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67" r:id="rId3"/>
    <p:sldId id="268" r:id="rId4"/>
    <p:sldId id="258" r:id="rId5"/>
    <p:sldId id="269" r:id="rId6"/>
    <p:sldId id="270" r:id="rId7"/>
    <p:sldId id="260" r:id="rId8"/>
    <p:sldId id="271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9900"/>
    <a:srgbClr val="FF99CC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D42E02-3605-4429-91EB-AC36F6CA2D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6E7086-D397-4643-8D25-9224CDD36B8A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9E314403-9129-4258-8854-6F8D6DF5E3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87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1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0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9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3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6298-798A-4C93-AFEC-51488AF40C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1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79F03-03C5-4B72-8B4F-6C14DF05E4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1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7945-E91F-4582-B490-2737CD7E2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31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5789B-C14D-4128-BECD-6104AAA1D3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7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0E9A-B211-4EAA-AB1B-05E4754D2A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458D2-9BF2-4E20-983C-F2E377D73F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3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FAE8C-8EAA-4581-90CE-6AD96DBB78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8C429-3702-4369-A370-A6DD4F966B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8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D649B-9079-478A-82A2-2004C28B4F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62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76EF2-80B5-4C10-91DC-397BB56FE9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3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66161-419B-45EB-982F-6CA4D62183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44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2AD3128-D544-4D21-83D0-F602FFA7D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8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96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9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Рада видеть вас, друзья!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alt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84425"/>
            <a:ext cx="8229600" cy="274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                                                                                 </a:t>
            </a:r>
          </a:p>
        </p:txBody>
      </p:sp>
      <p:pic>
        <p:nvPicPr>
          <p:cNvPr id="3076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91000"/>
            <a:ext cx="21304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14400" y="556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                                 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6553200" cy="99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</a:t>
            </a:r>
            <a:endParaRPr lang="ru-RU" altLang="ru-RU" sz="2000" u="sng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1143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/>
              <a:t>Выполните задания.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62200" y="46482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/>
              <a:t>    Сравните с ответом.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1981200"/>
            <a:ext cx="7696200" cy="22860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 Какую букву выбрать: </a:t>
            </a:r>
            <a:r>
              <a:rPr lang="ru-RU" altLang="ru-RU" sz="1800" b="1"/>
              <a:t>а</a:t>
            </a:r>
            <a:r>
              <a:rPr lang="ru-RU" altLang="ru-RU" sz="1800"/>
              <a:t> или </a:t>
            </a:r>
            <a:r>
              <a:rPr lang="ru-RU" altLang="ru-RU" sz="1800" b="1"/>
              <a:t>о</a:t>
            </a:r>
            <a:r>
              <a:rPr lang="ru-RU" altLang="ru-RU" sz="180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а) выр…сли б) подр…сти в) Р…стов г) отр…щу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Выпишите </a:t>
            </a:r>
            <a:r>
              <a:rPr lang="ru-RU" altLang="ru-RU" sz="1800" b="1"/>
              <a:t>только</a:t>
            </a:r>
            <a:r>
              <a:rPr lang="ru-RU" altLang="ru-RU" sz="1800"/>
              <a:t> слова с</a:t>
            </a:r>
            <a:r>
              <a:rPr lang="ru-RU" altLang="ru-RU" sz="1800" b="1"/>
              <a:t> а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Найдите «</a:t>
            </a:r>
            <a:r>
              <a:rPr lang="ru-RU" altLang="ru-RU" sz="1800" b="1"/>
              <a:t>лишнее</a:t>
            </a:r>
            <a:r>
              <a:rPr lang="ru-RU" altLang="ru-RU" sz="1800"/>
              <a:t>» слово.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а) растение, б) растереть, в) росток г) росла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905000"/>
            <a:ext cx="7848600" cy="25146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 б) подр</a:t>
            </a:r>
            <a:r>
              <a:rPr lang="ru-RU" altLang="ru-RU" sz="1800">
                <a:solidFill>
                  <a:srgbClr val="FF0000"/>
                </a:solidFill>
              </a:rPr>
              <a:t>а</a:t>
            </a:r>
            <a:r>
              <a:rPr lang="ru-RU" altLang="ru-RU" sz="1800"/>
              <a:t>сти; г) отр</a:t>
            </a:r>
            <a:r>
              <a:rPr lang="ru-RU" altLang="ru-RU" sz="1800">
                <a:solidFill>
                  <a:srgbClr val="FF0000"/>
                </a:solidFill>
              </a:rPr>
              <a:t>а</a:t>
            </a:r>
            <a:r>
              <a:rPr lang="ru-RU" altLang="ru-RU" sz="1800"/>
              <a:t>щу.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Найдите «</a:t>
            </a:r>
            <a:r>
              <a:rPr lang="ru-RU" altLang="ru-RU" sz="1800" b="1"/>
              <a:t>лишнее</a:t>
            </a:r>
            <a:r>
              <a:rPr lang="ru-RU" altLang="ru-RU" sz="1800"/>
              <a:t>» слово.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а) растение; б)</a:t>
            </a:r>
            <a:r>
              <a:rPr lang="ru-RU" altLang="ru-RU" sz="1800">
                <a:solidFill>
                  <a:srgbClr val="FF0000"/>
                </a:solidFill>
              </a:rPr>
              <a:t> растереть</a:t>
            </a:r>
            <a:r>
              <a:rPr lang="ru-RU" altLang="ru-RU" sz="1800"/>
              <a:t>; в) росток; г) росла.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47800" y="304800"/>
            <a:ext cx="59436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chemeClr val="tx2"/>
                </a:solidFill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  <p:bldP spid="12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13581"/>
            <a:ext cx="4419600" cy="5708650"/>
          </a:xfrm>
        </p:spPr>
      </p:pic>
    </p:spTree>
    <p:extLst>
      <p:ext uri="{BB962C8B-B14F-4D97-AF65-F5344CB8AC3E}">
        <p14:creationId xmlns:p14="http://schemas.microsoft.com/office/powerpoint/2010/main" val="29880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Орфограммы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1257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B050"/>
                </a:solidFill>
              </a:rPr>
              <a:t>Безударные                    Чередующиеся </a:t>
            </a:r>
          </a:p>
          <a:p>
            <a:pPr marL="0" indent="0">
              <a:buNone/>
            </a:pPr>
            <a:r>
              <a:rPr lang="ru-RU" dirty="0" smtClean="0"/>
              <a:t>              гласные </a:t>
            </a:r>
            <a:r>
              <a:rPr lang="ru-RU" dirty="0" smtClean="0"/>
              <a:t>в корне                гласные в корне</a:t>
            </a:r>
          </a:p>
        </p:txBody>
      </p:sp>
      <p:sp>
        <p:nvSpPr>
          <p:cNvPr id="4" name="Стрелка вниз 3"/>
          <p:cNvSpPr/>
          <p:nvPr/>
        </p:nvSpPr>
        <p:spPr>
          <a:xfrm rot="2723950">
            <a:off x="2333632" y="1357231"/>
            <a:ext cx="61083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893753">
            <a:off x="5596443" y="1330699"/>
            <a:ext cx="53630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000" y="3192444"/>
            <a:ext cx="8077200" cy="296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Разделите данные слова на группы, обоснуйте свое решение.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С…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довник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растение,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…жить, выращенный, в…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дяной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росли,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…точек, к…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пать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росток.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0" y="-10751"/>
            <a:ext cx="755359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90800" y="10668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chemeClr val="tx2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6255" y="3489841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Как называются подобные корни?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chemeClr val="tx2"/>
                </a:solidFill>
              </a:rPr>
              <a:t>Определяем проблему урока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0" y="19812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accent2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09600" y="3048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chemeClr val="tx2"/>
              </a:solidFill>
            </a:endParaRPr>
          </a:p>
        </p:txBody>
      </p:sp>
      <p:sp>
        <p:nvSpPr>
          <p:cNvPr id="6163" name="Arc 19"/>
          <p:cNvSpPr>
            <a:spLocks/>
          </p:cNvSpPr>
          <p:nvPr/>
        </p:nvSpPr>
        <p:spPr bwMode="auto">
          <a:xfrm rot="18759352">
            <a:off x="2703491" y="2467663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Arc 21"/>
          <p:cNvSpPr>
            <a:spLocks/>
          </p:cNvSpPr>
          <p:nvPr/>
        </p:nvSpPr>
        <p:spPr bwMode="auto">
          <a:xfrm rot="19430509">
            <a:off x="4104004" y="2441924"/>
            <a:ext cx="685049" cy="521067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rc 22"/>
          <p:cNvSpPr>
            <a:spLocks/>
          </p:cNvSpPr>
          <p:nvPr/>
        </p:nvSpPr>
        <p:spPr bwMode="auto">
          <a:xfrm rot="19430509">
            <a:off x="5291947" y="2024187"/>
            <a:ext cx="577567" cy="422068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057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438400" y="2101114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2"/>
                </a:solidFill>
              </a:rPr>
              <a:t>Р</a:t>
            </a:r>
            <a:r>
              <a:rPr lang="ru-RU" altLang="ru-RU" b="1" dirty="0">
                <a:solidFill>
                  <a:srgbClr val="FF0000"/>
                </a:solidFill>
              </a:rPr>
              <a:t>а</a:t>
            </a:r>
            <a:r>
              <a:rPr lang="ru-RU" altLang="ru-RU" b="1" dirty="0">
                <a:solidFill>
                  <a:schemeClr val="accent2"/>
                </a:solidFill>
              </a:rPr>
              <a:t>стение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>
                <a:solidFill>
                  <a:schemeClr val="accent2"/>
                </a:solidFill>
              </a:rPr>
              <a:t>выр</a:t>
            </a:r>
            <a:r>
              <a:rPr lang="ru-RU" altLang="ru-RU" b="1" dirty="0">
                <a:solidFill>
                  <a:srgbClr val="FF0000"/>
                </a:solidFill>
              </a:rPr>
              <a:t>а</a:t>
            </a:r>
            <a:r>
              <a:rPr lang="ru-RU" altLang="ru-RU" b="1" dirty="0">
                <a:solidFill>
                  <a:schemeClr val="accent2"/>
                </a:solidFill>
              </a:rPr>
              <a:t>щенный, </a:t>
            </a:r>
            <a:r>
              <a:rPr lang="ru-RU" altLang="ru-RU" b="1" dirty="0" smtClean="0">
                <a:solidFill>
                  <a:schemeClr val="accent2"/>
                </a:solidFill>
              </a:rPr>
              <a:t>р</a:t>
            </a:r>
            <a:r>
              <a:rPr lang="ru-RU" altLang="ru-RU" b="1" dirty="0" smtClean="0">
                <a:solidFill>
                  <a:srgbClr val="FF0000"/>
                </a:solidFill>
              </a:rPr>
              <a:t>о</a:t>
            </a:r>
            <a:r>
              <a:rPr lang="ru-RU" altLang="ru-RU" b="1" dirty="0" smtClean="0">
                <a:solidFill>
                  <a:schemeClr val="accent2"/>
                </a:solidFill>
              </a:rPr>
              <a:t>сли, р</a:t>
            </a:r>
            <a:r>
              <a:rPr lang="ru-RU" altLang="ru-RU" b="1" dirty="0" smtClean="0">
                <a:solidFill>
                  <a:srgbClr val="FF0000"/>
                </a:solidFill>
              </a:rPr>
              <a:t>о</a:t>
            </a:r>
            <a:r>
              <a:rPr lang="ru-RU" altLang="ru-RU" b="1" dirty="0" smtClean="0">
                <a:solidFill>
                  <a:schemeClr val="accent2"/>
                </a:solidFill>
              </a:rPr>
              <a:t>сток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. 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sp>
        <p:nvSpPr>
          <p:cNvPr id="6172" name="Arc 28"/>
          <p:cNvSpPr>
            <a:spLocks/>
          </p:cNvSpPr>
          <p:nvPr/>
        </p:nvSpPr>
        <p:spPr bwMode="auto">
          <a:xfrm rot="19430509">
            <a:off x="2643987" y="1893305"/>
            <a:ext cx="663364" cy="511133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-11203" y="4140716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Можем </a:t>
            </a:r>
            <a:r>
              <a:rPr lang="ru-RU" altLang="ru-RU" sz="2400" dirty="0">
                <a:solidFill>
                  <a:schemeClr val="tx2"/>
                </a:solidFill>
              </a:rPr>
              <a:t>ли </a:t>
            </a:r>
            <a:r>
              <a:rPr lang="ru-RU" altLang="ru-RU" sz="2400" dirty="0" smtClean="0">
                <a:solidFill>
                  <a:schemeClr val="tx2"/>
                </a:solidFill>
              </a:rPr>
              <a:t>слово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р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ст </a:t>
            </a:r>
            <a:r>
              <a:rPr lang="ru-RU" altLang="ru-RU" sz="2400" dirty="0" smtClean="0">
                <a:solidFill>
                  <a:schemeClr val="tx2"/>
                </a:solidFill>
              </a:rPr>
              <a:t>считать </a:t>
            </a:r>
            <a:r>
              <a:rPr lang="ru-RU" altLang="ru-RU" sz="2400" dirty="0">
                <a:solidFill>
                  <a:schemeClr val="tx2"/>
                </a:solidFill>
              </a:rPr>
              <a:t/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проверочными для остальных? Почему?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1600200" y="6019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Сформулируйте проблемный вопрос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266700" y="5756564"/>
            <a:ext cx="8534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В каких случаях в корне с чередованием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пишется буква </a:t>
            </a:r>
            <a:r>
              <a:rPr lang="ru-RU" altLang="ru-RU" sz="2400" b="1" i="1">
                <a:solidFill>
                  <a:srgbClr val="FF0000"/>
                </a:solidFill>
              </a:rPr>
              <a:t>а</a:t>
            </a:r>
            <a:r>
              <a:rPr lang="ru-RU" altLang="ru-RU" sz="2400" b="1">
                <a:solidFill>
                  <a:schemeClr val="tx2"/>
                </a:solidFill>
              </a:rPr>
              <a:t>, в каких – </a:t>
            </a:r>
            <a:r>
              <a:rPr lang="ru-RU" altLang="ru-RU" sz="2400" b="1" i="1">
                <a:solidFill>
                  <a:srgbClr val="FF0000"/>
                </a:solidFill>
              </a:rPr>
              <a:t>о</a:t>
            </a:r>
            <a:r>
              <a:rPr lang="ru-RU" altLang="ru-RU" sz="2400" b="1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505200"/>
            <a:ext cx="2390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1918" y="1131690"/>
            <a:ext cx="638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dirty="0" smtClean="0">
                <a:solidFill>
                  <a:schemeClr val="tx2"/>
                </a:solidFill>
              </a:rPr>
              <a:t>Запишите однокоренные слова. Поставьте ударение. </a:t>
            </a:r>
            <a:br>
              <a:rPr lang="ru-RU" altLang="ru-RU" sz="1800" dirty="0" smtClean="0">
                <a:solidFill>
                  <a:schemeClr val="tx2"/>
                </a:solidFill>
              </a:rPr>
            </a:br>
            <a:r>
              <a:rPr lang="ru-RU" altLang="ru-RU" sz="1800" dirty="0" smtClean="0">
                <a:solidFill>
                  <a:schemeClr val="tx2"/>
                </a:solidFill>
              </a:rPr>
              <a:t>Что «необычного» в корнях этих слов?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5" grpId="0"/>
      <p:bldP spid="6156" grpId="0"/>
      <p:bldP spid="6171" grpId="0"/>
      <p:bldP spid="6175" grpId="0"/>
      <p:bldP spid="6176" grpId="0"/>
      <p:bldP spid="6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457200" y="1828800"/>
            <a:ext cx="82296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b="1" dirty="0" smtClean="0"/>
              <a:t>Правописание корней </a:t>
            </a:r>
            <a:r>
              <a:rPr lang="ru-RU" b="1" dirty="0" err="1" smtClean="0"/>
              <a:t>раст</a:t>
            </a:r>
            <a:r>
              <a:rPr lang="ru-RU" b="1" dirty="0" smtClean="0"/>
              <a:t>-, </a:t>
            </a:r>
            <a:r>
              <a:rPr lang="ru-RU" b="1" dirty="0" err="1" smtClean="0"/>
              <a:t>ращ</a:t>
            </a:r>
            <a:r>
              <a:rPr lang="ru-RU" b="1" dirty="0" smtClean="0"/>
              <a:t>-, рос</a:t>
            </a:r>
            <a:r>
              <a:rPr lang="ru-RU" sz="2400" dirty="0" smtClean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999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371600"/>
            <a:ext cx="6798734" cy="130386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Цели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75467"/>
            <a:ext cx="8686800" cy="12954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правила написания слов с чередующимися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ращ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находить слова с чередующимися корнями и правильно выбирать в них нужную букву;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мышление, внимание, память.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3657600"/>
            <a:ext cx="678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</a:rPr>
              <a:t>• Проанализируйте корни слов в каждой колонке. </a:t>
            </a:r>
            <a:br>
              <a:rPr lang="ru-RU" altLang="ru-RU" sz="2000" dirty="0">
                <a:solidFill>
                  <a:schemeClr val="tx2"/>
                </a:solidFill>
              </a:rPr>
            </a:br>
            <a:r>
              <a:rPr lang="ru-RU" altLang="ru-RU" sz="2000" dirty="0">
                <a:solidFill>
                  <a:schemeClr val="tx2"/>
                </a:solidFill>
              </a:rPr>
              <a:t>• Найдите закономерность в написании букв </a:t>
            </a:r>
            <a:r>
              <a:rPr lang="ru-RU" altLang="ru-RU" sz="2000" b="1" i="1" dirty="0">
                <a:solidFill>
                  <a:srgbClr val="FF0000"/>
                </a:solidFill>
              </a:rPr>
              <a:t>а</a:t>
            </a:r>
            <a:r>
              <a:rPr lang="ru-RU" altLang="ru-RU" sz="2000" i="1" dirty="0">
                <a:solidFill>
                  <a:schemeClr val="tx2"/>
                </a:solidFill>
              </a:rPr>
              <a:t>–</a:t>
            </a:r>
            <a:r>
              <a:rPr lang="ru-RU" altLang="ru-RU" sz="2000" b="1" i="1" dirty="0">
                <a:solidFill>
                  <a:srgbClr val="FF0000"/>
                </a:solidFill>
              </a:rPr>
              <a:t>о</a:t>
            </a:r>
            <a:r>
              <a:rPr lang="ru-RU" altLang="ru-RU" sz="2000" dirty="0">
                <a:solidFill>
                  <a:schemeClr val="tx2"/>
                </a:solidFill>
              </a:rPr>
              <a:t> в корне</a:t>
            </a:r>
            <a:r>
              <a:rPr lang="ru-RU" alt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914400" y="228600"/>
            <a:ext cx="7543800" cy="1143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tx2"/>
                </a:solidFill>
              </a:rPr>
              <a:t>Решаем проблему,</a:t>
            </a:r>
            <a:br>
              <a:rPr lang="ru-RU" altLang="ru-RU" sz="3600" dirty="0">
                <a:solidFill>
                  <a:schemeClr val="tx2"/>
                </a:solidFill>
              </a:rPr>
            </a:br>
            <a:r>
              <a:rPr lang="ru-RU" altLang="ru-RU" sz="3600" dirty="0">
                <a:solidFill>
                  <a:schemeClr val="tx2"/>
                </a:solidFill>
              </a:rPr>
              <a:t> открываем новые знания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47800" y="1524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Прочитайте слова группами. </a:t>
            </a:r>
            <a:br>
              <a:rPr lang="ru-RU" altLang="ru-RU" sz="2400">
                <a:solidFill>
                  <a:schemeClr val="tx2"/>
                </a:solidFill>
              </a:rPr>
            </a:br>
            <a:endParaRPr lang="ru-RU" altLang="ru-RU" sz="2400">
              <a:solidFill>
                <a:schemeClr val="tx2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38400" y="32004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Обсудите и выполните в парах.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6172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81000" y="1981200"/>
            <a:ext cx="281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растение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вырасти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подрастают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48000" y="19812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сращение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выращенный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отращу        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971800" y="44958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Проверьте себя.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81000" y="1981200"/>
            <a:ext cx="281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ст</a:t>
            </a:r>
            <a:r>
              <a:rPr lang="ru-RU" altLang="ru-RU" sz="2400" b="1">
                <a:solidFill>
                  <a:schemeClr val="accent2"/>
                </a:solidFill>
              </a:rPr>
              <a:t>ение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ст</a:t>
            </a:r>
            <a:r>
              <a:rPr lang="ru-RU" altLang="ru-RU" sz="2400" b="1">
                <a:solidFill>
                  <a:schemeClr val="accent2"/>
                </a:solidFill>
              </a:rPr>
              <a:t>и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подр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ст</a:t>
            </a:r>
            <a:r>
              <a:rPr lang="ru-RU" altLang="ru-RU" sz="2400" b="1">
                <a:solidFill>
                  <a:schemeClr val="accent2"/>
                </a:solidFill>
              </a:rPr>
              <a:t>ают    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48000" y="19812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щ</a:t>
            </a:r>
            <a:r>
              <a:rPr lang="ru-RU" altLang="ru-RU" sz="2400" b="1">
                <a:solidFill>
                  <a:schemeClr val="accent2"/>
                </a:solidFill>
              </a:rPr>
              <a:t>ение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щ</a:t>
            </a:r>
            <a:r>
              <a:rPr lang="ru-RU" altLang="ru-RU" sz="2400" b="1">
                <a:solidFill>
                  <a:schemeClr val="accent2"/>
                </a:solidFill>
              </a:rPr>
              <a:t>енный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отр</a:t>
            </a:r>
            <a:r>
              <a:rPr lang="ru-RU" altLang="ru-RU" sz="2400" b="1">
                <a:solidFill>
                  <a:srgbClr val="FF0000"/>
                </a:solidFill>
              </a:rPr>
              <a:t>а</a:t>
            </a:r>
            <a:r>
              <a:rPr lang="ru-RU" altLang="ru-RU" sz="2400" b="1"/>
              <a:t>щ</a:t>
            </a:r>
            <a:r>
              <a:rPr lang="ru-RU" altLang="ru-RU" sz="2400" b="1">
                <a:solidFill>
                  <a:schemeClr val="accent2"/>
                </a:solidFill>
              </a:rPr>
              <a:t>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10" name="Arc 18"/>
          <p:cNvSpPr>
            <a:spLocks/>
          </p:cNvSpPr>
          <p:nvPr/>
        </p:nvSpPr>
        <p:spPr bwMode="auto">
          <a:xfrm rot="-2840648">
            <a:off x="3429000" y="19050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rc 19"/>
          <p:cNvSpPr>
            <a:spLocks/>
          </p:cNvSpPr>
          <p:nvPr/>
        </p:nvSpPr>
        <p:spPr bwMode="auto">
          <a:xfrm rot="-2840648">
            <a:off x="3733800" y="22860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Arc 20"/>
          <p:cNvSpPr>
            <a:spLocks/>
          </p:cNvSpPr>
          <p:nvPr/>
        </p:nvSpPr>
        <p:spPr bwMode="auto">
          <a:xfrm rot="-2840648">
            <a:off x="3581400" y="25908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Arc 21"/>
          <p:cNvSpPr>
            <a:spLocks/>
          </p:cNvSpPr>
          <p:nvPr/>
        </p:nvSpPr>
        <p:spPr bwMode="auto">
          <a:xfrm rot="-2169491">
            <a:off x="609600" y="1905000"/>
            <a:ext cx="381000" cy="3048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rc 22"/>
          <p:cNvSpPr>
            <a:spLocks/>
          </p:cNvSpPr>
          <p:nvPr/>
        </p:nvSpPr>
        <p:spPr bwMode="auto">
          <a:xfrm rot="-2169491">
            <a:off x="1219200" y="2667000"/>
            <a:ext cx="381000" cy="3048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rc 23"/>
          <p:cNvSpPr>
            <a:spLocks/>
          </p:cNvSpPr>
          <p:nvPr/>
        </p:nvSpPr>
        <p:spPr bwMode="auto">
          <a:xfrm rot="-2169491">
            <a:off x="1066800" y="2286000"/>
            <a:ext cx="381000" cy="3048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019800" y="20574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вырос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заросли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разрослась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019800" y="20574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выр</a:t>
            </a:r>
            <a:r>
              <a:rPr lang="ru-RU" altLang="ru-RU" sz="2400" b="1">
                <a:solidFill>
                  <a:srgbClr val="FF0000"/>
                </a:solidFill>
              </a:rPr>
              <a:t>о</a:t>
            </a:r>
            <a:r>
              <a:rPr lang="ru-RU" altLang="ru-RU" sz="2400" b="1"/>
              <a:t>с</a:t>
            </a:r>
            <a:r>
              <a:rPr lang="ru-RU" altLang="ru-RU" sz="2400" b="1">
                <a:solidFill>
                  <a:schemeClr val="accent2"/>
                </a:solidFill>
              </a:rPr>
              <a:t>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зар</a:t>
            </a:r>
            <a:r>
              <a:rPr lang="ru-RU" altLang="ru-RU" sz="2400" b="1">
                <a:solidFill>
                  <a:srgbClr val="FF0000"/>
                </a:solidFill>
              </a:rPr>
              <a:t>о</a:t>
            </a:r>
            <a:r>
              <a:rPr lang="ru-RU" altLang="ru-RU" sz="2400" b="1"/>
              <a:t>с</a:t>
            </a:r>
            <a:r>
              <a:rPr lang="ru-RU" altLang="ru-RU" sz="2400" b="1">
                <a:solidFill>
                  <a:schemeClr val="accent2"/>
                </a:solidFill>
              </a:rPr>
              <a:t>ли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разр</a:t>
            </a:r>
            <a:r>
              <a:rPr lang="ru-RU" altLang="ru-RU" sz="2400" b="1">
                <a:solidFill>
                  <a:srgbClr val="FF0000"/>
                </a:solidFill>
              </a:rPr>
              <a:t>о</a:t>
            </a:r>
            <a:r>
              <a:rPr lang="ru-RU" altLang="ru-RU" sz="2400" b="1"/>
              <a:t>с</a:t>
            </a:r>
            <a:r>
              <a:rPr lang="ru-RU" altLang="ru-RU" sz="2400" b="1">
                <a:solidFill>
                  <a:schemeClr val="accent2"/>
                </a:solidFill>
              </a:rPr>
              <a:t>лась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8218" name="Arc 26"/>
          <p:cNvSpPr>
            <a:spLocks/>
          </p:cNvSpPr>
          <p:nvPr/>
        </p:nvSpPr>
        <p:spPr bwMode="auto">
          <a:xfrm rot="-2840648">
            <a:off x="6629400" y="1981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Arc 27"/>
          <p:cNvSpPr>
            <a:spLocks/>
          </p:cNvSpPr>
          <p:nvPr/>
        </p:nvSpPr>
        <p:spPr bwMode="auto">
          <a:xfrm rot="-2840648">
            <a:off x="6477000" y="2362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Arc 28"/>
          <p:cNvSpPr>
            <a:spLocks/>
          </p:cNvSpPr>
          <p:nvPr/>
        </p:nvSpPr>
        <p:spPr bwMode="auto">
          <a:xfrm rot="-2840648">
            <a:off x="6705600" y="2743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828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542916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chemeClr val="tx2"/>
                </a:solidFill>
              </a:rPr>
              <a:t>Назовите основное условие выбора нового вида орфограммы и сформулируйте орфографическое правило.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 build="allAtOnce"/>
      <p:bldP spid="8198" grpId="0"/>
      <p:bldP spid="8199" grpId="0"/>
      <p:bldP spid="8204" grpId="0" build="p"/>
      <p:bldP spid="8205" grpId="0" build="p"/>
      <p:bldP spid="8208" grpId="0" build="p"/>
      <p:bldP spid="8209" grpId="0" build="p"/>
      <p:bldP spid="8216" grpId="0" build="p"/>
      <p:bldP spid="82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</a:rPr>
              <a:t>ЗАПОМНИ!!!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Рост</a:t>
            </a:r>
            <a:r>
              <a:rPr lang="ru-RU" sz="2800" b="1" dirty="0" smtClean="0"/>
              <a:t>овщик в </a:t>
            </a:r>
            <a:r>
              <a:rPr lang="ru-RU" sz="2800" b="1" dirty="0" smtClean="0">
                <a:solidFill>
                  <a:srgbClr val="FF0000"/>
                </a:solidFill>
              </a:rPr>
              <a:t>Рост</a:t>
            </a:r>
            <a:r>
              <a:rPr lang="ru-RU" sz="2800" b="1" dirty="0" smtClean="0"/>
              <a:t>ове жил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Рост</a:t>
            </a:r>
            <a:r>
              <a:rPr lang="ru-RU" sz="2800" b="1" dirty="0" smtClean="0"/>
              <a:t>иславом звали.</a:t>
            </a:r>
          </a:p>
          <a:p>
            <a:pPr marL="0" indent="0" algn="ctr">
              <a:buNone/>
            </a:pPr>
            <a:r>
              <a:rPr lang="ru-RU" sz="2800" b="1" dirty="0" smtClean="0"/>
              <a:t>Он </a:t>
            </a:r>
            <a:r>
              <a:rPr lang="ru-RU" sz="2800" b="1" dirty="0" smtClean="0">
                <a:solidFill>
                  <a:srgbClr val="FF0000"/>
                </a:solidFill>
              </a:rPr>
              <a:t>рост</a:t>
            </a:r>
            <a:r>
              <a:rPr lang="ru-RU" sz="2800" b="1" dirty="0" smtClean="0"/>
              <a:t>ок себе купил</a:t>
            </a:r>
          </a:p>
          <a:p>
            <a:pPr marL="0" indent="0" algn="ctr">
              <a:buNone/>
            </a:pPr>
            <a:r>
              <a:rPr lang="ru-RU" sz="2800" b="1" dirty="0" smtClean="0"/>
              <a:t>Где-то на базаре (+ от</a:t>
            </a:r>
            <a:r>
              <a:rPr lang="ru-RU" sz="2800" b="1" dirty="0" smtClean="0">
                <a:solidFill>
                  <a:srgbClr val="FF0000"/>
                </a:solidFill>
              </a:rPr>
              <a:t>рас</a:t>
            </a:r>
            <a:r>
              <a:rPr lang="ru-RU" sz="2800" b="1" dirty="0" smtClean="0"/>
              <a:t>ль).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0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762000" y="11430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400">
              <a:solidFill>
                <a:schemeClr val="tx2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524000" y="457200"/>
            <a:ext cx="579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      √          /                                 √         /</a:t>
            </a:r>
            <a:r>
              <a:rPr lang="ru-RU" altLang="ru-RU" sz="2000" b="1">
                <a:solidFill>
                  <a:schemeClr val="tx2"/>
                </a:solidFill>
              </a:rPr>
              <a:t>         Р</a:t>
            </a:r>
            <a:r>
              <a:rPr lang="ru-RU" altLang="ru-RU" sz="2000" b="1" u="sng">
                <a:solidFill>
                  <a:srgbClr val="FF0000"/>
                </a:solidFill>
              </a:rPr>
              <a:t>А</a:t>
            </a:r>
            <a:r>
              <a:rPr lang="ru-RU" altLang="ru-RU" sz="2400" b="1">
                <a:solidFill>
                  <a:schemeClr val="tx2"/>
                </a:solidFill>
              </a:rPr>
              <a:t>СТ</a:t>
            </a:r>
            <a:r>
              <a:rPr lang="ru-RU" altLang="ru-RU" sz="2000" b="1">
                <a:solidFill>
                  <a:schemeClr val="tx2"/>
                </a:solidFill>
              </a:rPr>
              <a:t>-                                 -Р</a:t>
            </a:r>
            <a:r>
              <a:rPr lang="ru-RU" altLang="ru-RU" sz="2000" b="1" u="sng">
                <a:solidFill>
                  <a:srgbClr val="FF0000"/>
                </a:solidFill>
              </a:rPr>
              <a:t>А</a:t>
            </a:r>
            <a:r>
              <a:rPr lang="ru-RU" altLang="ru-RU" sz="2400" b="1">
                <a:solidFill>
                  <a:schemeClr val="tx2"/>
                </a:solidFill>
              </a:rPr>
              <a:t>Щ</a:t>
            </a:r>
            <a:r>
              <a:rPr lang="ru-RU" altLang="ru-RU" sz="2000" b="1">
                <a:solidFill>
                  <a:schemeClr val="tx2"/>
                </a:solidFill>
              </a:rPr>
              <a:t>-   </a:t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√</a:t>
            </a:r>
            <a:r>
              <a:rPr lang="ru-RU" altLang="ru-RU" sz="2000" b="1">
                <a:solidFill>
                  <a:schemeClr val="tx2"/>
                </a:solidFill>
              </a:rPr>
              <a:t> </a:t>
            </a:r>
            <a:br>
              <a:rPr lang="ru-RU" altLang="ru-RU" sz="2000" b="1">
                <a:solidFill>
                  <a:schemeClr val="tx2"/>
                </a:solidFill>
              </a:rPr>
            </a:br>
            <a:r>
              <a:rPr lang="ru-RU" altLang="ru-RU" sz="2000" b="1">
                <a:solidFill>
                  <a:schemeClr val="tx2"/>
                </a:solidFill>
              </a:rPr>
              <a:t>  -Р</a:t>
            </a:r>
            <a:r>
              <a:rPr lang="ru-RU" altLang="ru-RU" sz="2000" b="1" u="sng">
                <a:solidFill>
                  <a:srgbClr val="FF0000"/>
                </a:solidFill>
              </a:rPr>
              <a:t>О</a:t>
            </a:r>
            <a:r>
              <a:rPr lang="ru-RU" altLang="ru-RU" sz="2400" b="1">
                <a:solidFill>
                  <a:schemeClr val="tx2"/>
                </a:solidFill>
              </a:rPr>
              <a:t>С</a:t>
            </a:r>
            <a:r>
              <a:rPr lang="ru-RU" altLang="ru-RU" sz="2000" b="1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7172" name="Arc 6"/>
          <p:cNvSpPr>
            <a:spLocks/>
          </p:cNvSpPr>
          <p:nvPr/>
        </p:nvSpPr>
        <p:spPr bwMode="auto">
          <a:xfrm rot="-2743150">
            <a:off x="2590800" y="7620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325275642 h 21600"/>
              <a:gd name="T4" fmla="*/ 0 w 21600"/>
              <a:gd name="T5" fmla="*/ 3252756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rc 7"/>
          <p:cNvSpPr>
            <a:spLocks/>
          </p:cNvSpPr>
          <p:nvPr/>
        </p:nvSpPr>
        <p:spPr bwMode="auto">
          <a:xfrm rot="-2743150">
            <a:off x="5715000" y="8382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325275642 h 21600"/>
              <a:gd name="T4" fmla="*/ 0 w 21600"/>
              <a:gd name="T5" fmla="*/ 3252756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819400" y="1600200"/>
            <a:ext cx="3810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2819400" y="1524000"/>
            <a:ext cx="3810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6096000" y="1524000"/>
            <a:ext cx="2286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6096000" y="1600200"/>
            <a:ext cx="2286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914400" y="2362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</a:rPr>
              <a:t>Назовите основное условие выбора нового вида орфограммы и сформулируйте орфографическое правило.</a:t>
            </a:r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>
            <a:off x="4572000" y="2133600"/>
            <a:ext cx="2286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9"/>
          <p:cNvSpPr>
            <a:spLocks noChangeShapeType="1"/>
          </p:cNvSpPr>
          <p:nvPr/>
        </p:nvSpPr>
        <p:spPr bwMode="auto">
          <a:xfrm>
            <a:off x="4572000" y="2209800"/>
            <a:ext cx="2286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Arc 20"/>
          <p:cNvSpPr>
            <a:spLocks/>
          </p:cNvSpPr>
          <p:nvPr/>
        </p:nvSpPr>
        <p:spPr bwMode="auto">
          <a:xfrm rot="-2743150">
            <a:off x="4191000" y="15240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325275642 h 21600"/>
              <a:gd name="T4" fmla="*/ 0 w 21600"/>
              <a:gd name="T5" fmla="*/ 3252756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Line 21"/>
          <p:cNvSpPr>
            <a:spLocks noChangeShapeType="1"/>
          </p:cNvSpPr>
          <p:nvPr/>
        </p:nvSpPr>
        <p:spPr bwMode="auto">
          <a:xfrm>
            <a:off x="4114800" y="1295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22"/>
          <p:cNvSpPr>
            <a:spLocks noChangeShapeType="1"/>
          </p:cNvSpPr>
          <p:nvPr/>
        </p:nvSpPr>
        <p:spPr bwMode="auto">
          <a:xfrm>
            <a:off x="4495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676400" y="31242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Проверьте себя по учебнику (текст в рамке).</a:t>
            </a:r>
            <a:br>
              <a:rPr lang="ru-RU" altLang="ru-RU" sz="2000">
                <a:solidFill>
                  <a:schemeClr val="tx2"/>
                </a:solidFill>
              </a:rPr>
            </a:br>
            <a:r>
              <a:rPr lang="ru-RU" altLang="ru-RU" sz="2000">
                <a:solidFill>
                  <a:schemeClr val="tx2"/>
                </a:solidFill>
              </a:rPr>
              <a:t>Какую новую информацию вы получили?</a:t>
            </a: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3048000" y="4038600"/>
            <a:ext cx="52578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Запомните!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р</a:t>
            </a:r>
            <a:r>
              <a:rPr lang="ru-RU" altLang="ru-RU" sz="2400" b="1" dirty="0">
                <a:solidFill>
                  <a:srgbClr val="FF0000"/>
                </a:solidFill>
              </a:rPr>
              <a:t>о</a:t>
            </a:r>
            <a:r>
              <a:rPr lang="ru-RU" altLang="ru-RU" sz="2800" b="1" dirty="0">
                <a:solidFill>
                  <a:schemeClr val="accent2"/>
                </a:solidFill>
              </a:rPr>
              <a:t>ст</a:t>
            </a:r>
            <a:r>
              <a:rPr lang="ru-RU" altLang="ru-RU" sz="2400" b="1" dirty="0">
                <a:solidFill>
                  <a:schemeClr val="accent2"/>
                </a:solidFill>
              </a:rPr>
              <a:t>ок, р</a:t>
            </a:r>
            <a:r>
              <a:rPr lang="ru-RU" altLang="ru-RU" sz="2400" b="1" dirty="0">
                <a:solidFill>
                  <a:srgbClr val="FF0000"/>
                </a:solidFill>
              </a:rPr>
              <a:t>о</a:t>
            </a:r>
            <a:r>
              <a:rPr lang="ru-RU" altLang="ru-RU" sz="2800" b="1" dirty="0">
                <a:solidFill>
                  <a:schemeClr val="accent2"/>
                </a:solidFill>
              </a:rPr>
              <a:t>ст</a:t>
            </a:r>
            <a:r>
              <a:rPr lang="ru-RU" altLang="ru-RU" sz="2400" b="1" dirty="0">
                <a:solidFill>
                  <a:schemeClr val="accent2"/>
                </a:solidFill>
              </a:rPr>
              <a:t>овщик,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Р</a:t>
            </a:r>
            <a:r>
              <a:rPr lang="ru-RU" altLang="ru-RU" sz="2400" b="1" dirty="0">
                <a:solidFill>
                  <a:srgbClr val="FF0000"/>
                </a:solidFill>
              </a:rPr>
              <a:t>о</a:t>
            </a:r>
            <a:r>
              <a:rPr lang="ru-RU" altLang="ru-RU" sz="2800" b="1" dirty="0">
                <a:solidFill>
                  <a:schemeClr val="accent2"/>
                </a:solidFill>
              </a:rPr>
              <a:t>ст</a:t>
            </a:r>
            <a:r>
              <a:rPr lang="ru-RU" altLang="ru-RU" sz="2400" b="1" dirty="0">
                <a:solidFill>
                  <a:schemeClr val="accent2"/>
                </a:solidFill>
              </a:rPr>
              <a:t>ов, Р</a:t>
            </a:r>
            <a:r>
              <a:rPr lang="ru-RU" altLang="ru-RU" sz="2400" b="1" dirty="0">
                <a:solidFill>
                  <a:srgbClr val="FF0000"/>
                </a:solidFill>
              </a:rPr>
              <a:t>о</a:t>
            </a:r>
            <a:r>
              <a:rPr lang="ru-RU" altLang="ru-RU" sz="2800" b="1" dirty="0">
                <a:solidFill>
                  <a:schemeClr val="accent2"/>
                </a:solidFill>
              </a:rPr>
              <a:t>ст</a:t>
            </a:r>
            <a:r>
              <a:rPr lang="ru-RU" altLang="ru-RU" sz="2400" b="1" dirty="0">
                <a:solidFill>
                  <a:schemeClr val="accent2"/>
                </a:solidFill>
              </a:rPr>
              <a:t>ислав, отр</a:t>
            </a:r>
            <a:r>
              <a:rPr lang="ru-RU" altLang="ru-RU" sz="2400" b="1" dirty="0">
                <a:solidFill>
                  <a:srgbClr val="FF0000"/>
                </a:solidFill>
              </a:rPr>
              <a:t>а</a:t>
            </a:r>
            <a:r>
              <a:rPr lang="ru-RU" altLang="ru-RU" sz="2800" b="1" dirty="0">
                <a:solidFill>
                  <a:schemeClr val="accent2"/>
                </a:solidFill>
              </a:rPr>
              <a:t>с</a:t>
            </a:r>
            <a:r>
              <a:rPr lang="ru-RU" altLang="ru-RU" sz="2400" b="1" dirty="0">
                <a:solidFill>
                  <a:schemeClr val="accent2"/>
                </a:solidFill>
              </a:rPr>
              <a:t>ль</a:t>
            </a:r>
            <a:r>
              <a:rPr lang="ru-RU" altLang="ru-RU" sz="2400" dirty="0"/>
              <a:t> 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04800" y="17526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tx2"/>
              </a:solidFill>
            </a:endParaRPr>
          </a:p>
        </p:txBody>
      </p:sp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3048000" y="5638800"/>
            <a:ext cx="5410200" cy="762000"/>
          </a:xfrm>
          <a:prstGeom prst="wedgeRoundRectCallout">
            <a:avLst>
              <a:gd name="adj1" fmla="val -58569"/>
              <a:gd name="adj2" fmla="val -41875"/>
              <a:gd name="adj3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Ростовщик</a:t>
            </a:r>
            <a:r>
              <a:rPr lang="ru-RU" altLang="ru-RU" sz="1800">
                <a:solidFill>
                  <a:schemeClr val="accent2"/>
                </a:solidFill>
              </a:rPr>
              <a:t> </a:t>
            </a:r>
            <a:r>
              <a:rPr lang="ru-RU" altLang="ru-RU" sz="1800">
                <a:solidFill>
                  <a:schemeClr val="tx2"/>
                </a:solidFill>
              </a:rPr>
              <a:t>– человек, который даёт деньги в рост, в долг под большие проценты.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31" grpId="0"/>
      <p:bldP spid="17432" grpId="0" animBg="1"/>
      <p:bldP spid="17434" grpId="0"/>
      <p:bldP spid="174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1814</TotalTime>
  <Words>363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Monotype Corsiva</vt:lpstr>
      <vt:lpstr>Times New Roman</vt:lpstr>
      <vt:lpstr>Натуральные материалы</vt:lpstr>
      <vt:lpstr>  Рада видеть вас, друзья! </vt:lpstr>
      <vt:lpstr>Презентация PowerPoint</vt:lpstr>
      <vt:lpstr>Орфограммы</vt:lpstr>
      <vt:lpstr>Презентация PowerPoint</vt:lpstr>
      <vt:lpstr>Тема </vt:lpstr>
      <vt:lpstr>Цели </vt:lpstr>
      <vt:lpstr>Презентация PowerPoint</vt:lpstr>
      <vt:lpstr>ЗАПОМНИ!!!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Нина</dc:creator>
  <cp:lastModifiedBy>Admin</cp:lastModifiedBy>
  <cp:revision>37</cp:revision>
  <cp:lastPrinted>1601-01-01T00:00:00Z</cp:lastPrinted>
  <dcterms:created xsi:type="dcterms:W3CDTF">2012-04-22T07:50:44Z</dcterms:created>
  <dcterms:modified xsi:type="dcterms:W3CDTF">2019-12-16T15:47:56Z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