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7" r:id="rId6"/>
    <p:sldId id="261" r:id="rId7"/>
    <p:sldId id="262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65594" autoAdjust="0"/>
  </p:normalViewPr>
  <p:slideViewPr>
    <p:cSldViewPr snapToGrid="0">
      <p:cViewPr varScale="1">
        <p:scale>
          <a:sx n="71" d="100"/>
          <a:sy n="71" d="100"/>
        </p:scale>
        <p:origin x="4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645FF-E152-44EF-8E71-0B45C16714AF}" type="datetimeFigureOut">
              <a:rPr lang="ru-RU" smtClean="0"/>
              <a:pPr/>
              <a:t>11.12.2019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D754B-3435-4747-9F6C-13B3D2F9FC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75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754B-3435-4747-9F6C-13B3D2F9FC2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8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754B-3435-4747-9F6C-13B3D2F9FC2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06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0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3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14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4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889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3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57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2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0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1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2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5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6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2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65471"/>
            <a:ext cx="11224615" cy="1356852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Arial"/>
              </a:rPr>
              <a:t>Муниципальное автономное дошкольное образовательное учреждение </a:t>
            </a:r>
            <a:r>
              <a:rPr lang="ru-RU" sz="1800" b="1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Arial"/>
              </a:rPr>
            </a:br>
            <a:r>
              <a:rPr lang="ru-RU" sz="1800" b="1" dirty="0" smtClean="0">
                <a:solidFill>
                  <a:schemeClr val="tx1"/>
                </a:solidFill>
                <a:latin typeface="Arial"/>
              </a:rPr>
              <a:t>«</a:t>
            </a:r>
            <a:r>
              <a:rPr lang="ru-RU" sz="1800" b="1" dirty="0">
                <a:solidFill>
                  <a:schemeClr val="tx1"/>
                </a:solidFill>
                <a:latin typeface="Arial"/>
              </a:rPr>
              <a:t>Детский сад общеразвивающего вида № 40» городского округа город </a:t>
            </a:r>
            <a:r>
              <a:rPr lang="ru-RU" sz="1800" b="1" dirty="0" smtClean="0">
                <a:solidFill>
                  <a:schemeClr val="tx1"/>
                </a:solidFill>
                <a:latin typeface="Arial"/>
              </a:rPr>
              <a:t>Салават  </a:t>
            </a:r>
            <a:br>
              <a:rPr lang="ru-RU" sz="1800" b="1" dirty="0" smtClean="0">
                <a:solidFill>
                  <a:schemeClr val="tx1"/>
                </a:solidFill>
                <a:latin typeface="Arial"/>
              </a:rPr>
            </a:br>
            <a:r>
              <a:rPr lang="ru-RU" sz="1800" b="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Arial"/>
              </a:rPr>
              <a:t>Республики Башкортостан</a:t>
            </a:r>
            <a:r>
              <a:rPr lang="ru-RU" sz="1800" dirty="0">
                <a:solidFill>
                  <a:schemeClr val="tx1"/>
                </a:solidFill>
                <a:latin typeface="Arial"/>
              </a:rPr>
              <a:t> </a:t>
            </a:r>
            <a:r>
              <a:rPr lang="ru-RU" sz="1800" dirty="0" smtClean="0">
                <a:solidFill>
                  <a:srgbClr val="00B050"/>
                </a:solidFill>
                <a:latin typeface="Arial"/>
              </a:rPr>
              <a:t/>
            </a:r>
            <a:br>
              <a:rPr lang="ru-RU" sz="1800" dirty="0" smtClean="0">
                <a:solidFill>
                  <a:srgbClr val="00B050"/>
                </a:solidFill>
                <a:latin typeface="Arial"/>
              </a:rPr>
            </a:br>
            <a:r>
              <a:rPr lang="ru-RU" sz="1800" dirty="0" smtClean="0">
                <a:solidFill>
                  <a:srgbClr val="00B050"/>
                </a:solidFill>
                <a:latin typeface="Arial"/>
              </a:rPr>
              <a:t>                                                                      </a:t>
            </a:r>
            <a:br>
              <a:rPr lang="ru-RU" sz="1800" dirty="0" smtClean="0">
                <a:solidFill>
                  <a:srgbClr val="00B050"/>
                </a:solidFill>
                <a:latin typeface="Arial"/>
              </a:rPr>
            </a:br>
            <a:r>
              <a:rPr lang="ru-RU" sz="1800" dirty="0" smtClean="0">
                <a:solidFill>
                  <a:srgbClr val="00B050"/>
                </a:solidFill>
                <a:latin typeface="Arial"/>
              </a:rPr>
              <a:t/>
            </a:r>
            <a:br>
              <a:rPr lang="ru-RU" sz="1800" dirty="0" smtClean="0">
                <a:solidFill>
                  <a:srgbClr val="00B050"/>
                </a:solidFill>
                <a:latin typeface="Arial"/>
              </a:rPr>
            </a:br>
            <a:r>
              <a:rPr lang="en-US" sz="1800" spc="-1" dirty="0">
                <a:solidFill>
                  <a:srgbClr val="00B050"/>
                </a:solidFill>
                <a:latin typeface="Calibri"/>
              </a:rPr>
              <a:t/>
            </a:r>
            <a:br>
              <a:rPr lang="en-US" sz="1800" spc="-1" dirty="0">
                <a:solidFill>
                  <a:srgbClr val="00B050"/>
                </a:solidFill>
                <a:latin typeface="Calibri"/>
              </a:rPr>
            </a:br>
            <a:endParaRPr lang="ru-RU" sz="1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2323"/>
            <a:ext cx="10973892" cy="44190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</a:t>
            </a: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у детей дошкольного возраста через игры и игровые упражнения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r">
              <a:buNone/>
            </a:pP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Подлесная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Айгуль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Наильевна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6141" y="484094"/>
            <a:ext cx="11053482" cy="714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Цель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мастер-класса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dirty="0"/>
              <a:t>П</a:t>
            </a:r>
            <a:r>
              <a:rPr lang="ru-RU" sz="4800" dirty="0" smtClean="0"/>
              <a:t>овышение профессиональной компетентности педагогов в организации работы по развитию мелкой моторики посредством игр и упражнений у детей дошкольного возраста.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32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6140" y="1647468"/>
            <a:ext cx="1017942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9263" fontAlgn="base"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         В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последние годы у большинства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детей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дошкольного возраста отмечается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несформированность мелкой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моторики кистей рук, речевые навыки развиты недостаточно, речь ребенка не соответствует возрастным нормам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. Беседы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с родителями позволили определить, что в семье не всегда уделяется должное внимание развитию мелкой моторики пальцев рук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ребенка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. А уровень знаний и умений большинства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родителей в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данной области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не достаточно высок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. </a:t>
            </a:r>
            <a:endParaRPr lang="ru-RU" sz="2400" b="1" kern="0" dirty="0" smtClean="0">
              <a:solidFill>
                <a:schemeClr val="accent1">
                  <a:lumMod val="50000"/>
                </a:schemeClr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6" charset="0"/>
              <a:cs typeface="Times New Roman" pitchFamily="16" charset="0"/>
            </a:endParaRPr>
          </a:p>
          <a:p>
            <a:pPr lvl="0" algn="just" defTabSz="449263" fontAlgn="base"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       Данная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проблема в будущем может отрицательно сказаться на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освоении 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детьми школьной программы, если не будет 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6" charset="0"/>
                <a:cs typeface="Times New Roman" pitchFamily="16" charset="0"/>
              </a:rPr>
              <a:t>проведена специальная работа. Поэтому оказание своевременной помощи детям дошкольного возраста в формировании мелкой моторики пальцев и кистей рук очень актуально, а сделать это можно через игры и упражнения, в том числе нетрадиционные.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6" charset="0"/>
              <a:cs typeface="Times New Roman" pitchFamily="16" charset="0"/>
            </a:endParaRPr>
          </a:p>
          <a:p>
            <a:pPr marL="0" marR="0" lvl="0" indent="0" algn="just" defTabSz="449263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2D2DB9">
                  <a:lumMod val="75000"/>
                </a:srgbClr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6" charset="0"/>
              <a:cs typeface="Times New Roman" pitchFamily="16" charset="0"/>
            </a:endParaRPr>
          </a:p>
          <a:p>
            <a:pPr marL="0" marR="0" lvl="0" indent="0" algn="just" defTabSz="449263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69" y="233073"/>
            <a:ext cx="550516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78" y="0"/>
            <a:ext cx="7614564" cy="12540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0025" y="1254034"/>
            <a:ext cx="10521070" cy="540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Движения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пальцев рук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 совершенствовались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поколения в 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как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выполнял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руками все более тонкую и сложную работу. В связи с этим происходило увеличение площади двигательной проекции кисти руки в человеческом мозге.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руки и 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 у человека шло параллельно.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данном этапе развития около трети всей площади двигательной проекции занимает проекция кисти правой руки, расположенная очень близко от речевой моторной зоны. Величина проекции кисти и ее близость к моторной речевой зоне навели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мысль,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тренировка тонких движений пальцев рук окажет большое влияние на развитие активной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М.М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Кольцова, доктор медицинских наук,  профессор–физиолог,  считает, что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основания рассматривать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кисть руки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 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–  такой же, как и артикуляционный аппарат. С этой точки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зрения, проекция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руки  есть еще одна речевая зона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мозга».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тренировка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тонких  движений  пальцев  рук оказывает большое влияние на  развитие  активной  речи  ребенка.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10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12" y="0"/>
            <a:ext cx="7614564" cy="1239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481" y="1115878"/>
            <a:ext cx="104526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Когда ребёнок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трогает какой-либо предмет, то мышцы и кожа рук в это время «учат» глаза и мозг видеть, осязать, различать, запоминать.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Как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же рука изучает, обследует предметы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?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1.Прикосновение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позволяет убедиться в наличии предмета, его температуре, влажности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так далее.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2.Постукивание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даёт возможность получить информацию о свойствах материалов.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3.Взятие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в руки помогает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обнаружить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многие интересные свойства предметов: вес, особенности поверхности, формы и т.д.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4.Надавливание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даёт возможность определить, мягкий предмет или твёрдый, из какого материала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он сделан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5.Ощупывание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поглаживанием даёт возможность определить свойства поверхности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Рука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познаёт, а мозг фиксирует ощущение и восприятие, соединяя их со зрительными, слуховыми и обонятельными в сложные интегрированные образы и представления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 Так ребенок познает окружающий мир.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42" y="218151"/>
            <a:ext cx="7370703" cy="173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9564" y="2393141"/>
            <a:ext cx="102466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Стимулирование мелкой моторики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игры и игровые упражнения с использованием нетрадиционного дидактического пособия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Сарафанчик-волшебный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карманчик»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41033" y="207722"/>
            <a:ext cx="10302980" cy="1750946"/>
            <a:chOff x="585" y="122"/>
            <a:chExt cx="4532" cy="776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5" y="134"/>
              <a:ext cx="4532" cy="7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588" y="122"/>
              <a:ext cx="4512" cy="4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4000" dirty="0" smtClean="0">
                  <a:latin typeface="Arial" charset="0"/>
                  <a:cs typeface="Arial" charset="0"/>
                </a:rPr>
                <a:t>«Игры и игровые упражнения для развития мелкой моторики» </a:t>
              </a:r>
              <a:endParaRPr lang="ru-RU" sz="40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1027" name="Picture 3" descr="E:\Desktop\Моторика- сарафанчик\DSC059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063" y="1985744"/>
            <a:ext cx="5558920" cy="416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2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41033" y="207721"/>
            <a:ext cx="10449778" cy="1790895"/>
            <a:chOff x="585" y="122"/>
            <a:chExt cx="4532" cy="776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5" y="134"/>
              <a:ext cx="4532" cy="7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588" y="122"/>
              <a:ext cx="4512" cy="4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4000" dirty="0" smtClean="0">
                  <a:latin typeface="Arial" charset="0"/>
                  <a:cs typeface="Arial" charset="0"/>
                </a:rPr>
                <a:t>«Игры и игровые упражнения для развития мелкой моторики» </a:t>
              </a:r>
              <a:endParaRPr lang="ru-RU" sz="40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3074" name="Picture 2" descr="E:\Desktop\Моторика- сарафанчик\DSC059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449" y="1985032"/>
            <a:ext cx="5712766" cy="428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Desktop\Моторика- сарафанчик\DSC06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8550" y="1985554"/>
            <a:ext cx="5554776" cy="428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2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432663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    СПАСИБО ЗА ВНИМАНИЕ !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312</TotalTime>
  <Words>357</Words>
  <Application>Microsoft Office PowerPoint</Application>
  <PresentationFormat>Широкоэкранный</PresentationFormat>
  <Paragraphs>31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Муниципальное автономное дошкольное образовательное учреждение  «Детский сад общеразвивающего вида № 40» городского округа город Салават    Республики Башкортостан 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СПАСИБО ЗА ВНИМАНИЕ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2019-11-19T15:25:01Z</dcterms:created>
  <dcterms:modified xsi:type="dcterms:W3CDTF">2019-12-11T06:24:04Z</dcterms:modified>
</cp:coreProperties>
</file>