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71" r:id="rId2"/>
    <p:sldId id="270" r:id="rId3"/>
    <p:sldId id="293" r:id="rId4"/>
    <p:sldId id="280" r:id="rId5"/>
    <p:sldId id="282" r:id="rId6"/>
    <p:sldId id="300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4" r:id="rId18"/>
    <p:sldId id="295" r:id="rId19"/>
    <p:sldId id="296" r:id="rId20"/>
    <p:sldId id="30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371C"/>
    <a:srgbClr val="CC0066"/>
    <a:srgbClr val="FF66FF"/>
    <a:srgbClr val="D60093"/>
    <a:srgbClr val="993366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62" autoAdjust="0"/>
    <p:restoredTop sz="94640" autoAdjust="0"/>
  </p:normalViewPr>
  <p:slideViewPr>
    <p:cSldViewPr>
      <p:cViewPr varScale="1">
        <p:scale>
          <a:sx n="70" d="100"/>
          <a:sy n="70" d="100"/>
        </p:scale>
        <p:origin x="-11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9413-5E5F-44EE-8AA4-CE19B77F9B4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75831-A854-4F96-A95C-C0F5A09F57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8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5831-A854-4F96-A95C-C0F5A09F573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653082-01C2-404D-B0D6-9AD58E45C97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3D3F21-758D-4A9A-B250-FC8E85AC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&#1042;&#1072;&#1083;&#1100;&#1089;-&#1094;&#1074;&#1077;&#1090;&#1086;&#1074;-&#1074;-&#1085;&#1072;&#1096;&#1077;&#1084;-&#1089;&#1072;&#1076;&#1091;-&#1052;&#1091;&#1079;&#1099;&#1082;&#1072;-&#1055;&#1048;-&#1063;&#1072;&#1081;&#1082;&#1086;&#1074;&#1089;&#1082;&#1086;&#1075;&#1086;-&#1057;&#1072;&#1084;&#1086;&#1077;-&#1082;&#1088;&#1072;&#1089;&#1080;&#1074;&#1086;&#1077;-&#1096;&#1086;&#1091;-&#1057;&#1080;&#1073;&#1080;&#1088;&#1089;&#1082;&#1086;&#1081;-&#1087;&#1088;&#1080;&#1088;&#1086;&#1076;&#1099;%20(online-video-cutter.com).mp4" TargetMode="Externa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32656"/>
            <a:ext cx="75608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РО </a:t>
            </a:r>
          </a:p>
          <a:p>
            <a:pPr lvl="0" algn="ctr">
              <a:lnSpc>
                <a:spcPct val="12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«Пухляковский агропромышленный техникум»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071678"/>
            <a:ext cx="7572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FF0000"/>
                </a:solidFill>
              </a:rPr>
              <a:t>МОЯ </a:t>
            </a:r>
            <a:r>
              <a:rPr lang="ru-RU" sz="4000" b="1" i="1" dirty="0" smtClean="0">
                <a:solidFill>
                  <a:srgbClr val="FF0000"/>
                </a:solidFill>
              </a:rPr>
              <a:t>ПРОФЕССИЯ</a:t>
            </a:r>
          </a:p>
          <a:p>
            <a:pPr lvl="0" algn="ctr"/>
            <a:r>
              <a:rPr lang="ru-RU" sz="4000" b="1" i="1" dirty="0" smtClean="0">
                <a:solidFill>
                  <a:srgbClr val="FF0000"/>
                </a:solidFill>
              </a:rPr>
              <a:t>«ЦВЕТОВОД» - </a:t>
            </a:r>
            <a:endParaRPr lang="ru-RU" sz="4000" b="1" i="1" dirty="0">
              <a:solidFill>
                <a:srgbClr val="FF0000"/>
              </a:solidFill>
            </a:endParaRPr>
          </a:p>
          <a:p>
            <a:pPr lvl="0" algn="ctr"/>
            <a:r>
              <a:rPr lang="ru-RU" sz="4000" b="1" i="1" dirty="0">
                <a:solidFill>
                  <a:srgbClr val="FF0000"/>
                </a:solidFill>
              </a:rPr>
              <a:t>МОЕ </a:t>
            </a:r>
            <a:r>
              <a:rPr lang="ru-RU" sz="4000" b="1" i="1" dirty="0" smtClean="0">
                <a:solidFill>
                  <a:srgbClr val="FF0000"/>
                </a:solidFill>
              </a:rPr>
              <a:t>БУДУЮЩЕЕ 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7447" y="5786454"/>
            <a:ext cx="819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2018 г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5786" y="428604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профессии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357298"/>
            <a:ext cx="7358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E4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Требования к профессиональной подготовке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7158" y="1857364"/>
            <a:ext cx="5102234" cy="47149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        </a:t>
            </a:r>
          </a:p>
          <a:p>
            <a:pPr marL="228600" marR="0" lvl="0" indent="-18288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</a:t>
            </a:r>
            <a:r>
              <a:rPr lang="ru-RU" sz="2200" b="1" dirty="0" smtClean="0">
                <a:solidFill>
                  <a:srgbClr val="BC37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Цветовод  должен знать:  </a:t>
            </a:r>
            <a:endParaRPr lang="ru-RU" sz="2200" b="1" dirty="0">
              <a:solidFill>
                <a:srgbClr val="BC37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R="0" indent="-285750" fontAlgn="auto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ботанику и  физиологию растений;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безопасности и охраны труда;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ассортимент древесно-кустарниковых растений и цветочно-декоративных растений;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морфологические особенности растений;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и способы размножения;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обработки семян;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посева и посадки;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удобрений;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основных вредителей и болезни;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 подбора растений.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ÐÐ°ÑÑÐ¸Ð½ÐºÐ¸ Ð¿Ð¾ Ð·Ð°Ð¿ÑÐ¾ÑÑ ÐºÐ°ÑÑÐ¸Ð½ÐºÐ¸ Ð¿Ð¾ ÑÐ²ÐµÑÐ¾Ð²Ð¾Ð´ÑÑÐ²Ñ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000240"/>
            <a:ext cx="3200400" cy="218427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68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 r="662" b="6191"/>
          <a:stretch>
            <a:fillRect/>
          </a:stretch>
        </p:blipFill>
        <p:spPr bwMode="auto">
          <a:xfrm>
            <a:off x="5643570" y="4286256"/>
            <a:ext cx="3286133" cy="219075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714356"/>
            <a:ext cx="76438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</a:rPr>
              <a:t> </a:t>
            </a:r>
            <a:r>
              <a:rPr lang="ru-RU" sz="2000" b="1" dirty="0" smtClean="0">
                <a:solidFill>
                  <a:srgbClr val="BC37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Цветовод  </a:t>
            </a:r>
            <a:r>
              <a:rPr lang="ru-RU" sz="2000" b="1" i="1" dirty="0" smtClean="0">
                <a:solidFill>
                  <a:srgbClr val="BC37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должен  уметь: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определять цветочно-декоративные растения, деревья и кустарники по морфологическим признакам;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использовать специализированное оборудование и инструменты;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проводить деление, черенкование, прививку древесных растений;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подготавливать почву для посева и посадки растений;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проводить посев и посадку;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проводить подкормки и обработку против болезней и вредителей;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выполнять пикировку и высаживать растения в открытый грунт;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рассчитывать потребность в посадочном материале;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рассчитывать норму высева;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проводить систему уходов за растениями;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подбирать растения для различных форм зеленых насаждений. </a:t>
            </a:r>
          </a:p>
          <a:p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5786" y="500042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Arial" pitchFamily="34" charset="0"/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цветовод, в дальнейшем ландшафтный дизайнер позволяет создать красивый интерьер улицы, парка, бульвара, приусадебной территории и просто палисадника, балкона. </a:t>
            </a:r>
          </a:p>
        </p:txBody>
      </p:sp>
      <p:pic>
        <p:nvPicPr>
          <p:cNvPr id="34818" name="Picture 2" descr="ÐÐ°ÑÑÐ¸Ð½ÐºÐ¸ Ð¿Ð¾ Ð·Ð°Ð¿ÑÐ¾ÑÑ ÐºÐ°ÑÑÐ¸Ð½ÐºÐ¸ Ð¿Ð¾ ÑÐ²ÐµÑÐ¾Ð²Ð¾Ð´ÑÑÐ²Ñ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000240"/>
            <a:ext cx="5608320" cy="37330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3" descr="C:\Documents and Settings\Надежда\Мои документы\Мои рисунки\DSC02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8"/>
            <a:ext cx="2447925" cy="1711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2" descr="C:\Documents and Settings\Надежда\Мои документы\Мои рисунки\DSC02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785926"/>
            <a:ext cx="2592388" cy="1689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4" descr="C:\Documents and Settings\Надежда\Мои документы\Мои рисунки\DSC02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00438"/>
            <a:ext cx="1978025" cy="285115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0" name="Picture 4" descr="ÐÐ°ÑÑÐ¸Ð½ÐºÐ¸ Ð¿Ð¾ Ð·Ð°Ð¿ÑÐ¾ÑÑ ÐºÐ°ÑÑÐ¸Ð½ÐºÐ¸ Ð¿Ð¾ ÑÐ²ÐµÑÐ¾Ð²Ð¾Ð´ÑÑÐ²Ñ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429132"/>
            <a:ext cx="2844800" cy="21336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9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vatars.mds.yandex.net/get-pdb/245485/67f2f095-1b9a-4c0c-8b6c-b8608eae6856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143380"/>
            <a:ext cx="3088640" cy="231648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5" name="Picture 2" descr="https://plantland.ru/upload/medialibrary/729/729d506abf99f9bce18fd64dafc412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142984"/>
            <a:ext cx="3600450" cy="2598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28596" y="928670"/>
            <a:ext cx="4929222" cy="508160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2500" lnSpcReduction="10000"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27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терпение;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трудолюбие;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физическая выносливость;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образная память;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любовь к природе;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спокойный,  уравновешенный характер;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хорошо развитая зрительная  память (ведь ему нужно помнить сотни образцов и оттенков цветов и   запахов);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хороший глазомер (при планировке посадок,  устройстве клумб;</a:t>
            </a:r>
          </a:p>
          <a:p>
            <a:pPr marL="228600" marR="0" lvl="0" indent="-182880" algn="just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развитый эстетический вкус.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357166"/>
            <a:ext cx="7929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Цветовод  должен обладать следующими качествами:</a:t>
            </a:r>
            <a:endParaRPr lang="ru-RU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85720" y="3500438"/>
            <a:ext cx="4645057" cy="381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182880" algn="ctr" defTabSz="914400" rtl="0" eaLnBrk="1" fontAlgn="auto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Цветовод хранит в памяти десятки и сотни цветов и их оттенков, различных по форме и величине партеров, клумб, бордюров и других видов насаждений. Поэтому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цветоводу необходимо знать правила оформления территорий, о новых направлениях моды в ландшафтном дизайне и декоративно-прикладном искусстве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samdizajner.ru/wp-content/uploads/rabatka-5-650x4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428606"/>
            <a:ext cx="4024313" cy="30151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https://avatars.mds.yandex.net/get-pdb/251121/caa05cf8-c6b8-43a6-8cca-c9a4197f328d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85728"/>
            <a:ext cx="3870000" cy="3096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Picture 2" descr="http://sad-dvorik.at.ua/cveti/p15006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571876"/>
            <a:ext cx="3890772" cy="29151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2871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3042" y="0"/>
            <a:ext cx="60722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Бытуем мнение, что все, что связано в выращиванием растений – это не престижно, грязно и крайне однообразно. Однако, дела обстоят совершенно иначе – профессия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цветовода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считается престижной и эстетически привлекательной, все больше молодежи задействуют свою работоспособность именно как цветоводы</a:t>
            </a:r>
          </a:p>
        </p:txBody>
      </p:sp>
      <p:pic>
        <p:nvPicPr>
          <p:cNvPr id="7170" name="Picture 2" descr="http://happymodern.ru/wp-content/uploads/2017/05/%D0%A1ineraria-3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143248"/>
            <a:ext cx="4224894" cy="3168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2" name="Picture 4" descr="https://gusiyabloni.com/wp-content/uploads/2018/01/TSvetnik-na-dac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496"/>
            <a:ext cx="2095500" cy="15716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4" name="Picture 6" descr="http://remoo.ru/wp-content/uploads/2016/06/cvetniki-i-klumby-svoimi-rukami-iz-podruchnyh-materialov-foto-46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714884"/>
            <a:ext cx="2214578" cy="16015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6" name="Picture 8" descr="http://dm-st.ru/wp-content/uploads/2016/08/13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928934"/>
            <a:ext cx="1952639" cy="15579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8" name="Picture 10" descr="https://avatars.mds.yandex.net/get-pdb/245485/308fc1d8-aa9c-44ef-a9d1-6296b19c2820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714884"/>
            <a:ext cx="2158479" cy="162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scene3d>
            <a:camera prst="orthographicFront">
              <a:rot lat="3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472" y="857232"/>
            <a:ext cx="39290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 цветоводов востребован в оранжереях, теплицах, ботанических садах. Кроме того, они занимаются озеленением парков и скверов. </a:t>
            </a:r>
          </a:p>
          <a:p>
            <a:pPr>
              <a:buFont typeface="Wingdings" pitchFamily="2" charset="2"/>
              <a:buChar char="v"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 наличии достаточного образования и опыта работы в данной области можно преподавать предмет «Цветоводство» в вузах или колледжах, или дослужиться до руководителя лаборатории цветоводства.</a:t>
            </a:r>
          </a:p>
          <a:p>
            <a:pPr>
              <a:buFont typeface="Wingdings" pitchFamily="2" charset="2"/>
              <a:buChar char="v"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Коммерческое цветоводство (выращивание цветов для создания букетов, продажа семян и т.д.) – сейчас очень прибыльная отрасль непищевой садовой промышленности.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1670" y="285728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 карьерного роста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www.2000.ua/modules/pages/upload/images/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928670"/>
            <a:ext cx="2357454" cy="2286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6" name="Picture 2" descr="http://kron-park.ru/wp-content/images_10/vse_v_shater_ili_v_pirami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857496"/>
            <a:ext cx="2861056" cy="214579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150" name="Picture 6" descr="ÐÐ°ÑÑÐ¸Ð½ÐºÐ¸ Ð¿Ð¾ Ð·Ð°Ð¿ÑÐ¾ÑÑ ÑÐ¾ÑÐ¾ Ð¿Ð°ÑÐºÐ¾Ð² ÑÐºÐ²ÐµÑÐ¾Ð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714884"/>
            <a:ext cx="2619375" cy="174307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206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2518" y="404664"/>
            <a:ext cx="2998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Плюсы-минусы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171" y="1331476"/>
            <a:ext cx="82082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профессии цветовода можно выделить такие преимущества: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востребованность;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разноплановые возможности трудоустройства (теплицы, оранжереи, лаборатории, учебные заведения;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начать карьеру без высшего образования;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интересная и созидательная работа.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недостатки: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сезонность работы (зависит от кампании и условий выращивания растений;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возможности для вертикального карьерного  роста;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изучения большого объема информации;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на продукцию;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монотонная работа (промышленное производство)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218" y="404664"/>
            <a:ext cx="71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Экскурсия в мир прекрасного</a:t>
            </a:r>
          </a:p>
        </p:txBody>
      </p:sp>
      <p:sp>
        <p:nvSpPr>
          <p:cNvPr id="3074" name="AutoShape 2" descr="ÐÐ°ÑÑÐ¸Ð½ÐºÐ¸ Ð¿Ð¾ Ð·Ð°Ð¿ÑÐ¾ÑÑ ÑÐ²ÐµÑÐ½Ð¸ÐºÐ¸ Ð¸ ÐºÐ»ÑÐ¼Ð±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C:\Users\%D0%A5%D0%BE%D0%B7%D1%8F%D0%B8%D0%BD\Documents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C:\Users\%D0%A5%D0%BE%D0%B7%D1%8F%D0%B8%D0%BD\Documents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C:\Users\%D0%A5%D0%BE%D0%B7%D1%8F%D0%B8%D0%BD\Documents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3786214" cy="24345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84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142984"/>
            <a:ext cx="3857652" cy="24071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86" name="Picture 14" descr="ÐÐ°ÑÑÐ¸Ð½ÐºÐ¸ Ð¿Ð¾ Ð·Ð°Ð¿ÑÐ¾ÑÑ ÑÐ²ÐµÑÐ½Ð¸ÐºÐ¸ Ð¸ ÐºÐ»ÑÐ¼Ð±Ñ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83" y="-3954446"/>
            <a:ext cx="3520440" cy="2639568"/>
          </a:xfrm>
          <a:prstGeom prst="rect">
            <a:avLst/>
          </a:prstGeom>
          <a:noFill/>
        </p:spPr>
      </p:pic>
      <p:pic>
        <p:nvPicPr>
          <p:cNvPr id="3088" name="Picture 16" descr="ÐÐ°ÑÑÐ¸Ð½ÐºÐ¸ Ð¿Ð¾ Ð·Ð°Ð¿ÑÐ¾ÑÑ ÑÐ²ÐµÑÐ½Ð¸ÐºÐ¸ Ð¸ ÐºÐ»ÑÐ¼Ð±Ñ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643314"/>
            <a:ext cx="3740468" cy="28045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643314"/>
            <a:ext cx="3803904" cy="27146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9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692696"/>
            <a:ext cx="79615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целым миром спорить я готов, </a:t>
            </a:r>
          </a:p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готов поклясться головою</a:t>
            </a:r>
          </a:p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том, что есть глаза у всех цветов,</a:t>
            </a:r>
          </a:p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они глядят на нас с тобою.</a:t>
            </a:r>
          </a:p>
          <a:p>
            <a:pPr lvl="0" algn="ctr"/>
            <a:endParaRPr lang="ru-RU" sz="2400" b="1" i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1979613" algn="l"/>
              </a:tabLst>
            </a:pPr>
            <a:r>
              <a:rPr lang="ru-RU" sz="2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В </a:t>
            </a:r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 раздумий наших и тревог,</a:t>
            </a:r>
          </a:p>
          <a:p>
            <a:pPr lvl="0">
              <a:tabLst>
                <a:tab pos="1979613" algn="l"/>
              </a:tabLst>
            </a:pPr>
            <a:r>
              <a:rPr lang="ru-RU" sz="2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В </a:t>
            </a:r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горький час беды и неудачи</a:t>
            </a:r>
          </a:p>
          <a:p>
            <a:pPr lvl="0">
              <a:tabLst>
                <a:tab pos="1979613" algn="l"/>
              </a:tabLst>
            </a:pPr>
            <a:r>
              <a:rPr lang="ru-RU" sz="2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Видел </a:t>
            </a:r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я: цветы, как люди, плачут</a:t>
            </a:r>
          </a:p>
          <a:p>
            <a:pPr lvl="0">
              <a:tabLst>
                <a:tab pos="1979613" algn="l"/>
              </a:tabLst>
            </a:pPr>
            <a:r>
              <a:rPr lang="ru-RU" sz="2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И </a:t>
            </a:r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росу роняют на песок.</a:t>
            </a:r>
          </a:p>
          <a:p>
            <a:pPr lvl="0" algn="ctr"/>
            <a:endParaRPr lang="ru-RU" sz="2400" b="1" i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не верит, всех зову я в сад.</a:t>
            </a:r>
          </a:p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Видите, моргая еле-еле,</a:t>
            </a:r>
          </a:p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людей доверчиво глядят</a:t>
            </a:r>
          </a:p>
          <a:p>
            <a:pPr lvl="0"/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цветы, как дети в колыбели.</a:t>
            </a:r>
          </a:p>
        </p:txBody>
      </p:sp>
      <p:pic>
        <p:nvPicPr>
          <p:cNvPr id="7" name="Picture 1" descr="C:\Users\Хозяин\Documents\1-3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14290"/>
            <a:ext cx="3286148" cy="23317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3" descr="C:\Users\Хозяин\Documents\roz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786190"/>
            <a:ext cx="3608832" cy="28194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40490"/>
            <a:ext cx="8248430" cy="33547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ru-RU" sz="32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lvl="0">
              <a:lnSpc>
                <a:spcPct val="150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История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возникновения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профессии.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Развитие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цветоводства в России.  </a:t>
            </a:r>
          </a:p>
          <a:p>
            <a:pPr lvl="0">
              <a:lnSpc>
                <a:spcPct val="150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Общая характеристика профессии. </a:t>
            </a:r>
          </a:p>
          <a:p>
            <a:pPr lvl="0">
              <a:lnSpc>
                <a:spcPct val="150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Экскурсия в мир прекрасного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Список использованных источников.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9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альс-цветов-в-нашем-саду-Музыка-ПИ-Чайковского-Самое-красивое-шоу-Сибирской-природы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285728"/>
            <a:ext cx="8643998" cy="628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7" name="Picture 15" descr="C:\Users\Хозяин\Desktop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285992"/>
            <a:ext cx="1647825" cy="2771775"/>
          </a:xfrm>
          <a:prstGeom prst="rect">
            <a:avLst/>
          </a:prstGeom>
          <a:noFill/>
        </p:spPr>
      </p:pic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572560" cy="107721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возникновения профессии цветовод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8" y="4714884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Любимыми цветами египтян, судя по записям в древних папирусах, были лилия, мирт, резеда и лотос.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000108"/>
            <a:ext cx="4714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Заниматься выращиванием декоративных растений  люди начали очень давно. Древнегреческие садовники круглый год выращивали розы, ландыши, маки. </a:t>
            </a:r>
          </a:p>
        </p:txBody>
      </p:sp>
      <p:pic>
        <p:nvPicPr>
          <p:cNvPr id="28674" name="Picture 2" descr="ÐÐ°ÑÑÐ¸Ð½ÐºÐ¸ Ð¿Ð¾ Ð·Ð°Ð¿ÑÐ¾ÑÑ ÐºÐ°ÑÑÐ¸Ð½ÐºÐ¸ ÑÐ²ÐµÑÐ¾Ð² Ð»Ð¸Ð»Ð¸Ð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714752"/>
            <a:ext cx="2466975" cy="184785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8676" name="Picture 4" descr="ÐÐ°ÑÑÐ¸Ð½ÐºÐ¸ Ð¿Ð¾ Ð·Ð°Ð¿ÑÐ¾ÑÑ ÐºÐ°ÑÑÐ¸Ð½ÐºÐ¸ ÑÐ²ÐµÑÐ¾Ð² Ð»Ð¾ÑÐ¾Ñ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4500570"/>
            <a:ext cx="2143125" cy="214312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8680" name="Picture 8" descr="ÐÐ°ÑÑÐ¸Ð½ÐºÐ¸ Ð¿Ð¾ Ð·Ð°Ð¿ÑÐ¾ÑÑ ÐºÐ°ÑÑÐ¸Ð½ÐºÐ¸ ÑÐ²ÐµÑÐ¾Ð² ÑÐ¾Ð·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785794"/>
            <a:ext cx="1838325" cy="248602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8684" name="AutoShape 12" descr="ÐÐ°ÑÑÐ¸Ð½ÐºÐ¸ Ð¿Ð¾ Ð·Ð°Ð¿ÑÐ¾ÑÑ ÐºÐ°ÑÑÐ¸Ð½ÐºÐ¸ Ð»Ð°Ð½Ð´ÑÑ Ð¼Ð°Ð¹ÑÐºÐ¸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8" name="Picture 16" descr="C:\Users\Хозяин\Desktop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71612"/>
            <a:ext cx="1647825" cy="277177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4374705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s1.livemaster.ru/storage/80/e7/9dc4699e2d37526ddcf617a41daz--vintazh-starinnoe-polotentse-s-krasno-chernoj-vyshivkoj-ro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285992"/>
            <a:ext cx="2857500" cy="200026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4" descr="http://elementy.ru/images/kartinka_dnya/bombax_kvartalnov_1_6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57166"/>
            <a:ext cx="2714644" cy="180657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52030" lon="21304533" rev="21597761"/>
            </a:camera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-2286000" y="714356"/>
            <a:ext cx="457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00043"/>
            <a:ext cx="44320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Русские умельцы - садоводы из народа создавали и возделывали садово-ягодные и декоративные сады.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 любви наших предков к цветам свидетельствуют фрески в старинных рукописях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XIV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в., цветы в самобытных вышивках на скатертях и полотенцах.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 цветах упоминается в старинных народных песнях.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XIII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вв. садоводство распространилось в Московском, Владимирском, Рязанском и других княжествах, в монастырях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Князь Андрей Боголюбский (1110-1174) развел сад в селе Боголюбове (под Владимиром).</a:t>
            </a:r>
          </a:p>
          <a:p>
            <a:pPr>
              <a:buFont typeface="Wingdings" pitchFamily="2" charset="2"/>
              <a:buChar char="v"/>
            </a:pP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ÐÐ°ÑÑÐ¸Ð½ÐºÐ¸ Ð¿Ð¾ Ð·Ð°Ð¿ÑÐ¾ÑÑ ÑÐ°Ð´Ð¾Ð²Ð¾Ð´ÑÑÐ²Ð¾ Ð² Ð´ÑÐµÐ²Ð½ÐµÐ¹ ÑÑÑÐ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429132"/>
            <a:ext cx="3291840" cy="22096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9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723" y="1988840"/>
            <a:ext cx="42148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 России до XVI в. на первом месте были монастырские сады с цветниками, называвшиеся раем или райогородами. Таким раем называлась усадьба основателя Москвы князя Юрия Долгорукова.</a:t>
            </a:r>
          </a:p>
          <a:p>
            <a:pPr>
              <a:buFont typeface="Wingdings" pitchFamily="2" charset="2"/>
              <a:buChar char="v"/>
            </a:pPr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nastianet.ru/wp-content/uploads/2016/08/020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3228" y="980728"/>
            <a:ext cx="2731008" cy="273100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14" descr="http://ruzatur.ru/upload/images_page/rodina_knyazej_dolgorukih_i_solovya-razbojnika/2.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000504"/>
            <a:ext cx="4093464" cy="230197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45661" y="188640"/>
            <a:ext cx="806489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b="1" i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цветоводства в России.  </a:t>
            </a:r>
          </a:p>
        </p:txBody>
      </p:sp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9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4077072"/>
            <a:ext cx="3905250" cy="24446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764704"/>
            <a:ext cx="3528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саду Московского Кремля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(Александровский) в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XVI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веках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высаживали деревья разных пород,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пионы, лилии, ирисы, тюльпаны и нарциссы. Цветы и семена в Россию тех времен поставляли из заграницы.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9900" y="663818"/>
            <a:ext cx="3933825" cy="2781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xn--80aiyb6f.xn--p1ai/uploads/2016/05/11/146297502679663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00438"/>
            <a:ext cx="2857500" cy="1905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4394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44" y="285728"/>
            <a:ext cx="38576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 внимания уделял цветам Петр I. Петрозаводский городской «сад разведен и насажден собственными трудолюбивыми руками Петра Великого в 1703 г.» В 1704 году Петр I приказал '«...прислать в Санкт-Петербург, не пропустить времени, всяких цветов из Измайлова, а больше тех, которые пахнут».</a:t>
            </a:r>
          </a:p>
        </p:txBody>
      </p:sp>
      <p:pic>
        <p:nvPicPr>
          <p:cNvPr id="7" name="Picture 2" descr="ÐÐµÑÑÐµ ÐÐµÑÐ²Ð¾Ð¼ Ð² Ð¡Ð°Ð½ÐºÑ-ÐÐµÑÐµÑÐ±ÑÑÐ³Ðµ Ð¾ÑÐºÑÑÐ»ÑÑ Ð¿ÐµÑÐ²ÑÐ¹ Ð¼ÑÐ·ÐµÐ¹ - ÐÑÐ½ÑÑÐºÐ°Ð¼ÐµÑÐ°. Ð¿ÑÐ¸ ÐÐµ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14290"/>
            <a:ext cx="2600325" cy="304800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8" descr="https://cityguide-spb.ru/wp-content/uploads/2017/03/0_133b36_8a67dc6a_X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500438"/>
            <a:ext cx="4534327" cy="300645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844" y="357167"/>
            <a:ext cx="37147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 XVIII - XIX вв. сады и парки стали возникать за пределами Петербурга и Москвы. 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Хорошо известны парки южного Крыма, как Пушкинский парк в Гурзуфе, Алупкинский парк, Ливадийский парк и др. 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Из парков Черноморского побережья Кавказа наиболее замечательны: парки курорта «Гагры», парк-дендрарий в г. Сочи и др.</a:t>
            </a:r>
          </a:p>
        </p:txBody>
      </p:sp>
      <p:pic>
        <p:nvPicPr>
          <p:cNvPr id="5" name="Picture 2" descr="http://crimeaburo.ru/wp-content/uploads/2017/04/i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14290"/>
            <a:ext cx="3251328" cy="227868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4" descr="https://f.otzyv.ru/f/08/08/21153/26061623452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571744"/>
            <a:ext cx="3508802" cy="197510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Picture 6" descr="https://for-travels.ru/wp-content/uploads/2017/08/1910774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643446"/>
            <a:ext cx="3563750" cy="19802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nplus.com/files/resources/original/5855733ce2af61590dca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88"/>
            <a:ext cx="9144000" cy="68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43" y="285728"/>
            <a:ext cx="8765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В России первыми владельцами оранжерей и зимних садов были князь Голицын и граф Шереметьев</a:t>
            </a:r>
          </a:p>
        </p:txBody>
      </p:sp>
      <p:pic>
        <p:nvPicPr>
          <p:cNvPr id="4" name="Picture 8" descr="https://sadogorodsad.ru/admin_2/uploads/201602142240505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34416"/>
            <a:ext cx="7048500" cy="525113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aostory.ru/images/photos/c8986c737fa71e020f0a74db8277ca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023" y="1234416"/>
            <a:ext cx="2042160" cy="259384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Ð¸ÑÐ°Ð¸Ð» ÐÐ¸ÑÐ°Ð¹Ð»Ð¾Ð²Ð¸Ñ ÐÐ¾Ð»Ð¸ÑÑÐ½, Ð¡Ð²ÐµÑÐ»ÐµÐ¹ÑÐ¸Ð¹ ÐºÐ½ÑÐ·Ñ, Ð³ÐµÐ½ÐµÑÐ°Ð»-ÑÐµÐ»ÑÐ¶Ð¼Ð°ÑÑÐ°Ð»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13198"/>
            <a:ext cx="2203514" cy="262128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7975" y="3409517"/>
            <a:ext cx="207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  Шереметьев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2264" y="3429000"/>
            <a:ext cx="221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  Голицын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5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</TotalTime>
  <Words>766</Words>
  <Application>Microsoft Office PowerPoint</Application>
  <PresentationFormat>Экран (4:3)</PresentationFormat>
  <Paragraphs>128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ZamDirPO</dc:creator>
  <cp:lastModifiedBy>Хозяин</cp:lastModifiedBy>
  <cp:revision>168</cp:revision>
  <dcterms:created xsi:type="dcterms:W3CDTF">2018-12-05T11:14:52Z</dcterms:created>
  <dcterms:modified xsi:type="dcterms:W3CDTF">2019-12-10T19:58:11Z</dcterms:modified>
</cp:coreProperties>
</file>