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7" r:id="rId6"/>
    <p:sldId id="268" r:id="rId7"/>
    <p:sldId id="272" r:id="rId8"/>
    <p:sldId id="273" r:id="rId9"/>
    <p:sldId id="274" r:id="rId10"/>
    <p:sldId id="275" r:id="rId11"/>
    <p:sldId id="277" r:id="rId12"/>
    <p:sldId id="349" r:id="rId13"/>
    <p:sldId id="347" r:id="rId14"/>
    <p:sldId id="348" r:id="rId15"/>
    <p:sldId id="284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7" r:id="rId44"/>
    <p:sldId id="318" r:id="rId45"/>
    <p:sldId id="319" r:id="rId46"/>
    <p:sldId id="320" r:id="rId47"/>
    <p:sldId id="321" r:id="rId48"/>
    <p:sldId id="322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2" r:id="rId57"/>
    <p:sldId id="333" r:id="rId58"/>
    <p:sldId id="334" r:id="rId59"/>
    <p:sldId id="335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6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0B7"/>
    <a:srgbClr val="5808A8"/>
    <a:srgbClr val="F747E2"/>
    <a:srgbClr val="E3A25B"/>
    <a:srgbClr val="EAB752"/>
    <a:srgbClr val="36B3C4"/>
    <a:srgbClr val="537B11"/>
    <a:srgbClr val="856D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1" autoAdjust="0"/>
    <p:restoredTop sz="94622" autoAdjust="0"/>
  </p:normalViewPr>
  <p:slideViewPr>
    <p:cSldViewPr>
      <p:cViewPr>
        <p:scale>
          <a:sx n="66" d="100"/>
          <a:sy n="66" d="100"/>
        </p:scale>
        <p:origin x="-1248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06/relationships/legacyDocTextInfo" Target="legacyDocTextInfo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8866A264-CCE4-4058-9C58-1C893C6F340E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8931DEA-C916-488E-B116-8446AB06B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C850B8-D408-4847-A5FD-2C6FB97D5126}" type="slidenum">
              <a:rPr lang="ru-RU">
                <a:cs typeface="Arial" charset="0"/>
              </a:rPr>
              <a:pPr/>
              <a:t>64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E624-F8EB-4D3F-94D2-889C124B1ED4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08F8-7B39-44D0-BE52-A0A92055B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9777-ED32-49AC-A29A-6D883555102D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E053A-2473-482B-A7A6-A3289990B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6E5B-AA35-40DE-AA06-45E4C898E817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36BE9-A6C3-49BB-B5AB-B14BF4DFE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AB16-65D8-437B-8E1A-C67C1696B620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CA25A-01DA-4638-A22F-278CFC9E9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0D70F-0676-4B19-BE09-D0DE5BFE3502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8C8A9-E66C-4CA4-8B36-5D47B7D33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535A-6DE7-4BF8-9A9B-CEA352F75795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7A9EB-DA05-4F0B-89BA-92F7EB3A9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7F97-16C1-4EEA-B809-A8E2084185E4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84C4-7139-406A-8ECF-F9C4D2737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701B-6A4A-4E91-836F-678278B68363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6769-D7A3-4093-B5B7-019A01593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90BE-0E35-4CC9-91D0-1FB940C55E45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CA4BE-8060-440F-920D-7EFBD88DA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E5B3C-B510-48BA-B03D-03EABD39F9FC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BB14-B399-4090-990E-537383DC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5B3AB-AAAF-443A-82DD-184E94670315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0E8E2-A1D3-4EF7-A065-2DAA9F47E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98F6-7A63-4282-A8BF-3AB93558E691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F27A-966F-40D9-A6AE-86BE02EE9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C77CF-D82C-40D0-BEBE-4F102ABA9F9F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A0A3D-EECF-4119-AA05-0BFD4BC0E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EEE0A-E09B-461F-8044-C43A58853FBC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1D4CA-D253-481D-B2C0-8AE6016DF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4C4C0A-3F90-4FF4-9FCE-0E7573170711}" type="datetimeFigureOut">
              <a:rPr lang="ru-RU"/>
              <a:pPr>
                <a:defRPr/>
              </a:pPr>
              <a:t>10.12.2019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AFD40F0-6259-4887-A2CB-936695E22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11" r:id="rId3"/>
    <p:sldLayoutId id="2147483710" r:id="rId4"/>
    <p:sldLayoutId id="2147483709" r:id="rId5"/>
    <p:sldLayoutId id="2147483708" r:id="rId6"/>
    <p:sldLayoutId id="2147483707" r:id="rId7"/>
    <p:sldLayoutId id="2147483706" r:id="rId8"/>
    <p:sldLayoutId id="2147483705" r:id="rId9"/>
    <p:sldLayoutId id="2147483704" r:id="rId10"/>
    <p:sldLayoutId id="2147483703" r:id="rId11"/>
    <p:sldLayoutId id="2147483702" r:id="rId12"/>
    <p:sldLayoutId id="2147483701" r:id="rId13"/>
    <p:sldLayoutId id="214748370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fotovideoforum.ru/resources/image/684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6786563" y="5715000"/>
            <a:ext cx="2320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onstantia" pitchFamily="18" charset="0"/>
              </a:rPr>
              <a:t>Урок № 34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 rot="-833981">
            <a:off x="530225" y="1882726"/>
            <a:ext cx="84248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+mn-cs"/>
              </a:rPr>
              <a:t>Биологические особенности и классификация сорняков</a:t>
            </a:r>
          </a:p>
        </p:txBody>
      </p:sp>
    </p:spTree>
  </p:cSld>
  <p:clrMapOvr>
    <a:masterClrMapping/>
  </p:clrMapOvr>
  <p:transition>
    <p:wheel spokes="3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xn--b1ajgsaesikn6i.xn--p1ai/images/12-22/os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57188"/>
            <a:ext cx="8761412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4" descr="http://macroclub.ru/macroid/files/med/87/03_08-DSC09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500438"/>
            <a:ext cx="267652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 descr="http://edikst.ru/misc/i/gallery/24396/1246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4786313"/>
            <a:ext cx="3084512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0" descr="http://vreditel-stoi.ru/wp-content/uploads/2016/07/kak-unichtozhit-sovku-na-kapuste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4000500"/>
            <a:ext cx="28702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farm3.static.flickr.com/2294/1860136537_2a14708a9a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520700"/>
            <a:ext cx="300037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http://klumba.guru/images/86244/chem-polezna-poly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786063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http://www.publicdomainpictures.net/pictures/10000/velka/1-1210683375MNY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14313"/>
            <a:ext cx="37798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http://farm3.static.flickr.com/2294/1860136537_2a14708a9a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571500"/>
            <a:ext cx="29289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0" descr="https://im2-tub-ru.yandex.net/i?id=112907e75cc097a3459d46a048a8634c-l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214313"/>
            <a:ext cx="10382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4" descr="http://i.otzovik.com/2015/02/12/1782997/img/54742859.jpg"/>
          <p:cNvPicPr>
            <a:picLocks noChangeAspect="1" noChangeArrowheads="1"/>
          </p:cNvPicPr>
          <p:nvPr/>
        </p:nvPicPr>
        <p:blipFill>
          <a:blip r:embed="rId7"/>
          <a:srcRect l="5000" t="11667" r="8749" b="13333"/>
          <a:stretch>
            <a:fillRect/>
          </a:stretch>
        </p:blipFill>
        <p:spPr bwMode="auto">
          <a:xfrm>
            <a:off x="6429388" y="5286388"/>
            <a:ext cx="24653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odessa-life.od.ua/upload/image/ambroziy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2928932"/>
            <a:ext cx="2159000" cy="288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s://im3-tub-ru.yandex.net/i?id=6e2f059d7469f92da3333508638e5d37-l&amp;n=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2786058"/>
            <a:ext cx="2643206" cy="256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2" descr="http://www.eattheweeds.com/wp-content/uploads/2013/01/Cirsium-arvense1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8913"/>
            <a:ext cx="4070350" cy="3790950"/>
          </a:xfrm>
          <a:noFill/>
        </p:spPr>
      </p:pic>
      <p:pic>
        <p:nvPicPr>
          <p:cNvPr id="113669" name="Picture 6" descr="http://grib-nick.ru/wp-content/uploads/2016/03/ove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88913"/>
            <a:ext cx="4403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4" descr="http://fotohomka.ru/images/Nov/21/a52ea071b2a3b2e5944cde6c22579308/mini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3"/>
            <a:ext cx="42259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6" descr="http://www.valleyflora.ru/images/sorta-pshenits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324350"/>
            <a:ext cx="1905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 descr="http://img.agronovator.ua/apk_gds_img/8/0/5/8508/original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4292600"/>
            <a:ext cx="186372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Text Box 10"/>
          <p:cNvSpPr txBox="1">
            <a:spLocks noChangeArrowheads="1"/>
          </p:cNvSpPr>
          <p:nvPr/>
        </p:nvSpPr>
        <p:spPr bwMode="auto">
          <a:xfrm rot="-1039551">
            <a:off x="547688" y="1987550"/>
            <a:ext cx="3671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OCR A Extended" pitchFamily="50" charset="0"/>
              </a:rPr>
              <a:t>Бодяк полевой или осот розовый</a:t>
            </a: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6372225" y="1936750"/>
            <a:ext cx="2160588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Stencil" pitchFamily="82" charset="0"/>
              </a:rPr>
              <a:t>       </a:t>
            </a:r>
          </a:p>
          <a:p>
            <a:r>
              <a:rPr lang="ru-RU" sz="3200" b="1" dirty="0">
                <a:solidFill>
                  <a:schemeClr val="accent2"/>
                </a:solidFill>
                <a:latin typeface="Stencil" pitchFamily="82" charset="0"/>
              </a:rPr>
              <a:t>        Овес</a:t>
            </a:r>
          </a:p>
          <a:p>
            <a:endParaRPr lang="ru-RU" sz="32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113676" name="Rectangle 12"/>
          <p:cNvSpPr>
            <a:spLocks noChangeArrowheads="1"/>
          </p:cNvSpPr>
          <p:nvPr/>
        </p:nvSpPr>
        <p:spPr bwMode="auto">
          <a:xfrm rot="-985034">
            <a:off x="4945063" y="5441950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Подмаренник цепкий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2"/>
                </a:solidFill>
              </a:rPr>
              <a:t>Вред – это ущерб, наносимый сорняками сельскохозяйственным культурам. Он заключается в недоборе урожая и снижении качества сельскохозяйственной продукции.</a:t>
            </a:r>
          </a:p>
          <a:p>
            <a:pPr eaLnBrk="1" hangingPunct="1"/>
            <a:endParaRPr lang="ru-RU" b="1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ru-RU" b="1" dirty="0" smtClean="0">
                <a:solidFill>
                  <a:schemeClr val="accent2"/>
                </a:solidFill>
              </a:rPr>
              <a:t>Вредоносность – это степень ущерба, наносимого сорными растениями культурным. Выражается в борьбе за факторы жизни растений.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/>
          </p:cNvSpPr>
          <p:nvPr>
            <p:ph type="body" sz="half" idx="2"/>
          </p:nvPr>
        </p:nvSpPr>
        <p:spPr>
          <a:xfrm>
            <a:off x="857224" y="1285860"/>
            <a:ext cx="7643866" cy="488634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sz="2400" b="1" i="1" dirty="0" err="1" smtClean="0">
                <a:solidFill>
                  <a:schemeClr val="hlink"/>
                </a:solidFill>
                <a:latin typeface="Lucida Console" pitchFamily="49" charset="0"/>
              </a:rPr>
              <a:t>Фитоценотический</a:t>
            </a:r>
            <a:r>
              <a:rPr lang="ru-RU" sz="2400" b="1" i="1" dirty="0" smtClean="0">
                <a:solidFill>
                  <a:schemeClr val="hlink"/>
                </a:solidFill>
                <a:latin typeface="Lucida Console" pitchFamily="49" charset="0"/>
              </a:rPr>
              <a:t> порог</a:t>
            </a:r>
            <a:r>
              <a:rPr lang="ru-RU" sz="2400" b="1" dirty="0" smtClean="0">
                <a:solidFill>
                  <a:schemeClr val="accent2"/>
                </a:solidFill>
                <a:latin typeface="Lucida Console" pitchFamily="49" charset="0"/>
              </a:rPr>
              <a:t> вредоносности (ФПВ) – количество сорных растений, при котором они не причиняют культурными растениям ущерба;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sz="2400" b="1" i="1" dirty="0" smtClean="0">
                <a:solidFill>
                  <a:schemeClr val="hlink"/>
                </a:solidFill>
                <a:latin typeface="Lucida Console" pitchFamily="49" charset="0"/>
              </a:rPr>
              <a:t>Критический порог</a:t>
            </a:r>
            <a:r>
              <a:rPr lang="ru-RU" sz="2400" b="1" dirty="0" smtClean="0">
                <a:solidFill>
                  <a:schemeClr val="accent2"/>
                </a:solidFill>
                <a:latin typeface="Lucida Console" pitchFamily="49" charset="0"/>
              </a:rPr>
              <a:t> вредоносности (КПВ) – такое обилие сорняков, которое вызывает статистически не достоверные потери урожая;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chemeClr val="hlink"/>
                </a:solidFill>
                <a:latin typeface="Lucida Console" pitchFamily="49" charset="0"/>
              </a:rPr>
              <a:t>Экономический порог</a:t>
            </a:r>
            <a:r>
              <a:rPr lang="ru-RU" sz="2400" b="1" dirty="0" smtClean="0">
                <a:solidFill>
                  <a:schemeClr val="accent2"/>
                </a:solidFill>
                <a:latin typeface="Lucida Console" pitchFamily="49" charset="0"/>
              </a:rPr>
              <a:t> вредоносности (ЭПВ) – уровень засоренности, при котором в конкретных условиях применение гербицидов экономически оправдано</a:t>
            </a:r>
            <a:r>
              <a:rPr lang="ru-RU" sz="2800" b="1" dirty="0" smtClean="0">
                <a:solidFill>
                  <a:schemeClr val="accent2"/>
                </a:solidFill>
                <a:latin typeface="Lucida Console" pitchFamily="49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ru-RU" sz="2800" b="1" dirty="0" smtClean="0">
              <a:solidFill>
                <a:schemeClr val="accent2"/>
              </a:solidFill>
              <a:latin typeface="Lucida Console" pitchFamily="49" charset="0"/>
            </a:endParaRP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pic>
        <p:nvPicPr>
          <p:cNvPr id="27650" name="Rectangl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68288"/>
            <a:ext cx="8242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314325"/>
            <a:ext cx="7956550" cy="985838"/>
          </a:xfrm>
        </p:spPr>
        <p:txBody>
          <a:bodyPr rtlCol="0"/>
          <a:lstStyle/>
          <a:p>
            <a:pPr algn="ctr">
              <a:defRPr/>
            </a:pPr>
            <a:r>
              <a:rPr lang="ru-RU" i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 сорняков</a:t>
            </a:r>
          </a:p>
        </p:txBody>
      </p:sp>
      <p:pic>
        <p:nvPicPr>
          <p:cNvPr id="47106" name="Рисунок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1357313" y="1076325"/>
            <a:ext cx="6715125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dirty="0" smtClean="0">
              <a:effectLst/>
              <a:latin typeface="+mj-lt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>
              <a:latin typeface="Lucida Sans Unicode" pitchFamily="34" charset="0"/>
            </a:endParaRPr>
          </a:p>
        </p:txBody>
      </p:sp>
      <p:pic>
        <p:nvPicPr>
          <p:cNvPr id="48131" name="Picture 5" descr="img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785938"/>
          </a:xfrm>
        </p:spPr>
        <p:txBody>
          <a:bodyPr rtlCol="0"/>
          <a:lstStyle/>
          <a:p>
            <a:pPr algn="ctr">
              <a:defRPr/>
            </a:pPr>
            <a:r>
              <a:rPr lang="ru-RU" sz="3200" i="1" kern="1200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Прорастание семян сорняков, покой семян, способность прорастать на свету.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2071678"/>
            <a:ext cx="1571636" cy="914400"/>
          </a:xfrm>
          <a:prstGeom prst="rect">
            <a:avLst/>
          </a:prstGeom>
          <a:solidFill>
            <a:srgbClr val="EAB75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покой семян сорняков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00063" y="3429000"/>
            <a:ext cx="1571625" cy="612775"/>
          </a:xfrm>
          <a:prstGeom prst="flowChartProcess">
            <a:avLst/>
          </a:prstGeom>
          <a:solidFill>
            <a:srgbClr val="E3A25B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глубокий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000375" y="3429000"/>
            <a:ext cx="1931988" cy="612775"/>
          </a:xfrm>
          <a:prstGeom prst="flowChartProcess">
            <a:avLst/>
          </a:prstGeom>
          <a:solidFill>
            <a:srgbClr val="E3A25B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вынужденный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286000" y="3000375"/>
            <a:ext cx="484188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75" y="2071688"/>
            <a:ext cx="2530475" cy="1465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Глубокий покой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 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объясняется 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физиологическим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состоянием семени и 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Строением оболочки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9313" y="3857625"/>
            <a:ext cx="2682875" cy="1465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Вынужденный покой 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вызывается</a:t>
            </a:r>
          </a:p>
          <a:p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неблагоприятными внешними условиями для прорастания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http://www.plantarium.ru/dat/plants/7/737/2737_dcd3e7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307181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4" descr="http://www.xn--d1acimmaskq.xn--p1ai/photo/f4/f49c3856dba906d6b80d19e18e09fb4d.jpg"/>
          <p:cNvPicPr>
            <a:picLocks noChangeAspect="1" noChangeArrowheads="1"/>
          </p:cNvPicPr>
          <p:nvPr/>
        </p:nvPicPr>
        <p:blipFill>
          <a:blip r:embed="rId3"/>
          <a:srcRect b="9296"/>
          <a:stretch>
            <a:fillRect/>
          </a:stretch>
        </p:blipFill>
        <p:spPr bwMode="auto">
          <a:xfrm>
            <a:off x="3571875" y="285750"/>
            <a:ext cx="48672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6" descr="https://im0-tub-ru.yandex.net/i?id=d17cc8bb1ec43d1be1d125ffea6845eb&amp;n=33&amp;h=215&amp;w=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3714750"/>
            <a:ext cx="217805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8" descr="https://im1-tub-ru.yandex.net/i?id=1bdbf763f45819defa77057989e782af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75" y="3714750"/>
            <a:ext cx="292258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s://im3-tub-ru.yandex.net/i?id=d03214c226c65b30654cb138fe7df8db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AutoShape 4" descr="https://im0-tub-ru.yandex.net/i?id=6d304fb1ca524e47465d2c9d4670ea7b&amp;n=33&amp;h=215&amp;w=2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AutoShape 6" descr="https://im0-tub-ru.yandex.net/i?id=6d304fb1ca524e47465d2c9d4670ea7b&amp;n=33&amp;h=215&amp;w=2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1204" name="Picture 8" descr="https://im0-tub-ru.yandex.net/i?id=6d304fb1ca524e47465d2c9d4670ea7b&amp;n=33&amp;h=215&amp;w=2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214313"/>
            <a:ext cx="36004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0" descr="http://www.plantarium.ru/dat/plants/2/209/450209_ca033fc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3429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43000" y="4286250"/>
            <a:ext cx="928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4500570"/>
            <a:ext cx="214310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70-80%</a:t>
            </a:r>
          </a:p>
        </p:txBody>
      </p:sp>
      <p:pic>
        <p:nvPicPr>
          <p:cNvPr id="51208" name="Picture 2" descr="http://www.plantarium.ru/dat/plants/7/737/2737_dcd3e7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3297238"/>
            <a:ext cx="25781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 3"/>
              <a:buAutoNum type="arabicPeriod"/>
              <a:defRPr/>
            </a:pPr>
            <a:r>
              <a:rPr lang="ru-RU" sz="4400" b="1" i="1" kern="1200" dirty="0">
                <a:solidFill>
                  <a:srgbClr val="7030A0"/>
                </a:solidFill>
                <a:latin typeface="Constantia" pitchFamily="18" charset="0"/>
              </a:rPr>
              <a:t>Понятие о сорняках и засорителях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AutoNum type="arabicPeriod"/>
              <a:defRPr/>
            </a:pPr>
            <a:r>
              <a:rPr lang="ru-RU" sz="4400" b="1" i="1" kern="1200" dirty="0">
                <a:solidFill>
                  <a:srgbClr val="7030A0"/>
                </a:solidFill>
                <a:latin typeface="Constantia" pitchFamily="18" charset="0"/>
              </a:rPr>
              <a:t>Вредоносность сорняков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AutoNum type="arabicPeriod"/>
              <a:defRPr/>
            </a:pPr>
            <a:r>
              <a:rPr lang="ru-RU" sz="4400" b="1" i="1" kern="1200" dirty="0">
                <a:solidFill>
                  <a:srgbClr val="7030A0"/>
                </a:solidFill>
                <a:latin typeface="Constantia" pitchFamily="18" charset="0"/>
              </a:rPr>
              <a:t>Биологические особенности сорняков и их экология.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AutoNum type="arabicPeriod"/>
              <a:defRPr/>
            </a:pPr>
            <a:r>
              <a:rPr lang="ru-RU" sz="4400" b="1" i="1" kern="1200" dirty="0">
                <a:solidFill>
                  <a:srgbClr val="7030A0"/>
                </a:solidFill>
                <a:latin typeface="Constantia" pitchFamily="18" charset="0"/>
              </a:rPr>
              <a:t>Классификация сорняков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29613" cy="1417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BrowalliaUPC" pitchFamily="34" charset="-34"/>
              </a:rPr>
              <a:t/>
            </a:r>
            <a:br>
              <a:rPr lang="ru-RU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BrowalliaUPC" pitchFamily="34" charset="-34"/>
              </a:rPr>
            </a:br>
            <a:r>
              <a:rPr lang="ru-RU" i="1" kern="1200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BrowalliaUPC" pitchFamily="34" charset="-34"/>
              </a:rPr>
              <a:t>Рассматриваемые вопросы по теме</a:t>
            </a:r>
            <a:r>
              <a:rPr lang="ru-RU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ru-RU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ru-RU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314325"/>
            <a:ext cx="7956550" cy="985838"/>
          </a:xfrm>
        </p:spPr>
        <p:txBody>
          <a:bodyPr rtlCol="0"/>
          <a:lstStyle/>
          <a:p>
            <a:pPr algn="ctr">
              <a:defRPr/>
            </a:pPr>
            <a:r>
              <a:rPr lang="ru-RU" sz="2800" i="1" kern="1200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Жизнеспособность и пластичность при различных экологических режимах.</a:t>
            </a:r>
          </a:p>
        </p:txBody>
      </p:sp>
      <p:pic>
        <p:nvPicPr>
          <p:cNvPr id="52226" name="Picture 2" descr="http://www.xn--d1acimmaskq.xn--p1ai/photo/0d/0daf70e14e7985a12aa0b058fee265f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1357313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229600" cy="11430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3100" i="1" kern="1200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Наличие у многих видов сорняков разнокачественных (</a:t>
            </a:r>
            <a:r>
              <a:rPr lang="ru-RU" sz="3100" i="1" kern="1200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гетерокарпичных</a:t>
            </a:r>
            <a:r>
              <a:rPr lang="ru-RU" sz="3100" i="1" kern="1200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) семян.</a:t>
            </a:r>
          </a:p>
        </p:txBody>
      </p:sp>
      <p:pic>
        <p:nvPicPr>
          <p:cNvPr id="53250" name="Picture 4" descr="http://kaksov.ru/wp-content/uploads/2016/06/%D0%9C%D0%B0%D1%80%D1%8C-%D0%B1%D0%B5%D0%BB%D0%B0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571625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314325"/>
            <a:ext cx="7956550" cy="985838"/>
          </a:xfrm>
        </p:spPr>
        <p:txBody>
          <a:bodyPr rtlCol="0"/>
          <a:lstStyle/>
          <a:p>
            <a:pPr algn="ctr">
              <a:defRPr/>
            </a:pPr>
            <a:r>
              <a:rPr lang="ru-RU" sz="2800" i="1" kern="1200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Способность размножаться вегетативным путем.</a:t>
            </a:r>
          </a:p>
        </p:txBody>
      </p:sp>
      <p:pic>
        <p:nvPicPr>
          <p:cNvPr id="54274" name="Picture 5" descr="sornjaki_koluchie_foto_i_nazvanija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349500"/>
            <a:ext cx="31988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10" descr="i?id=d6b6b282285640cf356b790a4ce998bf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08050"/>
            <a:ext cx="29654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12" descr="21a38e70ff9b51adc298f693f2855d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4981575"/>
            <a:ext cx="47625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400">
                <a:solidFill>
                  <a:schemeClr val="accent2"/>
                </a:solidFill>
              </a:rPr>
              <a:t>Запасы вегетативных органов размножения у некоторых сорняков (по А. И. Мальцеву)</a:t>
            </a:r>
            <a:br>
              <a:rPr lang="ru-RU" sz="2400">
                <a:solidFill>
                  <a:schemeClr val="accent2"/>
                </a:solidFill>
              </a:rPr>
            </a:br>
            <a:endParaRPr lang="ru-RU" sz="2400">
              <a:solidFill>
                <a:schemeClr val="accent2"/>
              </a:solidFill>
            </a:endParaRPr>
          </a:p>
        </p:txBody>
      </p:sp>
      <p:graphicFrame>
        <p:nvGraphicFramePr>
          <p:cNvPr id="52381" name="Group 157"/>
          <p:cNvGraphicFramePr>
            <a:graphicFrameLocks noGrp="1"/>
          </p:cNvGraphicFramePr>
          <p:nvPr>
            <p:ph type="tbl" idx="1"/>
          </p:nvPr>
        </p:nvGraphicFramePr>
        <p:xfrm>
          <a:off x="538163" y="1481138"/>
          <a:ext cx="8148637" cy="4395788"/>
        </p:xfrm>
        <a:graphic>
          <a:graphicData uri="http://schemas.openxmlformats.org/drawingml/2006/table">
            <a:tbl>
              <a:tblPr/>
              <a:tblGrid>
                <a:gridCol w="3006725"/>
                <a:gridCol w="1136650"/>
                <a:gridCol w="1946275"/>
                <a:gridCol w="2058987"/>
              </a:tblGrid>
              <a:tr h="755650">
                <a:tc rowSpan="2"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Сорняк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Подземные органы на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</a:t>
                      </a:r>
                      <a:r>
                        <a:rPr kumimoji="0" lang="ru-RU" sz="1600" b="1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м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почек возобновления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Бодяк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Осот полевой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Мать-и-мачеха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365125" marR="0" lvl="0" indent="-2555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Пырей ползучий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5125" marR="0" lvl="0" indent="-2555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25 979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7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 сорных растений</a:t>
            </a:r>
          </a:p>
        </p:txBody>
      </p:sp>
      <p:sp>
        <p:nvSpPr>
          <p:cNvPr id="5427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4400" b="1" i="1">
                <a:solidFill>
                  <a:srgbClr val="E3A25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способу питания</a:t>
            </a:r>
          </a:p>
          <a:p>
            <a:pPr>
              <a:defRPr/>
            </a:pPr>
            <a:r>
              <a:rPr lang="ru-RU" sz="4400" b="1" i="1">
                <a:solidFill>
                  <a:srgbClr val="E3A25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Продолжительности жизни</a:t>
            </a:r>
          </a:p>
          <a:p>
            <a:pPr>
              <a:defRPr/>
            </a:pPr>
            <a:r>
              <a:rPr lang="ru-RU" sz="4400" b="1" i="1">
                <a:solidFill>
                  <a:srgbClr val="E3A25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Способу размножения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15" name="Organization Chart 19"/>
          <p:cNvGraphicFramePr>
            <a:graphicFrameLocks/>
          </p:cNvGraphicFramePr>
          <p:nvPr>
            <p:ph type="dgm" idx="1"/>
          </p:nvPr>
        </p:nvGraphicFramePr>
        <p:xfrm>
          <a:off x="431800" y="692150"/>
          <a:ext cx="8208963" cy="5238750"/>
        </p:xfrm>
        <a:graphic>
          <a:graphicData uri="http://schemas.openxmlformats.org/drawingml/2006/compatibility">
            <com:legacyDrawing xmlns:com="http://schemas.openxmlformats.org/drawingml/2006/compatibility" spid="_x0000_s55315"/>
          </a:graphicData>
        </a:graphic>
      </p:graphicFrame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580063" y="460057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/>
              <a:t>и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0" descr="imag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i="1">
                <a:solidFill>
                  <a:srgbClr val="FF0000"/>
                </a:solidFill>
                <a:latin typeface="Engravers MT" pitchFamily="18" charset="0"/>
              </a:rPr>
              <a:t>ХАРАКТЕРИСТИКА ОСНОВНЫХ ПРЕДСТАВИТЕЛЕЙ БИОЛОГИЧЕСКИХ ГРУПП И ИХ ОСОБЕННОСТИ</a:t>
            </a:r>
          </a:p>
        </p:txBody>
      </p:sp>
      <p:sp>
        <p:nvSpPr>
          <p:cNvPr id="60418" name="AutoShape 5" descr="86906805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0419" name="AutoShape 7" descr="86906805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60420" name="Picture 19" descr="i?id=b11406ce4a083a38f9ba8cefd8ebc1f6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96975"/>
            <a:ext cx="716915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Эфемеры</a:t>
            </a:r>
          </a:p>
        </p:txBody>
      </p:sp>
      <p:sp>
        <p:nvSpPr>
          <p:cNvPr id="96259" name="Rectangle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81562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Звездчатка средняя (мокрица)</a:t>
            </a:r>
          </a:p>
        </p:txBody>
      </p:sp>
      <p:pic>
        <p:nvPicPr>
          <p:cNvPr id="61443" name="Picture 5" descr="869068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644900"/>
            <a:ext cx="43942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00213"/>
            <a:ext cx="41957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Ранние яровые сорняки</a:t>
            </a:r>
          </a:p>
        </p:txBody>
      </p:sp>
      <p:sp>
        <p:nvSpPr>
          <p:cNvPr id="9728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Овсюг обыкновенный –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Avena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fatua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2467" name="Picture 5" descr="Avena-fatua-F-web-N31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33600"/>
            <a:ext cx="397668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7" descr="i?id=a90717a8baec3b04b6cba5a43bea12b3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644900"/>
            <a:ext cx="45418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14338" name="Picture 2" descr="F:\mokric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103" b="12103"/>
          <a:stretch>
            <a:fillRect/>
          </a:stretch>
        </p:blipFill>
        <p:spPr>
          <a:xfrm>
            <a:off x="0" y="0"/>
            <a:ext cx="9144000" cy="4579088"/>
          </a:xfrm>
          <a:noFill/>
        </p:spPr>
      </p:pic>
      <p:sp>
        <p:nvSpPr>
          <p:cNvPr id="23554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4929188"/>
            <a:ext cx="7286625" cy="1162050"/>
          </a:xfrm>
        </p:spPr>
        <p:txBody>
          <a:bodyPr/>
          <a:lstStyle/>
          <a:p>
            <a:pPr marR="0" algn="l" eaLnBrk="1" hangingPunct="1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Сорняк – </a:t>
            </a:r>
            <a:r>
              <a:rPr lang="ru-RU" sz="2800" b="1" i="1" dirty="0" smtClean="0">
                <a:solidFill>
                  <a:srgbClr val="C00000"/>
                </a:solidFill>
                <a:latin typeface="Lucida Sans Unicode" pitchFamily="34" charset="0"/>
                <a:cs typeface="FreesiaUPC" pitchFamily="34" charset="-34"/>
              </a:rPr>
              <a:t>это не культурное растение, не возделывается человеком и наносит вред сельскохозяйственным растениям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53085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Горец вьюнковый –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Polygonum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convolvulus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3490" name="Picture 5" descr="i?id=7190492ddb22ce576800a4bfd2d69c1b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512127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7" descr="20564_09c31b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792413"/>
            <a:ext cx="3343275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602287"/>
          </a:xfrm>
        </p:spPr>
        <p:txBody>
          <a:bodyPr/>
          <a:lstStyle/>
          <a:p>
            <a:pPr>
              <a:defRPr/>
            </a:pP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Редька дикая –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Raphanus raphanistrum L.</a:t>
            </a:r>
            <a:endParaRPr lang="ru-RU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4514" name="Picture 5" descr="i?id=9a86d44324a848741dce2a3bba849c6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81075"/>
            <a:ext cx="37639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" descr="Redka_dika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565400"/>
            <a:ext cx="3144838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/>
          </p:cNvSpPr>
          <p:nvPr>
            <p:ph idx="1"/>
          </p:nvPr>
        </p:nvSpPr>
        <p:spPr>
          <a:xfrm>
            <a:off x="457200" y="188913"/>
            <a:ext cx="8686800" cy="5818187"/>
          </a:xfrm>
        </p:spPr>
        <p:txBody>
          <a:bodyPr/>
          <a:lstStyle/>
          <a:p>
            <a:pPr>
              <a:defRPr/>
            </a:pP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Подмаренник цепкий (лепчица) –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Galium aparine</a:t>
            </a:r>
            <a:endParaRPr lang="ru-RU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5538" name="Picture 5" descr="Podm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341438"/>
            <a:ext cx="33337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7" descr="Podmarennik-cepkij-300x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44675"/>
            <a:ext cx="51974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673725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Марь белая (лебеда) –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Chenopodium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album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6562" name="Picture 5" descr="70bbd38fa0ffc56620720a74948417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3700" y="2060575"/>
            <a:ext cx="36703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7" descr="1556201_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3678238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9" descr="lebeda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500438"/>
            <a:ext cx="3198812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Яровые поздние сорняки</a:t>
            </a:r>
          </a:p>
        </p:txBody>
      </p:sp>
      <p:sp>
        <p:nvSpPr>
          <p:cNvPr id="10445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Щетинник (мышей) зеленый –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Setaria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viridis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9635" name="Picture 5" descr="151103_42012f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41497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7" descr="205745_187ce2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3860800"/>
            <a:ext cx="55245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602287"/>
          </a:xfrm>
        </p:spPr>
        <p:txBody>
          <a:bodyPr/>
          <a:lstStyle/>
          <a:p>
            <a:pPr>
              <a:defRPr/>
            </a:pP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Ежовник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петушье просо –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Echinochloa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crus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galli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0658" name="Picture 5" descr="i?id=f78667ac1ce69ffd7946a40b02e8077c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773238"/>
            <a:ext cx="483393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7" descr="ezhovnik-obiknovenniy-kurinoe-proso_5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12875"/>
            <a:ext cx="3656013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74675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Щирица запрокинутая –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Amaranthus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retrofle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[us L.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682" name="Picture 5" descr="%D1%89%D0%B8%D1%80%D0%B8%D1%86%D0%B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773238"/>
            <a:ext cx="4456112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7" descr="i?id=38c2f84f6b268cbf90c2814dcd6d786c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17671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3"/>
            <a:ext cx="8229600" cy="5792787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Курай, перекати – поле –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Salsola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ruthica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 descr="D:\3.17_Кура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500438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AutoShape 4" descr="https://im0-tub-ru.yandex.net/i?id=d176a04e6e11797c2f673df019cc4b03&amp;n=33&amp;h=215&amp;w=2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72708" name="Picture 6" descr="http://fotohomka.ru/images/Nov/06/d432418a456cc27d44cf91b23f94d765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285875"/>
            <a:ext cx="43259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Амброзия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полынолистная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Ambrosia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artemisiifolia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730" name="Picture 1" descr="D:\ambrozija_olynnolistnaya_rastenie_5a8518fa480d46f719cf1ea4f42397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2357438"/>
            <a:ext cx="468630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https://im2-tub-ru.yandex.net/i?id=f8f288385b3e55a3c26d017ce27ad184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214438"/>
            <a:ext cx="382905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http://in4o.ru/sites/default/files/imagecache/reflect/photos/9/ambroziya-25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3429000"/>
            <a:ext cx="241458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Паслен колючий (клювовидный) —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Solanum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rostratum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Dun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754" name="Picture 1" descr="D:\solanum-rostratum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2143125"/>
            <a:ext cx="587375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 descr="D:\srostratumffa6_11_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0"/>
            <a:ext cx="282892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8229600" cy="1498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300" b="1" dirty="0" smtClean="0">
                <a:solidFill>
                  <a:schemeClr val="accent2"/>
                </a:solidFill>
                <a:latin typeface="Lucida Sans Unicode" pitchFamily="34" charset="0"/>
              </a:rPr>
              <a:t>Засорители – растения, относящиеся к культурным видам, но не возделываемые на данном поле и засоряющие посевы основной культуры.</a:t>
            </a:r>
          </a:p>
          <a:p>
            <a:pPr eaLnBrk="1" hangingPunct="1"/>
            <a:endParaRPr lang="ru-RU" sz="2300" dirty="0" smtClean="0">
              <a:latin typeface="Lucida Sans Unicode" pitchFamily="34" charset="0"/>
            </a:endParaRPr>
          </a:p>
        </p:txBody>
      </p:sp>
      <p:pic>
        <p:nvPicPr>
          <p:cNvPr id="24578" name="Picture 5" descr="ovsu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1" descr="23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0"/>
            <a:ext cx="4716462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Зимующие сорные растения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Василек синий —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Centaurea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cuanus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79" name="Picture 2" descr="D:\1198953960_7ae910c69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2143125"/>
            <a:ext cx="38703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 descr="D:\69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928938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Трехреберник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непахучий —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Tripleurospermum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inodorum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Bip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802" name="Picture 2" descr="http://hbc.bas-net.by/bcb/images/expon/1165_gi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42875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Пастушья сумка обыкновенная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Capsella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826" name="Picture 2" descr="https://upload.wikimedia.org/wikipedia/commons/2/2a/Capsella_bursa-pastoris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1143000"/>
            <a:ext cx="40513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4" descr="http://www.conabio.gob.mx/malezasdemexico/brassicaceae/capsella-bursa-pastoris/imagenes/inflorescenc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357313"/>
            <a:ext cx="3529012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Гулявник струйчатый, Гулявник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Лёзеля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Клоповник мусорный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874" name="Picture 4" descr="http://rpmp.ru/atlas/img/big/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928688"/>
            <a:ext cx="370681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5" descr="D:\179968_d0c9f3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14438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7" descr="http://xn--d1acimmaskq.xn--p1ai/photo/31/316ba5068cda0ad5a99d862c2b83da4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2457450"/>
            <a:ext cx="2979737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8992" y="6072206"/>
            <a:ext cx="2204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Клоповник мусорный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357826"/>
            <a:ext cx="29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Гулявник струйчатый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Озимые сорные растения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Костер ржаной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Bromus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secalinus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899" name="Picture 2" descr="D:\af0a074e03fefc5124b4bc6c4bceb2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2071688"/>
            <a:ext cx="2954337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http://www.plantarium.ru/dat/plants/9/935/192935_6b1598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2000250"/>
            <a:ext cx="2952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6" descr="http://www.biolib.cz/IMG/GAL/94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000250"/>
            <a:ext cx="29702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Метлица обыкновенная (метла) полевая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vent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(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Р. В.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2" name="Picture 4" descr="http://www.betaren.ru/photoz/sornyaki/metlitsa_obiknovenn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071688"/>
            <a:ext cx="878205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Двулетние сорные растения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Донник белый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Melilotus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Desr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947" name="Picture 3" descr="D:\293-473-thickbo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1928813"/>
            <a:ext cx="4457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https://im3-tub-ru.yandex.net/i?id=c43f0afe5f38b2b638c3e4c07335956e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2214563"/>
            <a:ext cx="29924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7" descr="http://jata.vampula.net/kasvio/kuvat/isomesikk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428875"/>
            <a:ext cx="24844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Белена черная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Hyoscyamus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0" name="Picture 2" descr="http://flora-oberfranken.de/assets/images/Hyoscyamus_niger_02_Hof_Botgart_200507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2500313"/>
            <a:ext cx="507206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http://www.pharmanatur.com/Intoxication/Hyoscyamus%20nig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500188"/>
            <a:ext cx="3381375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Чертополох курчавый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Cardnus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crispus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994" name="Picture 2" descr="D:\ce4841639409e2d9e135fcfc694f4900.jpg"/>
          <p:cNvPicPr>
            <a:picLocks noChangeAspect="1" noChangeArrowheads="1"/>
          </p:cNvPicPr>
          <p:nvPr/>
        </p:nvPicPr>
        <p:blipFill>
          <a:blip r:embed="rId2"/>
          <a:srcRect r="1556" b="3439"/>
          <a:stretch>
            <a:fillRect/>
          </a:stretch>
        </p:blipFill>
        <p:spPr bwMode="auto">
          <a:xfrm>
            <a:off x="5143500" y="1071563"/>
            <a:ext cx="3714780" cy="52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4" descr="http://oldboy.icnet.ru/SITE_2103/MY_SITE/My_rast/Carduus_crispus/BIG/Carduus_crispus_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000125"/>
            <a:ext cx="343852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6" descr="https://im3-tub-ru.yandex.net/i?id=3a4a16fa9172e358f1e239907389da96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500313"/>
            <a:ext cx="2741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Многолетние сорные растения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Стержнекорневые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Мочковатокорневые 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Луковичные 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Клубневые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Ползучие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Корневищные   </a:t>
            </a:r>
          </a:p>
          <a:p>
            <a:pPr>
              <a:lnSpc>
                <a:spcPct val="150000"/>
              </a:lnSpc>
              <a:defRPr/>
            </a:pPr>
            <a:r>
              <a:rPr lang="ru-RU" b="1" i="1" dirty="0" smtClean="0">
                <a:solidFill>
                  <a:srgbClr val="580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Корнеотпрысковые </a:t>
            </a:r>
            <a:endParaRPr lang="ru-RU" b="1" i="1" dirty="0">
              <a:solidFill>
                <a:srgbClr val="580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i="1" dirty="0" smtClean="0">
                <a:effectLst/>
                <a:latin typeface="+mj-lt"/>
              </a:rPr>
              <a:t>Полегание хлебов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dirty="0" smtClean="0">
              <a:latin typeface="Lucida Sans Unicode" pitchFamily="34" charset="0"/>
            </a:endParaRPr>
          </a:p>
        </p:txBody>
      </p:sp>
      <p:pic>
        <p:nvPicPr>
          <p:cNvPr id="30723" name="Picture 5" descr="artic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38163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sornyaki_pwen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557338"/>
            <a:ext cx="44640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Стержнекорневые  сорняки </a:t>
            </a:r>
            <a:endParaRPr lang="ru-RU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79266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Одуванчик лекарственный</a:t>
            </a:r>
            <a:r>
              <a:rPr lang="ru-RU" dirty="0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Taraxacum</a:t>
            </a:r>
            <a:r>
              <a:rPr lang="en-US" dirty="0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officinale</a:t>
            </a:r>
            <a:r>
              <a:rPr lang="en-US" dirty="0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Wigg</a:t>
            </a:r>
            <a:endParaRPr lang="ru-RU" dirty="0">
              <a:solidFill>
                <a:srgbClr val="DC50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67" name="Picture 2" descr="http://static.panoramio.com/photos/large/313319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371475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 descr="http://celebnietravi.ru/images/oduvanchik-lekarstvenniy_5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2286000"/>
            <a:ext cx="2957512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 descr="http://www.lepetitherboriste.net/photos/pissenlit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2357438"/>
            <a:ext cx="219392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21350"/>
          </a:xfrm>
        </p:spPr>
        <p:txBody>
          <a:bodyPr/>
          <a:lstStyle/>
          <a:p>
            <a:r>
              <a:rPr lang="ru-RU" b="1" i="1" smtClean="0">
                <a:solidFill>
                  <a:srgbClr val="DC50B7"/>
                </a:solidFill>
              </a:rPr>
              <a:t>Полынь горькая</a:t>
            </a:r>
            <a:r>
              <a:rPr lang="ru-RU" smtClean="0">
                <a:solidFill>
                  <a:srgbClr val="DC50B7"/>
                </a:solidFill>
              </a:rPr>
              <a:t> — </a:t>
            </a:r>
            <a:r>
              <a:rPr lang="en-US" smtClean="0">
                <a:solidFill>
                  <a:srgbClr val="DC50B7"/>
                </a:solidFill>
              </a:rPr>
              <a:t>Artemisia absinthium L</a:t>
            </a:r>
            <a:r>
              <a:rPr lang="ru-RU" smtClean="0">
                <a:solidFill>
                  <a:srgbClr val="DC50B7"/>
                </a:solidFill>
              </a:rPr>
              <a:t>.</a:t>
            </a:r>
          </a:p>
        </p:txBody>
      </p:sp>
      <p:pic>
        <p:nvPicPr>
          <p:cNvPr id="89090" name="Picture 2" descr="http://botany.cz/foto2/artemisabsinther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571750"/>
            <a:ext cx="5140325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 descr="https://upload.wikimedia.org/wikipedia/commons/thumb/1/11/Artemisia_absinthium_01.JPG/768px-Artemisia_absinthium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85813"/>
            <a:ext cx="327025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Мочковатокорневые сорняки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285875"/>
            <a:ext cx="8229600" cy="4792663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Лютик едкий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Ranunculus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0115" name="Picture 2" descr="http://emedicinehealth.ru/wp-content/uploads/2013/03/141511_c6dacc621-300x2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2150" y="3571875"/>
            <a:ext cx="337185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 descr="http://2.bp.blogspot.com/-zdMHi-7_bbY/Ul_hTQoleLI/AAAAAAAAAhc/YRnMgKqMvxI/s1600/IMG_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13"/>
            <a:ext cx="381000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8" descr="https://im2-tub-ru.yandex.net/i?id=7029cd14488956a81d0ae966fdbea923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1785938"/>
            <a:ext cx="2963862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Подорожник большой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Plantago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major L</a:t>
            </a:r>
            <a:r>
              <a:rPr lang="ru-RU" dirty="0" smtClean="0">
                <a:solidFill>
                  <a:srgbClr val="DC50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DC50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8" name="Picture 2" descr="D:\Plantago_maj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286125"/>
            <a:ext cx="4724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4" descr="http://www.binran.ru/upload/iblock/96f/96f46bddc9cda058d2635ef325596e14.jpg"/>
          <p:cNvPicPr>
            <a:picLocks noChangeAspect="1" noChangeArrowheads="1"/>
          </p:cNvPicPr>
          <p:nvPr/>
        </p:nvPicPr>
        <p:blipFill>
          <a:blip r:embed="rId3"/>
          <a:srcRect r="2040" b="4082"/>
          <a:stretch>
            <a:fillRect/>
          </a:stretch>
        </p:blipFill>
        <p:spPr bwMode="auto">
          <a:xfrm>
            <a:off x="357188" y="1000125"/>
            <a:ext cx="4572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Ползучие сорняки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100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Лютик ползучий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Ranunculus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63" name="Picture 2" descr="D:\3bcc994498f8eedfecfcf533c95d3aed.jpg"/>
          <p:cNvPicPr>
            <a:picLocks noChangeAspect="1" noChangeArrowheads="1"/>
          </p:cNvPicPr>
          <p:nvPr/>
        </p:nvPicPr>
        <p:blipFill>
          <a:blip r:embed="rId2"/>
          <a:srcRect r="1283" b="3471"/>
          <a:stretch>
            <a:fillRect/>
          </a:stretch>
        </p:blipFill>
        <p:spPr bwMode="auto">
          <a:xfrm>
            <a:off x="3714750" y="2428875"/>
            <a:ext cx="526573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http://www.plantarium.ru/dat/plants/8/861/93861_8f2fa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50006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Лапчатка гусиная  (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Rotentilla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anserina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3186" name="Picture 2" descr="D: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1428750"/>
            <a:ext cx="62293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4" descr="http://agrofolio.by/wp-content/uploads/2016/04/68_Lapchatka-gusinnaya-Potentilla-anserina-L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33512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Клубневые и луковичные сорные растения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Чистец болотный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Stachus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palustris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2" descr="D:\3764_bis_gi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2143125"/>
            <a:ext cx="32512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http://dic.academic.ru/pictures/wiki/files/83/Stachys_palustris_2005.07.03_12.12.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2214563"/>
            <a:ext cx="3219450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http://img13.postila.ru/resize?w=520&amp;src=%2Fdata%2F27%2F99%2F78%2F9f%2F2799789fe8beac6974159b16182f473357dab6b2f31cd29570c43e83688d58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000250"/>
            <a:ext cx="28733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57847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 круглый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Allium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rotundum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 </a:t>
            </a:r>
          </a:p>
          <a:p>
            <a:pPr>
              <a:defRPr/>
            </a:pPr>
            <a:endParaRPr lang="ru-RU" dirty="0">
              <a:solidFill>
                <a:srgbClr val="DC50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258" name="Picture 2" descr="D:\im_2705_.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928688"/>
            <a:ext cx="2633662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 descr="http://oldboy.icnet.ru/SITE_2103/MY_SITE/My_rast/Allium_rotundum/BIG/Allium_rotundum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3357563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6" descr="http://dryades.units.it/dryades/plants/foto/TS157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285875"/>
            <a:ext cx="2692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Корневищные сорняки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79266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Пырей ползучий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Agropyrum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repens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283" name="Picture 2" descr="https://im0-tub-ru.yandex.net/i?id=4d319071f1312d57904416b042224948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3071813"/>
            <a:ext cx="482917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photosflowery.ru/photo/8f/8f9f40a37a2c7d858ec7e505a0e337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00250"/>
            <a:ext cx="40386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57847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Хвощ полевой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Eguisetum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arvense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306" name="Picture 2" descr="D:\equisetum_arvense_j.r.-crel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1143000"/>
            <a:ext cx="36099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4" descr="http://survival.com.ua/sov/equis/s002.jpg"/>
          <p:cNvPicPr>
            <a:picLocks noChangeAspect="1" noChangeArrowheads="1"/>
          </p:cNvPicPr>
          <p:nvPr/>
        </p:nvPicPr>
        <p:blipFill>
          <a:blip r:embed="rId3"/>
          <a:srcRect b="3320"/>
          <a:stretch>
            <a:fillRect/>
          </a:stretch>
        </p:blipFill>
        <p:spPr bwMode="auto">
          <a:xfrm>
            <a:off x="1143000" y="1214438"/>
            <a:ext cx="3670300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i="1" dirty="0" smtClean="0">
                <a:effectLst/>
                <a:latin typeface="+mj-lt"/>
              </a:rPr>
              <a:t>Влияние на качество урожая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sz="3200" dirty="0" smtClean="0">
                <a:latin typeface="Lucida Sans Unicode" pitchFamily="34" charset="0"/>
              </a:rPr>
              <a:t>снижение стекловидности;</a:t>
            </a:r>
          </a:p>
          <a:p>
            <a:pPr eaLnBrk="1" hangingPunct="1"/>
            <a:r>
              <a:rPr lang="ru-RU" sz="3200" dirty="0" smtClean="0">
                <a:latin typeface="Lucida Sans Unicode" pitchFamily="34" charset="0"/>
              </a:rPr>
              <a:t>снижение содержания белка в зерне;</a:t>
            </a:r>
          </a:p>
          <a:p>
            <a:pPr eaLnBrk="1" hangingPunct="1"/>
            <a:r>
              <a:rPr lang="ru-RU" sz="3200" dirty="0" smtClean="0">
                <a:latin typeface="Lucida Sans Unicode" pitchFamily="34" charset="0"/>
              </a:rPr>
              <a:t>снижение масличности;</a:t>
            </a:r>
          </a:p>
          <a:p>
            <a:pPr eaLnBrk="1" hangingPunct="1"/>
            <a:r>
              <a:rPr lang="ru-RU" sz="3200" dirty="0" smtClean="0">
                <a:latin typeface="Lucida Sans Unicode" pitchFamily="34" charset="0"/>
              </a:rPr>
              <a:t> </a:t>
            </a:r>
            <a:r>
              <a:rPr lang="ru-RU" sz="3200" dirty="0" err="1" smtClean="0">
                <a:latin typeface="Lucida Sans Unicode" pitchFamily="34" charset="0"/>
              </a:rPr>
              <a:t>увеличивание</a:t>
            </a:r>
            <a:r>
              <a:rPr lang="ru-RU" sz="3200" smtClean="0">
                <a:latin typeface="Lucida Sans Unicode" pitchFamily="34" charset="0"/>
              </a:rPr>
              <a:t> пленчатости.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Свинорой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пальчатый —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Cynodon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dactylon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354" name="Picture 2" descr="D:\свинор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928670"/>
            <a:ext cx="5476875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http://www.sorhocam.com/uploads/images/Cynodon-dactylon%A0l--pers%A0kopek-disi-ayrigi-77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286125"/>
            <a:ext cx="48006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Корнеотпрысковые сорняки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72122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Бодяк полевой,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осот розовый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,— 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Cirsium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arvense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9" name="Picture 2" descr="http://zelapteka.liferus.ru/img/bodyak_pol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14563"/>
            <a:ext cx="40576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 descr="http://mir-pchelovoda.ru/www/www/images/4289d857638848668502022f3e3649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4116388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578475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Осот полевой,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fconchus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arvensis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02" name="Picture 2" descr="D:\Sonchus-arvensis-arvensis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7313"/>
            <a:ext cx="40227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 descr="https://upload.wikimedia.org/wikipedia/commons/e/ec/554_Sonchus_arvensis.jpg"/>
          <p:cNvPicPr>
            <a:picLocks noChangeAspect="1" noChangeArrowheads="1"/>
          </p:cNvPicPr>
          <p:nvPr/>
        </p:nvPicPr>
        <p:blipFill>
          <a:blip r:embed="rId3"/>
          <a:srcRect b="4726"/>
          <a:stretch>
            <a:fillRect/>
          </a:stretch>
        </p:blipFill>
        <p:spPr bwMode="auto">
          <a:xfrm>
            <a:off x="1643063" y="1500188"/>
            <a:ext cx="26860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Вьюнок полевой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Convolvulus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arvensis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26" name="Picture 2" descr="D: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786063"/>
            <a:ext cx="54006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https://im2-tub-ru.yandex.net/i?id=90ebf84f07ca6ed6c79bf09b7c9cb455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571625"/>
            <a:ext cx="29146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649912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Горчак ползучий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или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розовый,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Acroptilon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450" name="Picture 2" descr="D:\09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214438"/>
            <a:ext cx="3829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 descr="http://www.syngenta.kz/sites/g/files/zhg391/f/acroptilon-repens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071688"/>
            <a:ext cx="4316413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Паразитные сорняки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Корневой паразит -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Заразиха подсолнечная —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Orobanche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cumana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499" name="Picture 2" descr="http://flora.crimea.ru/Orobanchaceae/Orobanche-alba2.jpg"/>
          <p:cNvPicPr>
            <a:picLocks noChangeAspect="1" noChangeArrowheads="1"/>
          </p:cNvPicPr>
          <p:nvPr/>
        </p:nvPicPr>
        <p:blipFill>
          <a:blip r:embed="rId2"/>
          <a:srcRect b="4761"/>
          <a:stretch>
            <a:fillRect/>
          </a:stretch>
        </p:blipFill>
        <p:spPr bwMode="auto">
          <a:xfrm>
            <a:off x="5643563" y="2000250"/>
            <a:ext cx="3214687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 descr="https://c2.staticflickr.com/4/3092/3221511812_cca34c2b28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357438"/>
            <a:ext cx="28924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AutoShape 6" descr="https://im2-tub-ru.yandex.net/i?id=9557cef7618d3c2546e2d56bbea95135&amp;n=33&amp;h=215&amp;w=17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06502" name="AutoShape 8" descr="https://im2-tub-ru.yandex.net/i?id=9557cef7618d3c2546e2d56bbea95135&amp;n=33&amp;h=215&amp;w=17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106503" name="Picture 9" descr="D:\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643188"/>
            <a:ext cx="2932113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5784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Стеблевой паразит -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Повилика клеверная —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Cuscuta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trifolii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Babingt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2" name="Picture 2" descr="D:\i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428750"/>
            <a:ext cx="4484687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4" descr="https://im2-tub-ru.yandex.net/i?id=0efedf090e03e8232414675dfcfdd684&amp;n=33&amp;h=215&amp;w=3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357313"/>
            <a:ext cx="374173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6" descr="http://parasiticplants.siu.edu/Cuscutaceae/images/CuscutaEuropa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14686"/>
            <a:ext cx="2960461" cy="338785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http://wallpapers-image.ru/2560x1600/flowers/wallpapers/wallpapers-flowers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93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1" y="2967335"/>
            <a:ext cx="800105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cs typeface="+mn-cs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5ef29fe4056f4f3a0cbdd658502deebf"/>
          <p:cNvPicPr>
            <a:picLocks noChangeAspect="1" noChangeArrowheads="1"/>
          </p:cNvPicPr>
          <p:nvPr/>
        </p:nvPicPr>
        <p:blipFill>
          <a:blip r:embed="rId2"/>
          <a:srcRect t="5701" r="14645" b="10008"/>
          <a:stretch>
            <a:fillRect/>
          </a:stretch>
        </p:blipFill>
        <p:spPr bwMode="auto">
          <a:xfrm>
            <a:off x="0" y="0"/>
            <a:ext cx="43561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7" descr="102766413_Pro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9" descr="i?id=7ae6655137d690f0e9de5d3f24bb0297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356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1" descr="105880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0"/>
            <a:ext cx="47164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 rot="-1009533">
            <a:off x="3175" y="2865438"/>
            <a:ext cx="87757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Развиваются многие вредители — переносчики</a:t>
            </a:r>
            <a:r>
              <a:rPr lang="ru-RU" sz="2400" b="1">
                <a:solidFill>
                  <a:srgbClr val="0033CC"/>
                </a:solidFill>
                <a:cs typeface="+mn-cs"/>
              </a:rPr>
              <a:t> </a:t>
            </a:r>
            <a:r>
              <a:rPr lang="ru-RU" sz="2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ржавчины, большинства грибных заболеваний зерновых культур.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i?id=398a8a6f85ae97d6445fd1c0bfc8609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3635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travoshop.ru/upload/iblock/b34/b34c16a256760c63c6826ba3434132a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85750"/>
            <a:ext cx="44196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https://im2-tub-ru.yandex.net/i?id=bb2c5983ede8239017bddebc6fa5be4c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3857625"/>
            <a:ext cx="3429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http://grib-nick.ru/wp-content/uploads/2016/03/oves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5"/>
            <a:ext cx="4403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https://im0-tub-ru.yandex.net/i?id=85e6e876b552a7975ed8cda78a3a88f1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3382962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8" descr="http://www.agroflora.ru/wp-content/uploads/2014/12/Lebeda-raskidistaja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14313"/>
            <a:ext cx="31432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0" descr="http://ok-t.ru/studopedia/baza16/1070658357807.files/image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3500438"/>
            <a:ext cx="340360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Открытая">
  <a:themeElements>
    <a:clrScheme name="1_Открытая 1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FFFFFF"/>
      </a:accent3>
      <a:accent4>
        <a:srgbClr val="000000"/>
      </a:accent4>
      <a:accent5>
        <a:srgbClr val="ADCEDC"/>
      </a:accent5>
      <a:accent6>
        <a:srgbClr val="C51B23"/>
      </a:accent6>
      <a:hlink>
        <a:srgbClr val="FF8119"/>
      </a:hlink>
      <a:folHlink>
        <a:srgbClr val="44B9E8"/>
      </a:folHlink>
    </a:clrScheme>
    <a:fontScheme name="1_Открытая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ткрытая 1">
        <a:dk1>
          <a:srgbClr val="000000"/>
        </a:dk1>
        <a:lt1>
          <a:srgbClr val="FFFFFF"/>
        </a:lt1>
        <a:dk2>
          <a:srgbClr val="464646"/>
        </a:dk2>
        <a:lt2>
          <a:srgbClr val="DEF5FA"/>
        </a:lt2>
        <a:accent1>
          <a:srgbClr val="2DA2BF"/>
        </a:accent1>
        <a:accent2>
          <a:srgbClr val="DA1F28"/>
        </a:accent2>
        <a:accent3>
          <a:srgbClr val="FFFFFF"/>
        </a:accent3>
        <a:accent4>
          <a:srgbClr val="000000"/>
        </a:accent4>
        <a:accent5>
          <a:srgbClr val="ADCEDC"/>
        </a:accent5>
        <a:accent6>
          <a:srgbClr val="C51B23"/>
        </a:accent6>
        <a:hlink>
          <a:srgbClr val="FF8119"/>
        </a:hlink>
        <a:folHlink>
          <a:srgbClr val="44B9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</TotalTime>
  <Words>685</Words>
  <PresentationFormat>Экран (4:3)</PresentationFormat>
  <Paragraphs>141</Paragraphs>
  <Slides>67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2" baseType="lpstr">
      <vt:lpstr>Arial</vt:lpstr>
      <vt:lpstr>Lucida Sans Unicode</vt:lpstr>
      <vt:lpstr>Wingdings 3</vt:lpstr>
      <vt:lpstr>Verdana</vt:lpstr>
      <vt:lpstr>Wingdings 2</vt:lpstr>
      <vt:lpstr>Calibri</vt:lpstr>
      <vt:lpstr>Constantia</vt:lpstr>
      <vt:lpstr>Arial Black</vt:lpstr>
      <vt:lpstr>FreesiaUPC</vt:lpstr>
      <vt:lpstr>OCR A Extended</vt:lpstr>
      <vt:lpstr>Stencil</vt:lpstr>
      <vt:lpstr>Times New Roman</vt:lpstr>
      <vt:lpstr>Lucida Console</vt:lpstr>
      <vt:lpstr>Bernard MT Condensed</vt:lpstr>
      <vt:lpstr>1_Открытая</vt:lpstr>
      <vt:lpstr>Слайд 1</vt:lpstr>
      <vt:lpstr> Рассматриваемые вопросы по теме </vt:lpstr>
      <vt:lpstr> </vt:lpstr>
      <vt:lpstr>Слайд 4</vt:lpstr>
      <vt:lpstr>Полегание хлебов</vt:lpstr>
      <vt:lpstr>Влияние на качество урожая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Распространение сорняков</vt:lpstr>
      <vt:lpstr>Слайд 16</vt:lpstr>
      <vt:lpstr>Прорастание семян сорняков, покой семян, способность прорастать на свету.</vt:lpstr>
      <vt:lpstr>Слайд 18</vt:lpstr>
      <vt:lpstr>Слайд 19</vt:lpstr>
      <vt:lpstr>Жизнеспособность и пластичность при различных экологических режимах.</vt:lpstr>
      <vt:lpstr>Наличие у многих видов сорняков разнокачественных (гетерокарпичных) семян.</vt:lpstr>
      <vt:lpstr>Способность размножаться вегетативным путем.</vt:lpstr>
      <vt:lpstr>Запасы вегетативных органов размножения у некоторых сорняков (по А. И. Мальцеву) </vt:lpstr>
      <vt:lpstr>Классификация сорных растений</vt:lpstr>
      <vt:lpstr>Слайд 25</vt:lpstr>
      <vt:lpstr>Слайд 26</vt:lpstr>
      <vt:lpstr>ХАРАКТЕРИСТИКА ОСНОВНЫХ ПРЕДСТАВИТЕЛЕЙ БИОЛОГИЧЕСКИХ ГРУПП И ИХ ОСОБЕННОСТИ</vt:lpstr>
      <vt:lpstr>Эфемеры</vt:lpstr>
      <vt:lpstr>Ранние яровые сорняки</vt:lpstr>
      <vt:lpstr>Слайд 30</vt:lpstr>
      <vt:lpstr>Слайд 31</vt:lpstr>
      <vt:lpstr>Слайд 32</vt:lpstr>
      <vt:lpstr>Слайд 33</vt:lpstr>
      <vt:lpstr>Яровые поздние сорняки</vt:lpstr>
      <vt:lpstr>Слайд 35</vt:lpstr>
      <vt:lpstr>Слайд 36</vt:lpstr>
      <vt:lpstr>Слайд 37</vt:lpstr>
      <vt:lpstr>Слайд 38</vt:lpstr>
      <vt:lpstr>Слайд 39</vt:lpstr>
      <vt:lpstr>Зимующие сорные растения</vt:lpstr>
      <vt:lpstr>Слайд 41</vt:lpstr>
      <vt:lpstr>Слайд 42</vt:lpstr>
      <vt:lpstr>Слайд 43</vt:lpstr>
      <vt:lpstr>Озимые сорные растения</vt:lpstr>
      <vt:lpstr>Слайд 45</vt:lpstr>
      <vt:lpstr>Двулетние сорные растения</vt:lpstr>
      <vt:lpstr>Слайд 47</vt:lpstr>
      <vt:lpstr>Слайд 48</vt:lpstr>
      <vt:lpstr>Многолетние сорные растения</vt:lpstr>
      <vt:lpstr>Стержнекорневые  сорняки </vt:lpstr>
      <vt:lpstr>Слайд 51</vt:lpstr>
      <vt:lpstr>Мочковатокорневые сорняки</vt:lpstr>
      <vt:lpstr>Слайд 53</vt:lpstr>
      <vt:lpstr>Ползучие сорняки</vt:lpstr>
      <vt:lpstr>Слайд 55</vt:lpstr>
      <vt:lpstr>Клубневые и луковичные сорные растения</vt:lpstr>
      <vt:lpstr>Слайд 57</vt:lpstr>
      <vt:lpstr>Корневищные сорняки </vt:lpstr>
      <vt:lpstr>Слайд 59</vt:lpstr>
      <vt:lpstr>Слайд 60</vt:lpstr>
      <vt:lpstr>Корнеотпрысковые сорняки</vt:lpstr>
      <vt:lpstr>Слайд 62</vt:lpstr>
      <vt:lpstr>Слайд 63</vt:lpstr>
      <vt:lpstr>Слайд 64</vt:lpstr>
      <vt:lpstr>Паразитные сорняки 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Хозяин</dc:creator>
  <cp:lastModifiedBy>Хозяин</cp:lastModifiedBy>
  <cp:revision>84</cp:revision>
  <dcterms:created xsi:type="dcterms:W3CDTF">2017-02-09T18:43:51Z</dcterms:created>
  <dcterms:modified xsi:type="dcterms:W3CDTF">2019-12-10T19:42:45Z</dcterms:modified>
</cp:coreProperties>
</file>