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83" r:id="rId14"/>
    <p:sldId id="267" r:id="rId15"/>
    <p:sldId id="269" r:id="rId16"/>
    <p:sldId id="270" r:id="rId17"/>
    <p:sldId id="268" r:id="rId18"/>
    <p:sldId id="271" r:id="rId19"/>
    <p:sldId id="272" r:id="rId20"/>
    <p:sldId id="273" r:id="rId21"/>
    <p:sldId id="280" r:id="rId22"/>
    <p:sldId id="277" r:id="rId23"/>
    <p:sldId id="278" r:id="rId24"/>
    <p:sldId id="279" r:id="rId25"/>
    <p:sldId id="281" r:id="rId26"/>
    <p:sldId id="274" r:id="rId27"/>
    <p:sldId id="284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CC903-19C0-422F-BE01-6EA292A942DF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7E71B-CDCC-4634-A18C-2932D275F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7E71B-CDCC-4634-A18C-2932D275F06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0329" y="142852"/>
            <a:ext cx="7348461" cy="63104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ОТКРЫТЫЙ УРОК - ЛЕКЦИЯ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«НЕЗНАЙКА НА УРОКЕ ФОРТЕПИАНО».</a:t>
            </a:r>
            <a:r>
              <a:rPr lang="ru-RU" sz="2700" b="0" dirty="0"/>
              <a:t> </a:t>
            </a: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sz="3200" b="0" dirty="0"/>
            </a:br>
            <a:br>
              <a:rPr lang="ru-RU" dirty="0"/>
            </a:br>
            <a:r>
              <a:rPr lang="ru-RU" sz="2800" b="0" dirty="0">
                <a:solidFill>
                  <a:schemeClr val="tx1"/>
                </a:solidFill>
              </a:rPr>
              <a:t>подготовила: </a:t>
            </a:r>
            <a:r>
              <a:rPr lang="ru-RU" sz="2800" b="0" dirty="0" err="1">
                <a:solidFill>
                  <a:schemeClr val="tx1"/>
                </a:solidFill>
              </a:rPr>
              <a:t>тарола</a:t>
            </a:r>
            <a:r>
              <a:rPr lang="ru-RU" sz="2800" b="0" dirty="0">
                <a:solidFill>
                  <a:schemeClr val="tx1"/>
                </a:solidFill>
              </a:rPr>
              <a:t> </a:t>
            </a:r>
            <a:r>
              <a:rPr lang="ru-RU" sz="2800" b="0" dirty="0" err="1">
                <a:solidFill>
                  <a:schemeClr val="tx1"/>
                </a:solidFill>
              </a:rPr>
              <a:t>елена</a:t>
            </a:r>
            <a:r>
              <a:rPr lang="ru-RU" sz="2800" b="0" dirty="0">
                <a:solidFill>
                  <a:schemeClr val="tx1"/>
                </a:solidFill>
              </a:rPr>
              <a:t> </a:t>
            </a:r>
            <a:r>
              <a:rPr lang="ru-RU" sz="2800" b="0" dirty="0" err="1">
                <a:solidFill>
                  <a:schemeClr val="tx1"/>
                </a:solidFill>
              </a:rPr>
              <a:t>вячеславовна</a:t>
            </a:r>
            <a:r>
              <a:rPr lang="ru-RU" sz="2800" b="0" dirty="0">
                <a:solidFill>
                  <a:schemeClr val="tx1"/>
                </a:solidFill>
              </a:rPr>
              <a:t>, преподаватель фортепиано, концертмейстер.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1\тарола\Незнайк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1928" y="1600199"/>
            <a:ext cx="3465871" cy="2599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:\ОСНОВНАЯ\тарола\animashka8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1500174"/>
            <a:ext cx="2599402" cy="259940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EA9B3-674F-4057-9E8C-D24604F45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0927"/>
            <a:ext cx="3282158" cy="2505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1\тарола\Новая папка (2)\hello_html_m3eeac12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33928">
            <a:off x="1428660" y="4827733"/>
            <a:ext cx="423511" cy="645854"/>
          </a:xfrm>
          <a:prstGeom prst="rect">
            <a:avLst/>
          </a:prstGeom>
          <a:noFill/>
        </p:spPr>
      </p:pic>
      <p:pic>
        <p:nvPicPr>
          <p:cNvPr id="1027" name="Picture 3" descr="D:\1\тарола\Новая папка (2)\36410ll2gpbei6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49506">
            <a:off x="785786" y="3714752"/>
            <a:ext cx="823912" cy="679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33400"/>
          </a:xfrm>
        </p:spPr>
        <p:txBody>
          <a:bodyPr>
            <a:normAutofit/>
          </a:bodyPr>
          <a:lstStyle/>
          <a:p>
            <a:pPr lvl="0" algn="ctr"/>
            <a:r>
              <a:rPr lang="ru-RU" sz="2400" i="1" dirty="0">
                <a:solidFill>
                  <a:schemeClr val="tx1"/>
                </a:solidFill>
                <a:latin typeface="+mn-lt"/>
              </a:rPr>
              <a:t>РИТМ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 –ЭТО ОРГАНИЗАЦИЯ МУЗЫКИ ВО ВРЕМЕНИ.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760A55-BD73-4378-ABDB-B67398D2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608">
            <a:off x="1629630" y="5077012"/>
            <a:ext cx="883682" cy="1347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9F796E-FE7D-4D61-B7FD-5CE75783B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154">
            <a:off x="3217801" y="4694209"/>
            <a:ext cx="1360802" cy="12665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FD4413-42D7-478A-8892-0065E94D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5022">
            <a:off x="426766" y="4409023"/>
            <a:ext cx="1146668" cy="945391"/>
          </a:xfrm>
          <a:prstGeom prst="rect">
            <a:avLst/>
          </a:prstGeom>
        </p:spPr>
      </p:pic>
      <p:pic>
        <p:nvPicPr>
          <p:cNvPr id="7170" name="Picture 2" descr="D:\1\тарола\Новая папка\hqdefault.jpg"/>
          <p:cNvPicPr>
            <a:picLocks noChangeAspect="1" noChangeArrowheads="1"/>
          </p:cNvPicPr>
          <p:nvPr/>
        </p:nvPicPr>
        <p:blipFill>
          <a:blip r:embed="rId5"/>
          <a:srcRect l="21875" t="8333" b="8333"/>
          <a:stretch>
            <a:fillRect/>
          </a:stretch>
        </p:blipFill>
        <p:spPr bwMode="auto">
          <a:xfrm>
            <a:off x="5508104" y="4373827"/>
            <a:ext cx="2643206" cy="211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1\тарола\Рисунок (61)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print">
            <a:lum contrast="10000"/>
          </a:blip>
          <a:srcRect l="6453" t="8787" r="12392" b="67913"/>
          <a:stretch/>
        </p:blipFill>
        <p:spPr bwMode="auto">
          <a:xfrm>
            <a:off x="475690" y="771763"/>
            <a:ext cx="7887820" cy="328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45720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solidFill>
                  <a:schemeClr val="tx1"/>
                </a:solidFill>
                <a:latin typeface="+mn-lt"/>
              </a:rPr>
              <a:t>ДЛИТЕЛЬНОСТЬ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- ЭТО ТО, СКОЛЬКО ДЛИТЬСЯ НОТКА.</a:t>
            </a:r>
          </a:p>
        </p:txBody>
      </p:sp>
      <p:pic>
        <p:nvPicPr>
          <p:cNvPr id="2050" name="Picture 2" descr="D:\1\тарола\Рисунок (86)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6994" t="36431" r="2693" b="42775"/>
          <a:stretch/>
        </p:blipFill>
        <p:spPr bwMode="auto">
          <a:xfrm>
            <a:off x="428596" y="928670"/>
            <a:ext cx="7940842" cy="251460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F89F1B-0AFE-48E9-BD84-135A40CF7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03">
            <a:off x="672745" y="3017512"/>
            <a:ext cx="3311952" cy="3467200"/>
          </a:xfrm>
          <a:prstGeom prst="rect">
            <a:avLst/>
          </a:prstGeom>
        </p:spPr>
      </p:pic>
      <p:pic>
        <p:nvPicPr>
          <p:cNvPr id="8194" name="Picture 2" descr="D:\1\тарола\Новая папка (2)\2550827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06902">
            <a:off x="3945118" y="3800506"/>
            <a:ext cx="4466764" cy="19262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2068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</a:rPr>
              <a:t>КАК ПРАВИЛЬНО СИДЕТЬ? КАКАЯ ДОЛЖНА БЫТЬ РУКА? </a:t>
            </a:r>
          </a:p>
        </p:txBody>
      </p:sp>
      <p:pic>
        <p:nvPicPr>
          <p:cNvPr id="3075" name="Picture 3" descr="D:\1\тарола\Рисунок (94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9168" t="10000" r="15196" b="16667"/>
          <a:stretch>
            <a:fillRect/>
          </a:stretch>
        </p:blipFill>
        <p:spPr bwMode="auto">
          <a:xfrm>
            <a:off x="3505200" y="1828800"/>
            <a:ext cx="25146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1\тарола\Рисунок (103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9602" t="12472" r="1990" b="10913"/>
          <a:stretch>
            <a:fillRect/>
          </a:stretch>
        </p:blipFill>
        <p:spPr bwMode="auto">
          <a:xfrm>
            <a:off x="6096000" y="3200400"/>
            <a:ext cx="24384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1\тарола\Рисунок (8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lum bright="-10000" contrast="20000"/>
          </a:blip>
          <a:srcRect l="4301" t="7818" r="7537" b="9316"/>
          <a:stretch>
            <a:fillRect/>
          </a:stretch>
        </p:blipFill>
        <p:spPr bwMode="auto">
          <a:xfrm>
            <a:off x="285720" y="1000108"/>
            <a:ext cx="3125676" cy="404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:\ОСНОВНАЯ\тарола\rebenok_za_fortepian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1261" y="1481463"/>
            <a:ext cx="2047877" cy="153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4BDE56-76FB-4527-A276-21A2AA233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4786322"/>
            <a:ext cx="1596007" cy="1904479"/>
          </a:xfrm>
          <a:prstGeom prst="rect">
            <a:avLst/>
          </a:prstGeom>
        </p:spPr>
      </p:pic>
      <p:pic>
        <p:nvPicPr>
          <p:cNvPr id="1028" name="Picture 4" descr="D:\1\тарола\Новая папка (2)\124008053_musi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857232"/>
            <a:ext cx="2466969" cy="8553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572560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ПРИЕМЫ ИГРЫ НА ФОРТЕПИАНО.</a:t>
            </a:r>
            <a:endParaRPr lang="ru-RU" sz="2400" dirty="0">
              <a:latin typeface="+mn-lt"/>
            </a:endParaRPr>
          </a:p>
        </p:txBody>
      </p:sp>
      <p:pic>
        <p:nvPicPr>
          <p:cNvPr id="7" name="Picture 2" descr="F:\1\тарола\Рисунок (93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8621" t="5015" r="3448" b="8478"/>
          <a:stretch>
            <a:fillRect/>
          </a:stretch>
        </p:blipFill>
        <p:spPr bwMode="auto">
          <a:xfrm>
            <a:off x="1528089" y="692696"/>
            <a:ext cx="3881170" cy="525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5CCD11-8E7F-454A-B8A9-5D1BA2F5C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005064"/>
            <a:ext cx="1268636" cy="2126305"/>
          </a:xfrm>
          <a:prstGeom prst="rect">
            <a:avLst/>
          </a:prstGeom>
        </p:spPr>
      </p:pic>
      <p:pic>
        <p:nvPicPr>
          <p:cNvPr id="2051" name="Picture 3" descr="D:\1\тарола\Новая папка (2)\s1200 (1).jpg"/>
          <p:cNvPicPr>
            <a:picLocks noChangeAspect="1" noChangeArrowheads="1"/>
          </p:cNvPicPr>
          <p:nvPr/>
        </p:nvPicPr>
        <p:blipFill>
          <a:blip r:embed="rId4" cstate="print"/>
          <a:srcRect l="19149" r="20212"/>
          <a:stretch>
            <a:fillRect/>
          </a:stretch>
        </p:blipFill>
        <p:spPr bwMode="auto">
          <a:xfrm>
            <a:off x="6184391" y="1141446"/>
            <a:ext cx="2080709" cy="2287553"/>
          </a:xfrm>
          <a:prstGeom prst="rect">
            <a:avLst/>
          </a:prstGeom>
          <a:noFill/>
        </p:spPr>
      </p:pic>
      <p:pic>
        <p:nvPicPr>
          <p:cNvPr id="6" name="Picture 2" descr="F:\1\тарола\Рисунок (76).jpg">
            <a:extLst>
              <a:ext uri="{FF2B5EF4-FFF2-40B4-BE49-F238E27FC236}">
                <a16:creationId xmlns:a16="http://schemas.microsoft.com/office/drawing/2014/main" id="{5A5880EF-EA10-49AE-A773-513E957D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00" t="1887" r="2595"/>
          <a:stretch>
            <a:fillRect/>
          </a:stretch>
        </p:blipFill>
        <p:spPr bwMode="auto">
          <a:xfrm rot="16200000">
            <a:off x="6033270" y="3919496"/>
            <a:ext cx="2287552" cy="321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0668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i="1" dirty="0">
                <a:solidFill>
                  <a:schemeClr val="tx1"/>
                </a:solidFill>
                <a:latin typeface="+mn-lt"/>
              </a:rPr>
              <a:t>КЛАВИАТУРА</a:t>
            </a:r>
            <a:r>
              <a:rPr lang="ru-RU" sz="2200" dirty="0">
                <a:solidFill>
                  <a:schemeClr val="tx1"/>
                </a:solidFill>
                <a:latin typeface="+mn-lt"/>
              </a:rPr>
              <a:t> - ЭТО ВСЕ КЛАВИШИ. </a:t>
            </a:r>
            <a:br>
              <a:rPr lang="ru-RU" sz="2200" dirty="0">
                <a:solidFill>
                  <a:schemeClr val="tx1"/>
                </a:solidFill>
                <a:latin typeface="+mn-lt"/>
              </a:rPr>
            </a:br>
            <a:r>
              <a:rPr lang="ru-RU" sz="2200" i="1" dirty="0">
                <a:solidFill>
                  <a:schemeClr val="tx1"/>
                </a:solidFill>
                <a:latin typeface="+mn-lt"/>
              </a:rPr>
              <a:t>ОКТАВА</a:t>
            </a:r>
            <a:r>
              <a:rPr lang="ru-RU" sz="2200" dirty="0">
                <a:solidFill>
                  <a:schemeClr val="tx1"/>
                </a:solidFill>
                <a:latin typeface="+mn-lt"/>
              </a:rPr>
              <a:t> – ЭТО РАССТОЯНИЕ ОТ ОДНОЙ НОТКИ ДО ДРУГОЙ С ОДИНАКОВЫМ НАЗВАНИЕМ.  </a:t>
            </a:r>
            <a:r>
              <a:rPr lang="ru-RU" sz="2200" i="1" dirty="0">
                <a:solidFill>
                  <a:schemeClr val="tx1"/>
                </a:solidFill>
                <a:latin typeface="+mn-lt"/>
              </a:rPr>
              <a:t>ИХ 8.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1\тарола\Рисунок (95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301" t="1498" r="11838" b="7818"/>
          <a:stretch>
            <a:fillRect/>
          </a:stretch>
        </p:blipFill>
        <p:spPr bwMode="auto">
          <a:xfrm rot="5400000">
            <a:off x="3040105" y="181255"/>
            <a:ext cx="4464496" cy="663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DBE0B-EFC5-46B8-A882-A0B5F43C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12078"/>
          <a:stretch/>
        </p:blipFill>
        <p:spPr>
          <a:xfrm>
            <a:off x="152400" y="4963833"/>
            <a:ext cx="1800200" cy="1502775"/>
          </a:xfrm>
          <a:prstGeom prst="rect">
            <a:avLst/>
          </a:prstGeom>
        </p:spPr>
      </p:pic>
      <p:pic>
        <p:nvPicPr>
          <p:cNvPr id="3074" name="Picture 2" descr="D:\1\тарола\анимационные\2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9898" y="1268760"/>
            <a:ext cx="1872208" cy="14935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00042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ЗНАКИ АЛЬТЕРАЦИИ.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D:\1\тарола\Рисунок (66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0000"/>
          </a:blip>
          <a:srcRect l="2150" t="3127"/>
          <a:stretch>
            <a:fillRect/>
          </a:stretch>
        </p:blipFill>
        <p:spPr bwMode="auto">
          <a:xfrm>
            <a:off x="304800" y="609600"/>
            <a:ext cx="4495800" cy="612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1\тарола\Новая папка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571744"/>
            <a:ext cx="3048000" cy="3048000"/>
          </a:xfrm>
          <a:prstGeom prst="rect">
            <a:avLst/>
          </a:prstGeom>
          <a:noFill/>
        </p:spPr>
      </p:pic>
      <p:pic>
        <p:nvPicPr>
          <p:cNvPr id="4100" name="Picture 4" descr="D:\1\тарола\orig (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857232"/>
            <a:ext cx="4143404" cy="23306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33400"/>
          </a:xfrm>
        </p:spPr>
        <p:txBody>
          <a:bodyPr>
            <a:normAutofit/>
          </a:bodyPr>
          <a:lstStyle/>
          <a:p>
            <a:pPr lvl="0" algn="ctr"/>
            <a:r>
              <a:rPr lang="ru-RU" sz="2000" dirty="0">
                <a:solidFill>
                  <a:schemeClr val="tx1"/>
                </a:solidFill>
                <a:latin typeface="+mn-lt"/>
              </a:rPr>
              <a:t>ЧТОБЫ ХОРОШО ИГРАТЬ, НУЖНО РУКИ ТРЕНИРОВАТЬ.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5880F3-750D-434B-8851-AEF48D902F9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14071" r="15594" b="14007"/>
          <a:stretch/>
        </p:blipFill>
        <p:spPr>
          <a:xfrm>
            <a:off x="3581400" y="762000"/>
            <a:ext cx="4419600" cy="58086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B9AC0-B53F-440F-BD25-13B94F766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356"/>
            <a:ext cx="2952328" cy="2952328"/>
          </a:xfrm>
          <a:prstGeom prst="rect">
            <a:avLst/>
          </a:prstGeom>
        </p:spPr>
      </p:pic>
      <p:pic>
        <p:nvPicPr>
          <p:cNvPr id="8" name="Picture 3" descr="D:\1\тарола\Новая папка (2)\AromaticSeparateComet-size_restric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65953">
            <a:off x="122233" y="5680614"/>
            <a:ext cx="1055153" cy="1055153"/>
          </a:xfrm>
          <a:prstGeom prst="rect">
            <a:avLst/>
          </a:prstGeom>
          <a:noFill/>
        </p:spPr>
      </p:pic>
      <p:pic>
        <p:nvPicPr>
          <p:cNvPr id="5124" name="Picture 4" descr="D:\1\тарола\Новая папка (2)\LoathsomeWellmadeGecko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286256"/>
            <a:ext cx="2500330" cy="1063065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05987-EFCC-48DA-BB37-C0A7AB930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31" y="2926979"/>
            <a:ext cx="1359277" cy="135927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09600"/>
          </a:xfrm>
        </p:spPr>
        <p:txBody>
          <a:bodyPr>
            <a:normAutofit/>
          </a:bodyPr>
          <a:lstStyle/>
          <a:p>
            <a:pPr lvl="0" algn="ctr"/>
            <a:r>
              <a:rPr lang="ru-RU" sz="2400" i="1" dirty="0">
                <a:solidFill>
                  <a:schemeClr val="tx1"/>
                </a:solidFill>
                <a:latin typeface="+mn-lt"/>
              </a:rPr>
              <a:t>ЭТЮДЫ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 - ТЕХНИЧЕСКИЕ ПЬЕСКИ ДЛЯ ТРЕНИРОВКИ РУК.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1\тарола\Новая папка\fa9l9zt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5064" y="4223891"/>
            <a:ext cx="1318724" cy="215463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bright="-10000" contrast="20000"/>
          </a:blip>
          <a:srcRect t="4397" r="5252" b="4722"/>
          <a:stretch>
            <a:fillRect/>
          </a:stretch>
        </p:blipFill>
        <p:spPr bwMode="auto">
          <a:xfrm>
            <a:off x="142844" y="785795"/>
            <a:ext cx="3422975" cy="451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1\тарола\Рисунок (84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090" t="1520" r="5950" b="7294"/>
          <a:stretch>
            <a:fillRect/>
          </a:stretch>
        </p:blipFill>
        <p:spPr bwMode="auto">
          <a:xfrm>
            <a:off x="5358937" y="2099987"/>
            <a:ext cx="3311303" cy="451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72EDD6-FCF9-48E1-ABFD-095759F6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94" y="1169345"/>
            <a:ext cx="1888596" cy="18885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610600" cy="135729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200" dirty="0">
                <a:solidFill>
                  <a:schemeClr val="tx1"/>
                </a:solidFill>
                <a:latin typeface="+mn-lt"/>
              </a:rPr>
              <a:t>ДЛЯ ТОГО, ЧТОБЫ ВЫРАЗИТЕЛЬНО ИГРАТЬ, НУЖНО ПОЛЬЗОВАТЬСЯ СРЕДСТВАМИ МУЗЫКАЛЬНОЙ ВЫРАЗИТЕЛЬНОСТИ. </a:t>
            </a:r>
            <a:br>
              <a:rPr lang="ru-RU" sz="2200" dirty="0">
                <a:solidFill>
                  <a:schemeClr val="tx1"/>
                </a:solidFill>
                <a:latin typeface="+mn-lt"/>
              </a:rPr>
            </a:br>
            <a:r>
              <a:rPr lang="ru-RU" sz="2200" i="1" dirty="0">
                <a:solidFill>
                  <a:schemeClr val="tx1"/>
                </a:solidFill>
                <a:latin typeface="+mn-lt"/>
              </a:rPr>
              <a:t>ДИНАМИЧЕСКИЕ ОТТЕНКИ </a:t>
            </a:r>
            <a:r>
              <a:rPr lang="ru-RU" sz="2200" dirty="0">
                <a:solidFill>
                  <a:schemeClr val="tx1"/>
                </a:solidFill>
                <a:latin typeface="+mn-lt"/>
              </a:rPr>
              <a:t>- ЭТО ОДНО ИЗ СРЕДСТВ ВЫРАЗИТЕЛЬНОСТИ.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1\тарола\Рисунок (10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 l="4301" t="12508" r="16138" b="9316"/>
          <a:stretch>
            <a:fillRect/>
          </a:stretch>
        </p:blipFill>
        <p:spPr bwMode="auto">
          <a:xfrm>
            <a:off x="214282" y="1500174"/>
            <a:ext cx="2667000" cy="3604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1\тарола\Рисунок (90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4097" t="5959" r="3710" b="6145"/>
          <a:stretch>
            <a:fillRect/>
          </a:stretch>
        </p:blipFill>
        <p:spPr bwMode="auto">
          <a:xfrm>
            <a:off x="2928926" y="2000240"/>
            <a:ext cx="2971800" cy="389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:\1\тарола\Рисунок (89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6749" t="4908" r="3258" b="6748"/>
          <a:stretch>
            <a:fillRect/>
          </a:stretch>
        </p:blipFill>
        <p:spPr bwMode="auto">
          <a:xfrm>
            <a:off x="5929322" y="2786058"/>
            <a:ext cx="2743200" cy="370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D:\1\тарола\Новая папка\9268377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5143512"/>
            <a:ext cx="1107367" cy="157163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05C94-D486-4C7D-9030-729E40F4B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24744"/>
            <a:ext cx="1489368" cy="1489368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762000"/>
          </a:xfrm>
        </p:spPr>
        <p:txBody>
          <a:bodyPr>
            <a:normAutofit/>
          </a:bodyPr>
          <a:lstStyle/>
          <a:p>
            <a:pPr lvl="0" algn="ctr"/>
            <a:r>
              <a:rPr lang="ru-RU" sz="2000" dirty="0">
                <a:solidFill>
                  <a:schemeClr val="tx1"/>
                </a:solidFill>
                <a:latin typeface="+mn-lt"/>
              </a:rPr>
              <a:t>СТЕПЕНЬ СКОРОСТИ ИГРЫ НАЗЫВАЕТСЯ ТЕМПОМ.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i="1" dirty="0">
                <a:solidFill>
                  <a:schemeClr val="tx1"/>
                </a:solidFill>
                <a:latin typeface="+mn-lt"/>
              </a:rPr>
              <a:t>ТЕМП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- ЕЩЕ ОДНО СРЕДСТВО ВЫРАЗИТЕЛЬНОСТИ.</a:t>
            </a:r>
          </a:p>
        </p:txBody>
      </p:sp>
      <p:pic>
        <p:nvPicPr>
          <p:cNvPr id="7170" name="Picture 2" descr="D:\1\тарола\Рисунок (9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 l="6451" t="4691" r="1086" b="7752"/>
          <a:stretch>
            <a:fillRect/>
          </a:stretch>
        </p:blipFill>
        <p:spPr bwMode="auto">
          <a:xfrm>
            <a:off x="4278261" y="980728"/>
            <a:ext cx="4343400" cy="565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51F916-E117-4A6A-AF0D-4550178CB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533378" cy="2579366"/>
          </a:xfrm>
          <a:prstGeom prst="rect">
            <a:avLst/>
          </a:prstGeom>
        </p:spPr>
      </p:pic>
      <p:pic>
        <p:nvPicPr>
          <p:cNvPr id="8195" name="Picture 3" descr="D:\1\тарола\animated_8th_not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785926"/>
            <a:ext cx="2857500" cy="179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3340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НОТНЫЙ СТАН С НОТАМИ.</a:t>
            </a:r>
          </a:p>
        </p:txBody>
      </p:sp>
      <p:pic>
        <p:nvPicPr>
          <p:cNvPr id="2050" name="Picture 2" descr="D:\1\тарола\Рисунок (10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contrast="20000"/>
          </a:blip>
          <a:srcRect l="9173" t="13240" r="11295" b="10343"/>
          <a:stretch>
            <a:fillRect/>
          </a:stretch>
        </p:blipFill>
        <p:spPr bwMode="auto">
          <a:xfrm>
            <a:off x="3810000" y="914400"/>
            <a:ext cx="42672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1\тарола\Новая папка\0004-006-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57200" y="2362200"/>
            <a:ext cx="2837501" cy="4191000"/>
          </a:xfrm>
          <a:prstGeom prst="rect">
            <a:avLst/>
          </a:prstGeom>
          <a:noFill/>
        </p:spPr>
      </p:pic>
      <p:pic>
        <p:nvPicPr>
          <p:cNvPr id="8194" name="Picture 2" descr="D:\1\тарола\Новая папка (2)\voron_b_2050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3333" t="3402" r="3333" b="3402"/>
          <a:stretch>
            <a:fillRect/>
          </a:stretch>
        </p:blipFill>
        <p:spPr bwMode="auto">
          <a:xfrm>
            <a:off x="7786710" y="142852"/>
            <a:ext cx="857256" cy="642942"/>
          </a:xfrm>
          <a:prstGeom prst="rect">
            <a:avLst/>
          </a:prstGeom>
          <a:noFill/>
        </p:spPr>
      </p:pic>
      <p:pic>
        <p:nvPicPr>
          <p:cNvPr id="3" name="Picture 3" descr="D:\1\тарола\Новая папка (2)\2472436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276101">
            <a:off x="176811" y="1158630"/>
            <a:ext cx="3286148" cy="8215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610600" cy="1428736"/>
          </a:xfrm>
        </p:spPr>
        <p:txBody>
          <a:bodyPr>
            <a:noAutofit/>
          </a:bodyPr>
          <a:lstStyle/>
          <a:p>
            <a:pPr lvl="0" algn="ctr"/>
            <a:r>
              <a:rPr lang="ru-RU" sz="2000" dirty="0">
                <a:solidFill>
                  <a:schemeClr val="tx1"/>
                </a:solidFill>
                <a:latin typeface="+mn-lt"/>
              </a:rPr>
              <a:t>ДЛЯ ТОГО, ЧТОБЫ ИГРАТЬ МУЗЫКАЛЬНОЕ ПРОИЗВЕДЕНИЕ, НАДО ЗНАТЬ, О ЧЁМ ИГРАЕШЬ, Т.Е. НАЙТИ ОБРАЗ ПРОИЗВЕДЕНИЯ.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ВАЛЬС СОБАЧЕК.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561F5-0D88-44C0-8730-73BB3B9B0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7661" b="3700"/>
          <a:stretch/>
        </p:blipFill>
        <p:spPr>
          <a:xfrm>
            <a:off x="2143108" y="1714488"/>
            <a:ext cx="307183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1\тарола\Новая папка\6e8c5fa2f972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3500" t="9459" r="39500" b="16216"/>
          <a:stretch>
            <a:fillRect/>
          </a:stretch>
        </p:blipFill>
        <p:spPr bwMode="auto">
          <a:xfrm>
            <a:off x="5643570" y="2285992"/>
            <a:ext cx="2928958" cy="2543569"/>
          </a:xfrm>
          <a:prstGeom prst="rect">
            <a:avLst/>
          </a:prstGeom>
          <a:noFill/>
        </p:spPr>
      </p:pic>
      <p:pic>
        <p:nvPicPr>
          <p:cNvPr id="9218" name="Picture 2" descr="D:\1\тарола\1963741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4714884"/>
            <a:ext cx="5053026" cy="1844630"/>
          </a:xfrm>
          <a:prstGeom prst="rect">
            <a:avLst/>
          </a:prstGeom>
          <a:noFill/>
        </p:spPr>
      </p:pic>
      <p:pic>
        <p:nvPicPr>
          <p:cNvPr id="3074" name="Picture 2" descr="D:\1\тарола\d5ccd75f471f865c2bccd2787e3acb7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142984"/>
            <a:ext cx="1363588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74B30-8AF7-4BD5-9422-666C6612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457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УРОК В МЫШИНОЙ ШКОЛЕ.</a:t>
            </a:r>
          </a:p>
        </p:txBody>
      </p:sp>
      <p:pic>
        <p:nvPicPr>
          <p:cNvPr id="1026" name="Picture 2" descr="D:\1\тарола\2320283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786322"/>
            <a:ext cx="2500330" cy="1784851"/>
          </a:xfrm>
          <a:prstGeom prst="rect">
            <a:avLst/>
          </a:prstGeom>
          <a:noFill/>
        </p:spPr>
      </p:pic>
      <p:pic>
        <p:nvPicPr>
          <p:cNvPr id="1028" name="Picture 4" descr="D:\1\тарола\Новая папка\4-41.jpg"/>
          <p:cNvPicPr>
            <a:picLocks noChangeAspect="1" noChangeArrowheads="1"/>
          </p:cNvPicPr>
          <p:nvPr/>
        </p:nvPicPr>
        <p:blipFill>
          <a:blip r:embed="rId3"/>
          <a:srcRect l="18000" r="18999"/>
          <a:stretch>
            <a:fillRect/>
          </a:stretch>
        </p:blipFill>
        <p:spPr bwMode="auto">
          <a:xfrm>
            <a:off x="6286512" y="4643446"/>
            <a:ext cx="1188690" cy="2071702"/>
          </a:xfrm>
          <a:prstGeom prst="rect">
            <a:avLst/>
          </a:prstGeom>
          <a:noFill/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0886E9-9C06-4097-A4CD-91FE7469119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/>
          <a:stretch/>
        </p:blipFill>
        <p:spPr>
          <a:xfrm>
            <a:off x="214282" y="642918"/>
            <a:ext cx="8429684" cy="39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2069216"/>
      </p:ext>
    </p:extLst>
  </p:cSld>
  <p:clrMapOvr>
    <a:masterClrMapping/>
  </p:clrMapOvr>
  <p:transition spd="slow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EC57A-5278-465B-8EAC-3ADBCB20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42384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ДОЖДИК.</a:t>
            </a:r>
          </a:p>
        </p:txBody>
      </p:sp>
      <p:pic>
        <p:nvPicPr>
          <p:cNvPr id="4" name="Picture 2" descr="D:\1\тарола\Рисунок (106).jpg">
            <a:extLst>
              <a:ext uri="{FF2B5EF4-FFF2-40B4-BE49-F238E27FC236}">
                <a16:creationId xmlns:a16="http://schemas.microsoft.com/office/drawing/2014/main" id="{BA2506CE-652B-4107-BD76-7AB68A51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6451" t="4691" b="1498"/>
          <a:stretch>
            <a:fillRect/>
          </a:stretch>
        </p:blipFill>
        <p:spPr bwMode="auto">
          <a:xfrm>
            <a:off x="1071538" y="857232"/>
            <a:ext cx="3810000" cy="525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F:\1\тарола\Новая папка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708920"/>
            <a:ext cx="2724152" cy="2724152"/>
          </a:xfrm>
          <a:prstGeom prst="rect">
            <a:avLst/>
          </a:prstGeom>
          <a:noFill/>
        </p:spPr>
      </p:pic>
      <p:pic>
        <p:nvPicPr>
          <p:cNvPr id="2050" name="Picture 2" descr="D:\1\тарола\9195f4dd1b69f90038f627c8af42242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71480"/>
            <a:ext cx="5572164" cy="6143668"/>
          </a:xfrm>
          <a:prstGeom prst="rect">
            <a:avLst/>
          </a:prstGeom>
          <a:noFill/>
        </p:spPr>
      </p:pic>
      <p:pic>
        <p:nvPicPr>
          <p:cNvPr id="2052" name="Picture 4" descr="D:\1\тарола\202777-image00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1735" y="674829"/>
            <a:ext cx="1679326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785062"/>
      </p:ext>
    </p:extLst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8E3F7-AEF5-4FFE-8FB0-5B369F27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АННУШКА.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EE972B-D2B5-4EFE-B1EA-CE9864BD798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3000372"/>
            <a:ext cx="4929222" cy="308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F:\1\тарола\Новая папка\d9dde6e52299db5cb9f40f063c486cdc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3643338" cy="204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F8EAB0-55F9-4D98-8310-5772F6205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9" y="3120923"/>
            <a:ext cx="2596022" cy="2578867"/>
          </a:xfrm>
          <a:prstGeom prst="rect">
            <a:avLst/>
          </a:prstGeom>
        </p:spPr>
      </p:pic>
      <p:pic>
        <p:nvPicPr>
          <p:cNvPr id="4098" name="Picture 2" descr="D:\1\тарола\1458219948_2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3932">
            <a:off x="5239507" y="340487"/>
            <a:ext cx="3000396" cy="2598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013766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53F2E-EF09-4187-A50D-E6BE9622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0"/>
            <a:ext cx="8572560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СИЦИЛИЙСКАЯ ПЕСЕНКА.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498FD5-384D-43D1-9213-D384758D84F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3127" b="14007"/>
          <a:stretch/>
        </p:blipFill>
        <p:spPr>
          <a:xfrm>
            <a:off x="2411760" y="764704"/>
            <a:ext cx="6191264" cy="392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BFAB04-625C-4896-BDDF-42A47AB9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423685"/>
            <a:ext cx="3014464" cy="3014464"/>
          </a:xfrm>
          <a:prstGeom prst="rect">
            <a:avLst/>
          </a:prstGeom>
        </p:spPr>
      </p:pic>
      <p:pic>
        <p:nvPicPr>
          <p:cNvPr id="5123" name="Picture 3" descr="D:\1\тарола\анимация\1463862042_24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5572140"/>
            <a:ext cx="5143536" cy="571504"/>
          </a:xfrm>
          <a:prstGeom prst="rect">
            <a:avLst/>
          </a:prstGeom>
          <a:noFill/>
        </p:spPr>
      </p:pic>
      <p:pic>
        <p:nvPicPr>
          <p:cNvPr id="5122" name="Picture 2" descr="D:\1\тарола\анимация\origвыцк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2286016" cy="2184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8099669"/>
      </p:ext>
    </p:extLst>
  </p:cSld>
  <p:clrMapOvr>
    <a:masterClrMapping/>
  </p:clrMapOvr>
  <p:transition spd="slow"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1A7CC-F962-42A7-B106-91CE0338A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116632"/>
            <a:ext cx="857256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РУЧЕЙ.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7B7CE-A88D-4C39-B17D-F58F5C6E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140775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D:\1\тарола\анимация\260368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000240"/>
            <a:ext cx="6429420" cy="431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1\тарола\анимация\orig (2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2026" y="620688"/>
            <a:ext cx="6671583" cy="4612774"/>
          </a:xfrm>
          <a:prstGeom prst="rect">
            <a:avLst/>
          </a:prstGeom>
          <a:noFill/>
        </p:spPr>
      </p:pic>
      <p:pic>
        <p:nvPicPr>
          <p:cNvPr id="6148" name="Picture 4" descr="D:\1\тарола\Новая папка (2)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03826">
            <a:off x="285720" y="5143512"/>
            <a:ext cx="1453860" cy="1071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484426"/>
      </p:ext>
    </p:extLst>
  </p:cSld>
  <p:clrMapOvr>
    <a:masterClrMapping/>
  </p:clrMapOvr>
  <p:transition spd="slow">
    <p:cover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71480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НЕЗНАЙКА ИГРАЕТ «МЕНУЭТ».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540F0B-3B4B-4B50-8CC0-5382EE189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3238" r="10834" b="21036"/>
          <a:stretch/>
        </p:blipFill>
        <p:spPr>
          <a:xfrm>
            <a:off x="4055302" y="3501008"/>
            <a:ext cx="461705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1\тарола\анимация\1963741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785794"/>
            <a:ext cx="4696591" cy="1714512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6C48DF-FA91-4BED-A0FD-6EBD60C35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7778" r="3114" b="4004"/>
          <a:stretch/>
        </p:blipFill>
        <p:spPr>
          <a:xfrm>
            <a:off x="357158" y="714356"/>
            <a:ext cx="3363169" cy="43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D:\1\тарола\Новая папка (2)\57bb59fd4b8b0156b3d7857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714884"/>
            <a:ext cx="4000528" cy="17331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F90D2-81E0-46DF-8201-4F2A49E7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8640960" cy="74117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n-lt"/>
              </a:rPr>
              <a:t>ОБУЧАЮЩИЕСЯ КЛАССА ФОРТЕПИАНО ПРЕПОДАВАТЕЛЯ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 ТАРОЛА ЕЛЕНЫ ВЯЧЕСЛАВОВНЫ.</a:t>
            </a:r>
          </a:p>
        </p:txBody>
      </p:sp>
      <p:pic>
        <p:nvPicPr>
          <p:cNvPr id="4" name="Picture 2" descr="D:\1\тарола\Рисунок (108).jpg">
            <a:extLst>
              <a:ext uri="{FF2B5EF4-FFF2-40B4-BE49-F238E27FC236}">
                <a16:creationId xmlns:a16="http://schemas.microsoft.com/office/drawing/2014/main" id="{FF83A3A0-304F-4FFD-9C9F-97A03A3155F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949" t="2573" r="2738"/>
          <a:stretch>
            <a:fillRect/>
          </a:stretch>
        </p:blipFill>
        <p:spPr bwMode="auto">
          <a:xfrm rot="16200000">
            <a:off x="1412312" y="73154"/>
            <a:ext cx="4052314" cy="601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651485-3766-4A0A-9A56-3DFB1C487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67537"/>
            <a:ext cx="3816424" cy="200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1\тарола\Новая папка (2)\1924950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48409">
            <a:off x="511767" y="5353581"/>
            <a:ext cx="4000528" cy="1069049"/>
          </a:xfrm>
          <a:prstGeom prst="rect">
            <a:avLst/>
          </a:prstGeom>
          <a:noFill/>
        </p:spPr>
      </p:pic>
      <p:pic>
        <p:nvPicPr>
          <p:cNvPr id="8195" name="Picture 3" descr="D:\1\тарола\Новая папка (2)\predmeti_20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224" y="1289850"/>
            <a:ext cx="223224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90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429684" cy="54984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СПАСИБО ЗА ВНИМАНИЕ, ВСЕМ ТВОРЧЕСКИХ УСПЕХОВ!</a:t>
            </a:r>
            <a:endParaRPr lang="ru-RU" sz="2400" dirty="0">
              <a:latin typeface="+mn-lt"/>
            </a:endParaRPr>
          </a:p>
        </p:txBody>
      </p:sp>
      <p:pic>
        <p:nvPicPr>
          <p:cNvPr id="4098" name="Picture 2" descr="D:\1\тарола\Новая папка\post-148096-1381557324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42852"/>
            <a:ext cx="5029200" cy="555119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315454-68E3-4FDC-8BF9-697FF6194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09" y="3645024"/>
            <a:ext cx="3389362" cy="3389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9DB942-E0A1-4457-993E-B8631BBFD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2276872"/>
            <a:ext cx="2305931" cy="185630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457200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НОТНЫЙ СТАН ИЛИ НОТОНОСЕЦ.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1\тарола\Рисунок (99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301" t="3062" r="11838" b="6254"/>
          <a:stretch>
            <a:fillRect/>
          </a:stretch>
        </p:blipFill>
        <p:spPr bwMode="auto">
          <a:xfrm rot="5400000">
            <a:off x="1270166" y="34090"/>
            <a:ext cx="3886201" cy="577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1\тарола\Новая папка\4-41.jpg"/>
          <p:cNvPicPr>
            <a:picLocks noChangeAspect="1" noChangeArrowheads="1"/>
          </p:cNvPicPr>
          <p:nvPr/>
        </p:nvPicPr>
        <p:blipFill>
          <a:blip r:embed="rId3"/>
          <a:srcRect l="16962" r="20035"/>
          <a:stretch>
            <a:fillRect/>
          </a:stretch>
        </p:blipFill>
        <p:spPr bwMode="auto">
          <a:xfrm>
            <a:off x="6516216" y="1509339"/>
            <a:ext cx="1981200" cy="345281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95350-13A6-42EA-85C8-BC354C435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51" y="4991495"/>
            <a:ext cx="4853713" cy="182838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85723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n-lt"/>
              </a:rPr>
              <a:t>В НАЧАЛЕ НОТНОГО СТАНА СТАВИТСЯ КЛЮЧ СКРИПИЧНЫЙ ИЛИ БАСОВЫЙ. </a:t>
            </a:r>
          </a:p>
        </p:txBody>
      </p:sp>
      <p:pic>
        <p:nvPicPr>
          <p:cNvPr id="4098" name="Picture 2" descr="D:\1\тарола\Рисунок (6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693" t="3127" r="6994" b="4625"/>
          <a:stretch>
            <a:fillRect/>
          </a:stretch>
        </p:blipFill>
        <p:spPr bwMode="auto">
          <a:xfrm>
            <a:off x="2428860" y="1071545"/>
            <a:ext cx="4000528" cy="561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1\тарола\Новая папка\9.png"/>
          <p:cNvPicPr>
            <a:picLocks noChangeAspect="1" noChangeArrowheads="1"/>
          </p:cNvPicPr>
          <p:nvPr/>
        </p:nvPicPr>
        <p:blipFill>
          <a:blip r:embed="rId3"/>
          <a:srcRect l="9375" r="6250"/>
          <a:stretch>
            <a:fillRect/>
          </a:stretch>
        </p:blipFill>
        <p:spPr bwMode="auto">
          <a:xfrm>
            <a:off x="6732240" y="3284984"/>
            <a:ext cx="2057400" cy="24384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D9518-D9B8-40D4-B417-31E4CD71B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322">
            <a:off x="249607" y="1158327"/>
            <a:ext cx="1728192" cy="1728192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457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НОТЫ НА КЛАВИАТУРЕ. </a:t>
            </a:r>
          </a:p>
        </p:txBody>
      </p:sp>
      <p:pic>
        <p:nvPicPr>
          <p:cNvPr id="4" name="Picture 3" descr="D:\1\тарола\Рисунок (85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10000" contrast="20000"/>
          </a:blip>
          <a:srcRect l="8601" t="4691" r="1086" b="9316"/>
          <a:stretch>
            <a:fillRect/>
          </a:stretch>
        </p:blipFill>
        <p:spPr bwMode="auto">
          <a:xfrm>
            <a:off x="251519" y="794312"/>
            <a:ext cx="3991509" cy="522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1\тарола\Рисунок (77)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348" t="4742" r="4348" b="8314"/>
          <a:stretch>
            <a:fillRect/>
          </a:stretch>
        </p:blipFill>
        <p:spPr bwMode="auto">
          <a:xfrm>
            <a:off x="4492702" y="1124744"/>
            <a:ext cx="4124095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68479-7607-41AF-A6CF-CFF91BA8B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6311640"/>
            <a:ext cx="3960439" cy="249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1ACA21-65BE-46AF-A917-43B8772C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58" y="710976"/>
            <a:ext cx="3960439" cy="249758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6147" name="Picture 3" descr="D:\1\тарола\Рисунок (81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6075" t="4053" r="7798" b="7052"/>
          <a:stretch>
            <a:fillRect/>
          </a:stretch>
        </p:blipFill>
        <p:spPr bwMode="auto">
          <a:xfrm rot="5400000">
            <a:off x="4649519" y="2665683"/>
            <a:ext cx="3276601" cy="465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C68DD-00C5-45EE-864A-BF3BBB97D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281" r="5000" b="2319"/>
          <a:stretch/>
        </p:blipFill>
        <p:spPr>
          <a:xfrm>
            <a:off x="4792333" y="764704"/>
            <a:ext cx="3903768" cy="2193464"/>
          </a:xfrm>
          <a:prstGeom prst="rect">
            <a:avLst/>
          </a:prstGeom>
        </p:spPr>
      </p:pic>
      <p:pic>
        <p:nvPicPr>
          <p:cNvPr id="6146" name="Picture 2" descr="D:\1\тарола\Рисунок (78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lum contrast="10000"/>
          </a:blip>
          <a:srcRect l="7014" t="3105" r="5181" b="6814"/>
          <a:stretch>
            <a:fillRect/>
          </a:stretch>
        </p:blipFill>
        <p:spPr bwMode="auto">
          <a:xfrm rot="16200000">
            <a:off x="886173" y="-505174"/>
            <a:ext cx="3200400" cy="451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1\тарола\Новая папка (2)\474157_9a26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2703060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533399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СКАЗКА ПРО НОТКИ. 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 descr="D:\1\тарола\Рисунок (97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10000"/>
          </a:blip>
          <a:srcRect l="15550" t="9349" r="9189" b="17166"/>
          <a:stretch>
            <a:fillRect/>
          </a:stretch>
        </p:blipFill>
        <p:spPr bwMode="auto">
          <a:xfrm rot="16200000">
            <a:off x="2662359" y="195105"/>
            <a:ext cx="5112568" cy="686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523051-12BC-4AAC-849F-11C81298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" y="533399"/>
            <a:ext cx="3327649" cy="3327649"/>
          </a:xfrm>
          <a:prstGeom prst="rect">
            <a:avLst/>
          </a:prstGeom>
        </p:spPr>
      </p:pic>
      <p:pic>
        <p:nvPicPr>
          <p:cNvPr id="4099" name="Picture 3" descr="D:\1\тарола\Новая папка (2)\62069421_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86454"/>
            <a:ext cx="2214578" cy="863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640960" cy="1052736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+mn-lt"/>
              </a:rPr>
              <a:t>ГВИДО Д'АРЕЦЦО (АРЕТИНСКИЙ)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A9148D-4433-48C1-BDD4-80A56F6B884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13681" r="2393" b="4333"/>
          <a:stretch/>
        </p:blipFill>
        <p:spPr>
          <a:xfrm>
            <a:off x="395536" y="836712"/>
            <a:ext cx="6840760" cy="4916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BFA52-C439-4C75-A670-15CCAD005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61" y="5085184"/>
            <a:ext cx="2735389" cy="16685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0657A1-1893-432C-ACA6-67DFFF7CC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46" y="1052736"/>
            <a:ext cx="2809964" cy="2809964"/>
          </a:xfrm>
          <a:prstGeom prst="rect">
            <a:avLst/>
          </a:prstGeom>
        </p:spPr>
      </p:pic>
      <p:pic>
        <p:nvPicPr>
          <p:cNvPr id="5122" name="Picture 2" descr="D:\1\тарола\Новая папка (2)\2028723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929330"/>
            <a:ext cx="3643338" cy="6866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C0627-9A5E-4F22-8B0F-1C514FD8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0"/>
            <a:ext cx="8572560" cy="5714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НЕВМЫ – ВСПОМОГАТЕЛЬНЫЕ ЗНАКИ, ПОДСКАЗКИ.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89A07D-ACC1-4AF9-9D89-F536B66B0EA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917" y="1285860"/>
            <a:ext cx="6858047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87F2B7-5032-474F-8B86-7BC1056D7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18"/>
            <a:ext cx="2123728" cy="2123728"/>
          </a:xfrm>
          <a:prstGeom prst="rect">
            <a:avLst/>
          </a:prstGeom>
        </p:spPr>
      </p:pic>
      <p:pic>
        <p:nvPicPr>
          <p:cNvPr id="6146" name="Picture 2" descr="D:\1\тарола\Новая папка (2)\119817093_5730041_floatie_6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54672">
            <a:off x="484312" y="762294"/>
            <a:ext cx="1240243" cy="2067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07819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754</TotalTime>
  <Words>251</Words>
  <Application>Microsoft Office PowerPoint</Application>
  <PresentationFormat>Экран (4:3)</PresentationFormat>
  <Paragraphs>29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Cambria</vt:lpstr>
      <vt:lpstr>Rockwell</vt:lpstr>
      <vt:lpstr>Wingdings</vt:lpstr>
      <vt:lpstr>Wingdings 2</vt:lpstr>
      <vt:lpstr>Эркер</vt:lpstr>
      <vt:lpstr>ОТКРЫТЫЙ УРОК - ЛЕКЦИЯ «НЕЗНАЙКА НА УРОКЕ ФОРТЕПИАНО».            подготовила: тарола елена вячеславовна, преподаватель фортепиано, концертмейстер.</vt:lpstr>
      <vt:lpstr>НОТНЫЙ СТАН С НОТАМИ.</vt:lpstr>
      <vt:lpstr>НОТНЫЙ СТАН ИЛИ НОТОНОСЕЦ. </vt:lpstr>
      <vt:lpstr>В НАЧАЛЕ НОТНОГО СТАНА СТАВИТСЯ КЛЮЧ СКРИПИЧНЫЙ ИЛИ БАСОВЫЙ. </vt:lpstr>
      <vt:lpstr>НОТЫ НА КЛАВИАТУРЕ. </vt:lpstr>
      <vt:lpstr> </vt:lpstr>
      <vt:lpstr>СКАЗКА ПРО НОТКИ. </vt:lpstr>
      <vt:lpstr>ГВИДО Д'АРЕЦЦО (АРЕТИНСКИЙ) </vt:lpstr>
      <vt:lpstr>НЕВМЫ – ВСПОМОГАТЕЛЬНЫЕ ЗНАКИ, ПОДСКАЗКИ.</vt:lpstr>
      <vt:lpstr>РИТМ –ЭТО ОРГАНИЗАЦИЯ МУЗЫКИ ВО ВРЕМЕНИ. </vt:lpstr>
      <vt:lpstr>ДЛИТЕЛЬНОСТЬ - ЭТО ТО, СКОЛЬКО ДЛИТЬСЯ НОТКА.</vt:lpstr>
      <vt:lpstr> КАК ПРАВИЛЬНО СИДЕТЬ? КАКАЯ ДОЛЖНА БЫТЬ РУКА? </vt:lpstr>
      <vt:lpstr>ПРИЕМЫ ИГРЫ НА ФОРТЕПИАНО.</vt:lpstr>
      <vt:lpstr>КЛАВИАТУРА - ЭТО ВСЕ КЛАВИШИ.  ОКТАВА – ЭТО РАССТОЯНИЕ ОТ ОДНОЙ НОТКИ ДО ДРУГОЙ С ОДИНАКОВЫМ НАЗВАНИЕМ.  ИХ 8.</vt:lpstr>
      <vt:lpstr>ЗНАКИ АЛЬТЕРАЦИИ.</vt:lpstr>
      <vt:lpstr>ЧТОБЫ ХОРОШО ИГРАТЬ, НУЖНО РУКИ ТРЕНИРОВАТЬ.</vt:lpstr>
      <vt:lpstr>ЭТЮДЫ - ТЕХНИЧЕСКИЕ ПЬЕСКИ ДЛЯ ТРЕНИРОВКИ РУК. </vt:lpstr>
      <vt:lpstr>ДЛЯ ТОГО, ЧТОБЫ ВЫРАЗИТЕЛЬНО ИГРАТЬ, НУЖНО ПОЛЬЗОВАТЬСЯ СРЕДСТВАМИ МУЗЫКАЛЬНОЙ ВЫРАЗИТЕЛЬНОСТИ.  ДИНАМИЧЕСКИЕ ОТТЕНКИ - ЭТО ОДНО ИЗ СРЕДСТВ ВЫРАЗИТЕЛЬНОСТИ.</vt:lpstr>
      <vt:lpstr>СТЕПЕНЬ СКОРОСТИ ИГРЫ НАЗЫВАЕТСЯ ТЕМПОМ.  ТЕМП- ЕЩЕ ОДНО СРЕДСТВО ВЫРАЗИТЕЛЬНОСТИ.</vt:lpstr>
      <vt:lpstr>ДЛЯ ТОГО, ЧТОБЫ ИГРАТЬ МУЗЫКАЛЬНОЕ ПРОИЗВЕДЕНИЕ, НАДО ЗНАТЬ, О ЧЁМ ИГРАЕШЬ, Т.Е. НАЙТИ ОБРАЗ ПРОИЗВЕДЕНИЯ.   ВАЛЬС СОБАЧЕК. </vt:lpstr>
      <vt:lpstr>УРОК В МЫШИНОЙ ШКОЛЕ.</vt:lpstr>
      <vt:lpstr>ДОЖДИК.</vt:lpstr>
      <vt:lpstr>АННУШКА.</vt:lpstr>
      <vt:lpstr>СИЦИЛИЙСКАЯ ПЕСЕНКА.</vt:lpstr>
      <vt:lpstr>РУЧЕЙ.</vt:lpstr>
      <vt:lpstr>НЕЗНАЙКА ИГРАЕТ «МЕНУЭТ».</vt:lpstr>
      <vt:lpstr>ОБУЧАЮЩИЕСЯ КЛАССА ФОРТЕПИАНО ПРЕПОДАВАТЕЛЯ  ТАРОЛА ЕЛЕНЫ ВЯЧЕСЛАВОВНЫ.</vt:lpstr>
      <vt:lpstr>СПАСИБО ЗА ВНИМАНИЕ, ВСЕМ ТВОРЧЕСКИХ УСПЕХОВ!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занятие  « Незнайка на уроке фортепиано» </dc:title>
  <dc:creator>Елена</dc:creator>
  <cp:lastModifiedBy>Елена Таллер</cp:lastModifiedBy>
  <cp:revision>290</cp:revision>
  <dcterms:created xsi:type="dcterms:W3CDTF">2019-11-11T08:56:14Z</dcterms:created>
  <dcterms:modified xsi:type="dcterms:W3CDTF">2019-11-13T17:07:06Z</dcterms:modified>
</cp:coreProperties>
</file>