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99" r:id="rId5"/>
    <p:sldId id="263" r:id="rId6"/>
    <p:sldId id="264" r:id="rId7"/>
    <p:sldId id="265" r:id="rId8"/>
    <p:sldId id="259" r:id="rId9"/>
    <p:sldId id="268" r:id="rId10"/>
    <p:sldId id="300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81" r:id="rId19"/>
    <p:sldId id="282" r:id="rId20"/>
    <p:sldId id="295" r:id="rId21"/>
    <p:sldId id="296" r:id="rId22"/>
    <p:sldId id="297" r:id="rId23"/>
    <p:sldId id="29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780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066800" y="1752600"/>
            <a:ext cx="762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144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7491F42-E7E1-47EA-A9A2-B29CA73038DE}" type="datetime1">
              <a:rPr lang="ru-RU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52813" y="61071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818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20F93B9-0663-46EA-A430-225F7E4D349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065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762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6800" y="3886200"/>
            <a:ext cx="762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0144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10C267A-FCAF-48A6-A148-6E38B8511FAE}" type="datetime1">
              <a:rPr lang="ru-RU"/>
              <a:pPr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52813" y="61071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818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5F49DED-4FEF-4E5F-A094-5AF8D3D0D2A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136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bras.ru/rus/fedotov/inter/tcp-ip.htm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907704" y="476672"/>
            <a:ext cx="6912768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j-ea"/>
                <a:cs typeface="+mj-cs"/>
              </a:rPr>
              <a:t>Компьютерные сети</a:t>
            </a:r>
            <a:endParaRPr kumimoji="0" lang="ru-RU" sz="66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067944" y="5013176"/>
            <a:ext cx="4923655" cy="1512887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Кривостаненко Татьяна Викторовна, учитель информатики, МКОУ СОШ № 1</a:t>
            </a: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63310" y="2492896"/>
            <a:ext cx="485716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«Курс подготовки к ЕГЭ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 информатике и ИКТ»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tecnoventas.net/img/p/2/7/2/6/27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" y="-14780"/>
            <a:ext cx="9134475" cy="684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31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DEDF-6BFF-4F31-B2A1-6827B8F77662}" type="slidenum">
              <a:rPr lang="ru-RU"/>
              <a:pPr/>
              <a:t>11</a:t>
            </a:fld>
            <a:endParaRPr lang="ru-RU"/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260376" y="1196752"/>
            <a:ext cx="788668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Каждый компьютер подключенный к Интернет имеет свой уникальный 32-битовый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IP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-адрес. Система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IP-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адресации учитывает структуру Интернет, т.е. то, что Интернет является сетью сетей, а не объединением отдельных компьютеров.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IP-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адрес состоит из двух частей, одна из которых является адресом сети, а другая адресом компьютера в сети. </a:t>
            </a:r>
          </a:p>
          <a:p>
            <a:pPr algn="just">
              <a:spcBef>
                <a:spcPct val="5000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обеспечения максимальной гибкости в процессе распределения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IP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-адресов, в зависимости от количества компьютеров в сети, адреса разделяются на три класса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A, B, C.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Первые биты адреса отводятся для идентификации класса, а остальные разделяются на адрес сети и адрес компьютера.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500042"/>
            <a:ext cx="25755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IP-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адресация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74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E131-EE8D-4858-9BF1-79E04FA84F79}" type="slidenum">
              <a:rPr lang="ru-RU"/>
              <a:pPr/>
              <a:t>12</a:t>
            </a:fld>
            <a:endParaRPr lang="ru-RU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chemeClr val="hlink"/>
                </a:solidFill>
              </a:rPr>
              <a:t>IP</a:t>
            </a:r>
            <a:r>
              <a:rPr lang="ru-RU" sz="3200">
                <a:solidFill>
                  <a:schemeClr val="hlink"/>
                </a:solidFill>
              </a:rPr>
              <a:t>-адресация в сетях различных классов</a:t>
            </a:r>
          </a:p>
        </p:txBody>
      </p:sp>
      <p:graphicFrame>
        <p:nvGraphicFramePr>
          <p:cNvPr id="14391" name="Group 5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464380142"/>
              </p:ext>
            </p:extLst>
          </p:nvPr>
        </p:nvGraphicFramePr>
        <p:xfrm>
          <a:off x="1979712" y="1556792"/>
          <a:ext cx="6630888" cy="4386809"/>
        </p:xfrm>
        <a:graphic>
          <a:graphicData uri="http://schemas.openxmlformats.org/drawingml/2006/table">
            <a:tbl>
              <a:tblPr/>
              <a:tblGrid>
                <a:gridCol w="1183673"/>
                <a:gridCol w="372261"/>
                <a:gridCol w="167226"/>
                <a:gridCol w="167225"/>
                <a:gridCol w="328636"/>
                <a:gridCol w="1919468"/>
                <a:gridCol w="2492399"/>
              </a:tblGrid>
              <a:tr h="16436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Класс 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Адрес сети (7 бит)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Адрес компьютера</a:t>
                      </a:r>
                      <a:b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 (24 бит)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Класс В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Адрес сети (14 бит)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Адрес компьютера</a:t>
                      </a:r>
                      <a:b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 (16 бит)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Класс С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Адрес сети (21 бит)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Адрес компьютера</a:t>
                      </a:r>
                      <a:b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 (8 бит)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173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BCDC-A807-4E38-A391-80BA417E0407}" type="slidenum">
              <a:rPr lang="ru-RU"/>
              <a:pPr/>
              <a:t>13</a:t>
            </a:fld>
            <a:endParaRPr lang="ru-RU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2380" y="260648"/>
            <a:ext cx="8178132" cy="4267200"/>
          </a:xfrm>
        </p:spPr>
        <p:txBody>
          <a:bodyPr/>
          <a:lstStyle/>
          <a:p>
            <a:pPr algn="l"/>
            <a:r>
              <a:rPr lang="ru-RU" sz="2400" dirty="0"/>
              <a:t>В десятичной записи </a:t>
            </a:r>
            <a:r>
              <a:rPr lang="en-US" sz="2400" dirty="0"/>
              <a:t>IP</a:t>
            </a:r>
            <a:r>
              <a:rPr lang="ru-RU" sz="2400" dirty="0"/>
              <a:t>-адрес состоит из 4 чисел, разделенных точками, каждое из которых лежит в диапазоне от 0 до 255.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Например, </a:t>
            </a:r>
            <a:r>
              <a:rPr lang="en-US" sz="2400" dirty="0"/>
              <a:t>IP-</a:t>
            </a:r>
            <a:r>
              <a:rPr lang="ru-RU" sz="2400" dirty="0"/>
              <a:t>адрес сервера МТУ-ИНФОРМ записывается как </a:t>
            </a:r>
            <a:r>
              <a:rPr lang="ru-RU" sz="2400" dirty="0">
                <a:solidFill>
                  <a:schemeClr val="hlink"/>
                </a:solidFill>
              </a:rPr>
              <a:t>195.34.32.11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Достаточно определить по первому числу </a:t>
            </a:r>
            <a:r>
              <a:rPr lang="en-US" sz="2400" dirty="0"/>
              <a:t>IP-</a:t>
            </a:r>
            <a:r>
              <a:rPr lang="ru-RU" sz="2400" dirty="0"/>
              <a:t>адреса компьютера, его принадлежность к сети того или иного класса: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714392" y="4437112"/>
            <a:ext cx="587387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400" dirty="0"/>
              <a:t> </a:t>
            </a:r>
            <a:r>
              <a:rPr lang="ru-RU" sz="2400" dirty="0">
                <a:solidFill>
                  <a:schemeClr val="hlink"/>
                </a:solidFill>
              </a:rPr>
              <a:t>адреса класса А – число от 0 до 127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 dirty="0">
                <a:solidFill>
                  <a:schemeClr val="hlink"/>
                </a:solidFill>
              </a:rPr>
              <a:t> адреса класса В – число от 128 до 191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 dirty="0">
                <a:solidFill>
                  <a:schemeClr val="hlink"/>
                </a:solidFill>
              </a:rPr>
              <a:t> адреса класса С – число от 192 до 255</a:t>
            </a:r>
          </a:p>
        </p:txBody>
      </p:sp>
    </p:spTree>
    <p:extLst>
      <p:ext uri="{BB962C8B-B14F-4D97-AF65-F5344CB8AC3E}">
        <p14:creationId xmlns:p14="http://schemas.microsoft.com/office/powerpoint/2010/main" val="94234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2AF1-98DD-4777-B05D-B76573809134}" type="slidenum">
              <a:rPr lang="ru-RU"/>
              <a:pPr/>
              <a:t>14</a:t>
            </a:fld>
            <a:endParaRPr lang="ru-RU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548680"/>
            <a:ext cx="6851104" cy="1728192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Легко подсчитать, что общее </a:t>
            </a:r>
            <a:r>
              <a:rPr lang="ru-RU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количество различных 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IP-</a:t>
            </a:r>
            <a:r>
              <a:rPr lang="ru-RU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адресов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составляет более 4 миллиардов: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2112640"/>
            <a:ext cx="7620000" cy="1676400"/>
          </a:xfrm>
        </p:spPr>
        <p:txBody>
          <a:bodyPr>
            <a:normAutofit fontScale="85000" lnSpcReduction="10000"/>
          </a:bodyPr>
          <a:lstStyle/>
          <a:p>
            <a:pPr algn="ctr">
              <a:buFontTx/>
              <a:buNone/>
            </a:pPr>
            <a:r>
              <a:rPr lang="en-US" sz="4800" b="1" dirty="0">
                <a:solidFill>
                  <a:schemeClr val="hlink"/>
                </a:solidFill>
              </a:rPr>
              <a:t>N=2</a:t>
            </a:r>
            <a:r>
              <a:rPr lang="en-US" sz="4800" b="1" baseline="50000" dirty="0">
                <a:solidFill>
                  <a:schemeClr val="hlink"/>
                </a:solidFill>
              </a:rPr>
              <a:t>32</a:t>
            </a:r>
            <a:r>
              <a:rPr lang="en-US" sz="4800" b="1" dirty="0">
                <a:solidFill>
                  <a:schemeClr val="hlink"/>
                </a:solidFill>
              </a:rPr>
              <a:t>=4 294 967 </a:t>
            </a:r>
            <a:r>
              <a:rPr lang="en-US" sz="4800" b="1" dirty="0" smtClean="0">
                <a:solidFill>
                  <a:schemeClr val="hlink"/>
                </a:solidFill>
              </a:rPr>
              <a:t>296</a:t>
            </a:r>
            <a:endParaRPr lang="ru-RU" sz="4800" b="1" dirty="0" smtClean="0">
              <a:solidFill>
                <a:schemeClr val="hlink"/>
              </a:solidFill>
            </a:endParaRPr>
          </a:p>
          <a:p>
            <a:pPr algn="ctr">
              <a:buFontTx/>
              <a:buNone/>
            </a:pPr>
            <a:r>
              <a:rPr lang="ru-RU" sz="4800" b="1" dirty="0" smtClean="0"/>
              <a:t>Вопрос: Почему в 32 степени?</a:t>
            </a:r>
            <a:endParaRPr lang="ru-RU" sz="4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752" y="4077072"/>
            <a:ext cx="5857916" cy="2618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Users\MAMA\Documents\рисунки для презентаций\рис 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200" y="4479384"/>
            <a:ext cx="2307404" cy="235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93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564904"/>
            <a:ext cx="8460432" cy="150019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Доменная система имен ставит в соответствие числовому 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IP</a:t>
            </a:r>
            <a:r>
              <a:rPr lang="ru-RU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-адресу каждого компьютера уникальное доменное имя.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755576" y="381000"/>
            <a:ext cx="7855024" cy="1981200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2400" dirty="0"/>
              <a:t>		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Компьютеры могут легко найти друг друга по числовому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IP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-адресу, однако запомнить числовой адрес человеку трудно, и для удобства была введена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Доменная Система Имен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915816" y="5099992"/>
            <a:ext cx="54726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Домен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– зона, участок</a:t>
            </a:r>
          </a:p>
        </p:txBody>
      </p:sp>
    </p:spTree>
    <p:extLst>
      <p:ext uri="{BB962C8B-B14F-4D97-AF65-F5344CB8AC3E}">
        <p14:creationId xmlns:p14="http://schemas.microsoft.com/office/powerpoint/2010/main" val="64276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2279A-5190-4E3B-92B2-07014F313B4E}" type="slidenum">
              <a:rPr lang="ru-RU"/>
              <a:pPr/>
              <a:t>16</a:t>
            </a:fld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28670"/>
            <a:ext cx="91440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Система доменных имен построена по иерархическому принципу.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Первый справа домен (его еще называют суффиксом) – домен верхнего уровня, за ним домен – второго уровня и т.д.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Последний (первый слева) – имя компьютера</a:t>
            </a:r>
            <a:r>
              <a:rPr lang="ru-RU" dirty="0"/>
              <a:t>.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285852" y="3929066"/>
            <a:ext cx="594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003366"/>
                </a:solidFill>
              </a:rPr>
              <a:t>Например,       </a:t>
            </a:r>
            <a:r>
              <a:rPr lang="en-US" sz="2400" dirty="0" smtClean="0">
                <a:solidFill>
                  <a:srgbClr val="003366"/>
                </a:solidFill>
              </a:rPr>
              <a:t>dialup.mtu.ru</a:t>
            </a:r>
            <a:endParaRPr lang="ru-RU" sz="2400" dirty="0">
              <a:solidFill>
                <a:srgbClr val="003366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4929198"/>
            <a:ext cx="7715304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Домены верхнего уровня бывают </a:t>
            </a:r>
            <a:r>
              <a:rPr lang="ru-RU" sz="28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географическими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(двухбуквенными) или </a:t>
            </a:r>
            <a:r>
              <a:rPr lang="ru-RU" sz="28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административными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(трехбуквенными)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48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78A2-9BB0-49B9-83E4-F06CC03EC05D}" type="slidenum">
              <a:rPr lang="ru-RU"/>
              <a:pPr/>
              <a:t>17</a:t>
            </a:fld>
            <a:endParaRPr lang="ru-RU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214290"/>
            <a:ext cx="7620000" cy="990600"/>
          </a:xfrm>
        </p:spPr>
        <p:txBody>
          <a:bodyPr/>
          <a:lstStyle/>
          <a:p>
            <a:r>
              <a:rPr lang="ru-RU" sz="2800" dirty="0" smtClean="0"/>
              <a:t>Имена </a:t>
            </a:r>
            <a:r>
              <a:rPr lang="ru-RU" sz="2800" dirty="0"/>
              <a:t>доменов верхнего уровня</a:t>
            </a:r>
          </a:p>
        </p:txBody>
      </p:sp>
      <p:graphicFrame>
        <p:nvGraphicFramePr>
          <p:cNvPr id="22657" name="Group 12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069333905"/>
              </p:ext>
            </p:extLst>
          </p:nvPr>
        </p:nvGraphicFramePr>
        <p:xfrm>
          <a:off x="1763688" y="1052736"/>
          <a:ext cx="7000451" cy="5547360"/>
        </p:xfrm>
        <a:graphic>
          <a:graphicData uri="http://schemas.openxmlformats.org/drawingml/2006/table">
            <a:tbl>
              <a:tblPr/>
              <a:tblGrid>
                <a:gridCol w="1189619"/>
                <a:gridCol w="2590853"/>
                <a:gridCol w="1119558"/>
                <a:gridCol w="2100421"/>
              </a:tblGrid>
              <a:tr h="4200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Административные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Тип организации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Географические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Страна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com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Коммерческая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Канада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edu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Образовательная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Германия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gov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Правительственная США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jp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Япония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int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Международная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ru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Россия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mil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Военная США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Бывший СССР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net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Компьютерная сеть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uk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Англия/</a:t>
                      </a:r>
                      <a:b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Ирландия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org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Некоммерческая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США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496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85520" y="357166"/>
            <a:ext cx="7872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Протоколы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это стандарты, определяющие формы представления и способы пересылки сообщений, процедуры их интерпретации, правила совместной работы различного оборудования в сетях 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4929198"/>
            <a:ext cx="8429684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сети Интернет базовым протоколом является TCP/IP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Все остальные многочисленные протоколы строятся на основе именно протокола TCP/IP.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000240"/>
            <a:ext cx="3429024" cy="2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9176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007716" y="1571930"/>
            <a:ext cx="800105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</a:t>
            </a:r>
            <a:r>
              <a:rPr kumimoji="0" lang="ru-RU" sz="180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ротокол TCP</a:t>
            </a: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разбивает информацию на порции и нумерует все порции, чтобы при получении можно было правильно собрать информацию.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Далее с помощью протокола IP все части передаются получателю, где с помощью протокола TCP проверяется, все ли части получены.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Так как отдельные части могут путешествовать по Интернет самыми разными путями, то порядок прихода частей может быть нарушен. После получения частей TCP располагает их в нужном порядке и собирает в единое целое.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36560" y="581824"/>
            <a:ext cx="800105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TCP-транспортный протокол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Transmission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Control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Protocol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IP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протокол маршрутизации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Internet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Protocol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1880" y="4366430"/>
            <a:ext cx="33337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4280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336846"/>
            <a:ext cx="73922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Локальной сетью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называется система соединенных между собой (аппаратно и программно) компьютеров с возможностью использования общих ресурсов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ТИПЫ СЕТЕЙ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Одноранговые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сети - все компьютеры равноправны при работе в сети.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Сеть с выделенным сервером.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43372" y="6215082"/>
            <a:ext cx="1143008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17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02926" y="595138"/>
            <a:ext cx="17472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Задача 1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00063" y="1285876"/>
            <a:ext cx="8229600" cy="19741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ru-RU" sz="2000" dirty="0" smtClean="0"/>
              <a:t>	Петя записал IP-адрес школьного сервера на листке бумаги и положил его в карман куртки. Петина мама случайно постирала куртку вместе с запиской. После стирки Петя обнаружил в кармане четыре обрывка с фрагментами IP-адреса. Эти фрагменты обозначены буквами А, Б, В и Г. Восстановите IP-адрес. В ответе укажите последовательность букв, обозначающих фрагменты, в порядке, соответствующем IP-адресу.</a:t>
            </a:r>
            <a:r>
              <a:rPr lang="ru-RU" sz="2000" b="1" dirty="0" smtClean="0"/>
              <a:t> </a:t>
            </a:r>
          </a:p>
          <a:p>
            <a:pPr algn="just">
              <a:buFont typeface="Arial" panose="020B0604020202020204" pitchFamily="34" charset="0"/>
              <a:buNone/>
            </a:pPr>
            <a:endParaRPr lang="ru-RU" sz="1800" b="1" dirty="0" smtClean="0"/>
          </a:p>
          <a:p>
            <a:pPr algn="just">
              <a:buFont typeface="Arial" panose="020B0604020202020204" pitchFamily="34" charset="0"/>
              <a:buNone/>
            </a:pPr>
            <a:endParaRPr lang="ru-RU" sz="1800" b="1" dirty="0" smtClean="0"/>
          </a:p>
          <a:p>
            <a:pPr algn="just">
              <a:buFont typeface="Arial" panose="020B0604020202020204" pitchFamily="34" charset="0"/>
              <a:buNone/>
            </a:pPr>
            <a:endParaRPr lang="ru-RU" sz="1800" b="1" dirty="0" smtClean="0"/>
          </a:p>
          <a:p>
            <a:pPr algn="just">
              <a:buFont typeface="Arial" panose="020B0604020202020204" pitchFamily="34" charset="0"/>
              <a:buNone/>
            </a:pPr>
            <a:endParaRPr lang="ru-RU" sz="1800" b="1" dirty="0" smtClean="0"/>
          </a:p>
          <a:p>
            <a:pPr algn="just">
              <a:buFont typeface="Arial" panose="020B0604020202020204" pitchFamily="34" charset="0"/>
              <a:buNone/>
            </a:pPr>
            <a:endParaRPr lang="ru-RU" sz="1800" b="1" dirty="0" smtClean="0"/>
          </a:p>
          <a:p>
            <a:pPr algn="just">
              <a:buFont typeface="Arial" panose="020B0604020202020204" pitchFamily="34" charset="0"/>
              <a:buNone/>
            </a:pPr>
            <a:endParaRPr lang="ru-RU" sz="1800" b="1" dirty="0" smtClean="0"/>
          </a:p>
          <a:p>
            <a:pPr algn="just">
              <a:buFont typeface="Arial" panose="020B0604020202020204" pitchFamily="34" charset="0"/>
              <a:buNone/>
            </a:pPr>
            <a:r>
              <a:rPr lang="ru-RU" sz="2400" b="1" dirty="0" smtClean="0"/>
              <a:t>	</a:t>
            </a:r>
            <a:endParaRPr lang="ru-RU" sz="2000" dirty="0" smtClean="0"/>
          </a:p>
        </p:txBody>
      </p:sp>
      <p:pic>
        <p:nvPicPr>
          <p:cNvPr id="8" name="Picture 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4700" y="3260036"/>
            <a:ext cx="7078662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MAMA\Documents\рисунки для презентаций\рис 3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654" y="5155084"/>
            <a:ext cx="1671346" cy="170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58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02926" y="595138"/>
            <a:ext cx="21900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РЕШЕНИЕ:</a:t>
            </a:r>
            <a:endParaRPr lang="ru-RU" sz="3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16356" y="1565413"/>
            <a:ext cx="8515350" cy="52863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ru-RU" sz="2400" dirty="0" smtClean="0"/>
              <a:t>	</a:t>
            </a:r>
            <a:r>
              <a:rPr lang="en-US" sz="2400" dirty="0" smtClean="0"/>
              <a:t>IP</a:t>
            </a:r>
            <a:r>
              <a:rPr lang="ru-RU" sz="2400" dirty="0" smtClean="0"/>
              <a:t>-адрес – это 4 цифры, каждая из которых не более 255. Очевидно, что начинается последовательность с 20 (Г). После (А) не может быть никакого числа, так как получим  64 + (В) или (Б) даст число &gt; 255. Значит, А – последняя часть записи. (В) не может стоять перед (Б) – получим четырехзначное число. Получаем: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2400" b="1" dirty="0" smtClean="0"/>
              <a:t>	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2400" b="1" dirty="0" smtClean="0"/>
              <a:t>	</a:t>
            </a:r>
            <a:r>
              <a:rPr lang="ru-RU" sz="2400" b="1" dirty="0" smtClean="0">
                <a:solidFill>
                  <a:srgbClr val="FF0000"/>
                </a:solidFill>
              </a:rPr>
              <a:t>Правильный ответ </a:t>
            </a:r>
            <a:r>
              <a:rPr lang="ru-RU" sz="2400" b="1" dirty="0" smtClean="0"/>
              <a:t>– ГБВА.		</a:t>
            </a:r>
          </a:p>
          <a:p>
            <a:pPr>
              <a:buFont typeface="Arial" panose="020B0604020202020204" pitchFamily="34" charset="0"/>
              <a:buNone/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137046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88" y="-10933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02926" y="595138"/>
            <a:ext cx="27975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Задача № 1.1</a:t>
            </a:r>
            <a:endParaRPr lang="ru-RU" sz="3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00034" y="1357298"/>
            <a:ext cx="807249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месте преступления были обнаружены четыре обрывка бумаги. Следствие установило, что на них записаны фрагменты одного IP-адреса. Криминалисты обозначили эти фрагменты буквами А, Б, В и Г. Восстановите IP-адрес. В ответе укажите последовательность букв, обозначающих фрагменты, в порядке, соответствующем IP-адресу.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500438"/>
            <a:ext cx="7170051" cy="1123954"/>
          </a:xfrm>
          <a:prstGeom prst="rect">
            <a:avLst/>
          </a:prstGeom>
          <a:noFill/>
        </p:spPr>
      </p:pic>
      <p:pic>
        <p:nvPicPr>
          <p:cNvPr id="8" name="Picture 2" descr="C:\Users\MAMA\Documents\рисунки для презентаций\рис 3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654" y="5155084"/>
            <a:ext cx="1671346" cy="170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40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476672"/>
            <a:ext cx="6326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Домашнее задание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1767632"/>
            <a:ext cx="711669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err="1" smtClean="0"/>
              <a:t>Стр</a:t>
            </a:r>
            <a:r>
              <a:rPr lang="ru-RU" sz="4000" dirty="0" smtClean="0"/>
              <a:t> .122-126 (теория)</a:t>
            </a:r>
          </a:p>
          <a:p>
            <a:r>
              <a:rPr lang="ru-RU" sz="4000" dirty="0" smtClean="0"/>
              <a:t>Стр. 126 (практика)</a:t>
            </a:r>
          </a:p>
          <a:p>
            <a:r>
              <a:rPr lang="ru-RU" sz="4000" dirty="0" smtClean="0"/>
              <a:t>На сайте </a:t>
            </a:r>
          </a:p>
          <a:p>
            <a:r>
              <a:rPr lang="ru-RU" sz="4000" dirty="0" smtClean="0"/>
              <a:t>(</a:t>
            </a:r>
            <a:r>
              <a:rPr lang="en-US" sz="4000" dirty="0" err="1" smtClean="0"/>
              <a:t>infourok</a:t>
            </a:r>
            <a:r>
              <a:rPr lang="en-US" sz="4000" dirty="0" smtClean="0"/>
              <a:t> –</a:t>
            </a:r>
            <a:r>
              <a:rPr lang="ru-RU" sz="4000" dirty="0" smtClean="0"/>
              <a:t>Кривостаненко Т.В.) </a:t>
            </a:r>
          </a:p>
          <a:p>
            <a:r>
              <a:rPr lang="ru-RU" sz="4000" dirty="0" smtClean="0"/>
              <a:t>Задачи по ЕГЭ </a:t>
            </a:r>
            <a:endParaRPr lang="ru-RU" sz="4000" dirty="0"/>
          </a:p>
        </p:txBody>
      </p:sp>
      <p:pic>
        <p:nvPicPr>
          <p:cNvPr id="4098" name="Picture 2" descr="C:\Users\MAMA\Documents\рисунки для презентаций\рис 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680" y="4580664"/>
            <a:ext cx="2306320" cy="224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02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1" name="Picture 7" descr="HWScan0027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32440" y="1772816"/>
            <a:ext cx="7082963" cy="508518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289835" y="692696"/>
            <a:ext cx="74338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Топология 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одноранговых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сетей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895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824" y="3140073"/>
            <a:ext cx="4786346" cy="328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67544" y="1896333"/>
            <a:ext cx="87976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сеть имеет центральный компьютер, который управляет ее работой, то она называется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сетью с выделенным сервером.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54472" y="340569"/>
            <a:ext cx="582377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Топология сети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выделенным сервером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460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121B4-D7E0-4CE7-A8DB-EC4AEB1C6F89}" type="slidenum">
              <a:rPr lang="ru-RU"/>
              <a:pPr/>
              <a:t>5</a:t>
            </a:fld>
            <a:endParaRPr lang="ru-RU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2656"/>
            <a:ext cx="8763000" cy="914400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Региональная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сеть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–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7466" y="1268760"/>
            <a:ext cx="7772400" cy="22860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/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объединение компьютеров и локальных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сетей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решения общих проблем регионального масштаба.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331640" y="5085203"/>
            <a:ext cx="7391400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РВС – региональная вычислительная сеть, 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MAN - Metropolitan Area Network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3997" y="2492896"/>
            <a:ext cx="3977119" cy="229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0132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E3A09-4BED-48A2-8022-290CBDB35F93}" type="slidenum">
              <a:rPr lang="ru-RU"/>
              <a:pPr/>
              <a:t>6</a:t>
            </a:fld>
            <a:endParaRPr lang="ru-RU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480"/>
            <a:ext cx="8686800" cy="9144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Корпоративная сеть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–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785926"/>
            <a:ext cx="8858280" cy="2286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/>
              <a:t>	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объединение компьютеров и локальных сетей в пределах корпорации.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3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1840" y="2852936"/>
            <a:ext cx="4357718" cy="3609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2345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6340E-E252-47BF-A746-9498BC27A381}" type="slidenum">
              <a:rPr lang="ru-RU"/>
              <a:pPr/>
              <a:t>7</a:t>
            </a:fld>
            <a:endParaRPr lang="ru-RU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49275"/>
            <a:ext cx="7772400" cy="9144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Глобальная сеть –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556792"/>
            <a:ext cx="8929718" cy="2286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объединение компьютеров и локальных сетей расположенных на удаленном расстоянии, для общего использования мировых информационных ресурсов.	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362200" y="5476883"/>
            <a:ext cx="6781800" cy="10341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INTERNET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дословно «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Межсеть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</a:p>
          <a:p>
            <a:pPr>
              <a:spcBef>
                <a:spcPct val="50000"/>
              </a:spcBef>
            </a:pP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555776" y="4603857"/>
            <a:ext cx="6858000" cy="138499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Times New Roman" pitchFamily="18" charset="0"/>
              </a:rPr>
              <a:t>       ГВС </a:t>
            </a:r>
            <a:r>
              <a:rPr lang="ru-RU" sz="2400" dirty="0">
                <a:latin typeface="Times New Roman" pitchFamily="18" charset="0"/>
              </a:rPr>
              <a:t>– глобальная вычислительная сеть,</a:t>
            </a:r>
            <a:br>
              <a:rPr lang="ru-RU" sz="2400" dirty="0">
                <a:latin typeface="Times New Roman" pitchFamily="18" charset="0"/>
              </a:rPr>
            </a:br>
            <a:r>
              <a:rPr lang="en-US" sz="2400" dirty="0">
                <a:latin typeface="Times New Roman" pitchFamily="18" charset="0"/>
              </a:rPr>
              <a:t>WAN – Wide Area </a:t>
            </a:r>
            <a:r>
              <a:rPr lang="en-US" sz="2400" dirty="0" smtClean="0">
                <a:latin typeface="Times New Roman" pitchFamily="18" charset="0"/>
              </a:rPr>
              <a:t>Network</a:t>
            </a:r>
            <a:endParaRPr lang="ru-RU" sz="24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sz="2400" dirty="0">
              <a:latin typeface="Times New Roman" pitchFamily="18" charset="0"/>
            </a:endParaRPr>
          </a:p>
        </p:txBody>
      </p:sp>
      <p:pic>
        <p:nvPicPr>
          <p:cNvPr id="3074" name="Picture 2" descr="C:\Documents and Settings\виктор\Рабочий стол\Рисунок189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8" y="4110999"/>
            <a:ext cx="2912842" cy="2727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078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876160" y="980728"/>
            <a:ext cx="771530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Интернет - мировая компьютерная сеть. Она составлена из разнообразных компьютерных сетей, объединенных стандартными соглашениями о способах обмена информацией и единой системой адресации.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488" y="3362324"/>
            <a:ext cx="5458928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Английское слово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Internet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состоит из двух частей: 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inter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это приставка, 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net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это сеть.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368100"/>
            <a:ext cx="73140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Вопрос: Что  такое  Интернет?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MAMA\Documents\рисунки для презентаций\рис 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759" y="4619262"/>
            <a:ext cx="2095385" cy="213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51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5200" y="1000108"/>
            <a:ext cx="77502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1969 году в США была создана компьютерная сеть </a:t>
            </a:r>
            <a:r>
              <a:rPr lang="ru-RU" dirty="0" err="1" smtClean="0"/>
              <a:t>ARPAnet</a:t>
            </a:r>
            <a:r>
              <a:rPr lang="ru-RU" dirty="0" smtClean="0"/>
              <a:t>, объединяющая компьютерные центры министерства обороны и ряда университетских (академических) организаций. 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Проект ARPA, разрабатываемый по инициативе министерства обороны США, должен был объединить в единую компьютерную сеть разнородные компьютеры, работающие на различных платформах и связанные очень ненадежными каналами. 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Эта сеть была предназначена для узкой цели: главным образом для изучения того, как поддерживать связь в случае ядерного нападения и для помощи исследователям в обмене информацией. </a:t>
            </a:r>
          </a:p>
          <a:p>
            <a:pPr algn="just"/>
            <a:endParaRPr lang="ru-RU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143108" y="357166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Из истории развития Интернет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504279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/>
              <a:t>Именно такая постановка задачи привела к рождению новой сетевой технологии, основанной на протоколах </a:t>
            </a:r>
            <a:r>
              <a:rPr lang="ru-RU" dirty="0" smtClean="0">
                <a:hlinkClick r:id="rId2"/>
              </a:rPr>
              <a:t>TCP/IP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429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834</Words>
  <Application>Microsoft Office PowerPoint</Application>
  <PresentationFormat>Экран (4:3)</PresentationFormat>
  <Paragraphs>148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Региональная сеть – </vt:lpstr>
      <vt:lpstr>Корпоративная сеть – </vt:lpstr>
      <vt:lpstr>Глобальная сеть – </vt:lpstr>
      <vt:lpstr>Презентация PowerPoint</vt:lpstr>
      <vt:lpstr>Презентация PowerPoint</vt:lpstr>
      <vt:lpstr>Презентация PowerPoint</vt:lpstr>
      <vt:lpstr>Презентация PowerPoint</vt:lpstr>
      <vt:lpstr>IP-адресация в сетях различных классов</vt:lpstr>
      <vt:lpstr>В десятичной записи IP-адрес состоит из 4 чисел, разделенных точками, каждое из которых лежит в диапазоне от 0 до 255.   Например, IP-адрес сервера МТУ-ИНФОРМ записывается как 195.34.32.11.  Достаточно определить по первому числу IP-адреса компьютера, его принадлежность к сети того или иного класса: </vt:lpstr>
      <vt:lpstr>Легко подсчитать, что общее количество различных IP-адресов составляет более 4 миллиардов:</vt:lpstr>
      <vt:lpstr>Доменная система имен ставит в соответствие числовому IP-адресу каждого компьютера уникальное доменное имя.</vt:lpstr>
      <vt:lpstr>Презентация PowerPoint</vt:lpstr>
      <vt:lpstr>Имена доменов верхнего уровня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Татьяна</cp:lastModifiedBy>
  <cp:revision>14</cp:revision>
  <dcterms:created xsi:type="dcterms:W3CDTF">2013-08-25T13:41:46Z</dcterms:created>
  <dcterms:modified xsi:type="dcterms:W3CDTF">2016-01-30T04:56:53Z</dcterms:modified>
</cp:coreProperties>
</file>