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53" r:id="rId2"/>
    <p:sldId id="344" r:id="rId3"/>
    <p:sldId id="345" r:id="rId4"/>
    <p:sldId id="349" r:id="rId5"/>
    <p:sldId id="346" r:id="rId6"/>
    <p:sldId id="347" r:id="rId7"/>
    <p:sldId id="348" r:id="rId8"/>
    <p:sldId id="354" r:id="rId9"/>
    <p:sldId id="355" r:id="rId10"/>
    <p:sldId id="350" r:id="rId11"/>
    <p:sldId id="351" r:id="rId12"/>
    <p:sldId id="352" r:id="rId13"/>
    <p:sldId id="356" r:id="rId14"/>
    <p:sldId id="357" r:id="rId15"/>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3300"/>
    <a:srgbClr val="D7181F"/>
    <a:srgbClr val="000000"/>
    <a:srgbClr val="FFFFFF"/>
    <a:srgbClr val="539FC5"/>
    <a:srgbClr val="E9BA43"/>
    <a:srgbClr val="53B586"/>
    <a:srgbClr val="E9D13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0016" autoAdjust="0"/>
    <p:restoredTop sz="94749" autoAdjust="0"/>
  </p:normalViewPr>
  <p:slideViewPr>
    <p:cSldViewPr>
      <p:cViewPr varScale="1">
        <p:scale>
          <a:sx n="74" d="100"/>
          <a:sy n="74" d="100"/>
        </p:scale>
        <p:origin x="-264" y="-10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25805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5805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25805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DAF38F4-7E4B-41A2-8C6E-FD67B633C607}" type="slidenum">
              <a:rPr lang="en-US"/>
              <a:pPr/>
              <a:t>‹#›</a:t>
            </a:fld>
            <a:endParaRPr lang="en-US"/>
          </a:p>
        </p:txBody>
      </p:sp>
    </p:spTree>
    <p:extLst>
      <p:ext uri="{BB962C8B-B14F-4D97-AF65-F5344CB8AC3E}">
        <p14:creationId xmlns:p14="http://schemas.microsoft.com/office/powerpoint/2010/main" xmlns="" val="627631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58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37581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758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7581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581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37581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B793A20-500D-4DEB-B679-A8EE94E8A6AF}" type="slidenum">
              <a:rPr lang="en-US"/>
              <a:pPr/>
              <a:t>‹#›</a:t>
            </a:fld>
            <a:endParaRPr lang="en-US"/>
          </a:p>
        </p:txBody>
      </p:sp>
    </p:spTree>
    <p:extLst>
      <p:ext uri="{BB962C8B-B14F-4D97-AF65-F5344CB8AC3E}">
        <p14:creationId xmlns:p14="http://schemas.microsoft.com/office/powerpoint/2010/main" xmlns="" val="5302104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bwMode="gray">
      <p:bgPr>
        <a:solidFill>
          <a:srgbClr val="FFFFFF"/>
        </a:solidFill>
        <a:effectLst/>
      </p:bgPr>
    </p:bg>
    <p:spTree>
      <p:nvGrpSpPr>
        <p:cNvPr id="1" name=""/>
        <p:cNvGrpSpPr/>
        <p:nvPr/>
      </p:nvGrpSpPr>
      <p:grpSpPr>
        <a:xfrm>
          <a:off x="0" y="0"/>
          <a:ext cx="0" cy="0"/>
          <a:chOff x="0" y="0"/>
          <a:chExt cx="0" cy="0"/>
        </a:xfrm>
      </p:grpSpPr>
      <p:sp>
        <p:nvSpPr>
          <p:cNvPr id="3303" name="Rectangle 231"/>
          <p:cNvSpPr>
            <a:spLocks noChangeArrowheads="1"/>
          </p:cNvSpPr>
          <p:nvPr/>
        </p:nvSpPr>
        <p:spPr bwMode="gray">
          <a:xfrm>
            <a:off x="3948113" y="1295400"/>
            <a:ext cx="2609850" cy="2576513"/>
          </a:xfrm>
          <a:prstGeom prst="rect">
            <a:avLst/>
          </a:prstGeom>
          <a:blipFill dpi="0" rotWithShape="1">
            <a:blip r:embed="rId2"/>
            <a:srcRect/>
            <a:stretch>
              <a:fillRect/>
            </a:stretch>
          </a:blip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292929"/>
                  </a:outerShdw>
                </a:effectLst>
              </a14:hiddenEffects>
            </a:ext>
          </a:extLst>
        </p:spPr>
        <p:txBody>
          <a:bodyPr wrap="none" anchor="ctr"/>
          <a:lstStyle/>
          <a:p>
            <a:endParaRPr lang="ru-RU"/>
          </a:p>
        </p:txBody>
      </p:sp>
      <p:sp>
        <p:nvSpPr>
          <p:cNvPr id="3302" name="Rectangle 230"/>
          <p:cNvSpPr>
            <a:spLocks noChangeArrowheads="1"/>
          </p:cNvSpPr>
          <p:nvPr/>
        </p:nvSpPr>
        <p:spPr bwMode="gray">
          <a:xfrm>
            <a:off x="8382000" y="6107113"/>
            <a:ext cx="762000" cy="750887"/>
          </a:xfrm>
          <a:prstGeom prst="rect">
            <a:avLst/>
          </a:prstGeom>
          <a:solidFill>
            <a:schemeClr val="hlink">
              <a:alpha val="30000"/>
            </a:schemeClr>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292929"/>
                  </a:outerShdw>
                </a:effectLst>
              </a14:hiddenEffects>
            </a:ext>
          </a:extLst>
        </p:spPr>
        <p:txBody>
          <a:bodyPr wrap="none" anchor="ctr"/>
          <a:lstStyle/>
          <a:p>
            <a:endParaRPr lang="ru-RU"/>
          </a:p>
        </p:txBody>
      </p:sp>
      <p:sp>
        <p:nvSpPr>
          <p:cNvPr id="3252" name="Rectangle 180"/>
          <p:cNvSpPr>
            <a:spLocks noChangeArrowheads="1"/>
          </p:cNvSpPr>
          <p:nvPr/>
        </p:nvSpPr>
        <p:spPr bwMode="gray">
          <a:xfrm>
            <a:off x="-3175" y="0"/>
            <a:ext cx="1289050" cy="1271588"/>
          </a:xfrm>
          <a:prstGeom prst="rect">
            <a:avLst/>
          </a:prstGeom>
          <a:solidFill>
            <a:schemeClr val="hlink">
              <a:alpha val="50000"/>
            </a:schemeClr>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292929"/>
                  </a:outerShdw>
                </a:effectLst>
              </a14:hiddenEffects>
            </a:ext>
          </a:extLst>
        </p:spPr>
        <p:txBody>
          <a:bodyPr wrap="none" anchor="ctr"/>
          <a:lstStyle/>
          <a:p>
            <a:endParaRPr lang="ru-RU"/>
          </a:p>
        </p:txBody>
      </p:sp>
      <p:sp>
        <p:nvSpPr>
          <p:cNvPr id="3253" name="Rectangle 181"/>
          <p:cNvSpPr>
            <a:spLocks noChangeArrowheads="1"/>
          </p:cNvSpPr>
          <p:nvPr/>
        </p:nvSpPr>
        <p:spPr bwMode="gray">
          <a:xfrm>
            <a:off x="-3175" y="1295400"/>
            <a:ext cx="1289050" cy="1277938"/>
          </a:xfrm>
          <a:prstGeom prst="rect">
            <a:avLst/>
          </a:prstGeom>
          <a:solidFill>
            <a:schemeClr val="accent1"/>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292929"/>
                  </a:outerShdw>
                </a:effectLst>
              </a14:hiddenEffects>
            </a:ext>
          </a:extLst>
        </p:spPr>
        <p:txBody>
          <a:bodyPr wrap="none" anchor="ctr"/>
          <a:lstStyle/>
          <a:p>
            <a:endParaRPr lang="ru-RU"/>
          </a:p>
        </p:txBody>
      </p:sp>
      <p:sp>
        <p:nvSpPr>
          <p:cNvPr id="3254" name="Rectangle 182"/>
          <p:cNvSpPr>
            <a:spLocks noChangeArrowheads="1"/>
          </p:cNvSpPr>
          <p:nvPr/>
        </p:nvSpPr>
        <p:spPr bwMode="gray">
          <a:xfrm>
            <a:off x="1314450" y="1300163"/>
            <a:ext cx="1289050" cy="1273175"/>
          </a:xfrm>
          <a:prstGeom prst="rect">
            <a:avLst/>
          </a:prstGeom>
          <a:solidFill>
            <a:schemeClr val="accent1">
              <a:alpha val="39999"/>
            </a:schemeClr>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292929"/>
                  </a:outerShdw>
                </a:effectLst>
              </a14:hiddenEffects>
            </a:ext>
          </a:extLst>
        </p:spPr>
        <p:txBody>
          <a:bodyPr wrap="none" anchor="ctr"/>
          <a:lstStyle/>
          <a:p>
            <a:endParaRPr lang="ru-RU"/>
          </a:p>
        </p:txBody>
      </p:sp>
      <p:sp>
        <p:nvSpPr>
          <p:cNvPr id="3255" name="Rectangle 183"/>
          <p:cNvSpPr>
            <a:spLocks noChangeArrowheads="1"/>
          </p:cNvSpPr>
          <p:nvPr/>
        </p:nvSpPr>
        <p:spPr bwMode="gray">
          <a:xfrm>
            <a:off x="2632075" y="1300163"/>
            <a:ext cx="1289050" cy="1273175"/>
          </a:xfrm>
          <a:prstGeom prst="rect">
            <a:avLst/>
          </a:prstGeom>
          <a:solidFill>
            <a:schemeClr val="accent1">
              <a:alpha val="66000"/>
            </a:schemeClr>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292929"/>
                  </a:outerShdw>
                </a:effectLst>
              </a14:hiddenEffects>
            </a:ext>
          </a:extLst>
        </p:spPr>
        <p:txBody>
          <a:bodyPr wrap="none" anchor="ctr"/>
          <a:lstStyle/>
          <a:p>
            <a:endParaRPr lang="ru-RU"/>
          </a:p>
        </p:txBody>
      </p:sp>
      <p:sp>
        <p:nvSpPr>
          <p:cNvPr id="3256" name="Rectangle 184"/>
          <p:cNvSpPr>
            <a:spLocks noChangeArrowheads="1"/>
          </p:cNvSpPr>
          <p:nvPr/>
        </p:nvSpPr>
        <p:spPr bwMode="gray">
          <a:xfrm>
            <a:off x="3959225" y="1295400"/>
            <a:ext cx="1289050" cy="1282700"/>
          </a:xfrm>
          <a:prstGeom prst="rect">
            <a:avLst/>
          </a:prstGeom>
          <a:solidFill>
            <a:schemeClr val="accent2">
              <a:alpha val="50000"/>
            </a:schemeClr>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292929"/>
                  </a:outerShdw>
                </a:effectLst>
              </a14:hiddenEffects>
            </a:ext>
          </a:extLst>
        </p:spPr>
        <p:txBody>
          <a:bodyPr wrap="none" anchor="ctr"/>
          <a:lstStyle/>
          <a:p>
            <a:endParaRPr lang="ru-RU"/>
          </a:p>
        </p:txBody>
      </p:sp>
      <p:sp>
        <p:nvSpPr>
          <p:cNvPr id="3257" name="Rectangle 185"/>
          <p:cNvSpPr>
            <a:spLocks noChangeArrowheads="1"/>
          </p:cNvSpPr>
          <p:nvPr/>
        </p:nvSpPr>
        <p:spPr bwMode="gray">
          <a:xfrm>
            <a:off x="5267325" y="1295400"/>
            <a:ext cx="1289050" cy="1292225"/>
          </a:xfrm>
          <a:prstGeom prst="rect">
            <a:avLst/>
          </a:prstGeom>
          <a:solidFill>
            <a:srgbClr val="FD9A7B">
              <a:alpha val="24001"/>
            </a:srgbClr>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292929"/>
                  </a:outerShdw>
                </a:effectLst>
              </a14:hiddenEffects>
            </a:ext>
          </a:extLst>
        </p:spPr>
        <p:txBody>
          <a:bodyPr wrap="none" anchor="ctr"/>
          <a:lstStyle/>
          <a:p>
            <a:endParaRPr lang="ru-RU"/>
          </a:p>
        </p:txBody>
      </p:sp>
      <p:sp>
        <p:nvSpPr>
          <p:cNvPr id="3259" name="Rectangle 187"/>
          <p:cNvSpPr>
            <a:spLocks noChangeArrowheads="1"/>
          </p:cNvSpPr>
          <p:nvPr/>
        </p:nvSpPr>
        <p:spPr bwMode="gray">
          <a:xfrm>
            <a:off x="5268913" y="0"/>
            <a:ext cx="1289050" cy="1271588"/>
          </a:xfrm>
          <a:prstGeom prst="rect">
            <a:avLst/>
          </a:prstGeom>
          <a:solidFill>
            <a:schemeClr val="accent2">
              <a:alpha val="60001"/>
            </a:schemeClr>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292929"/>
                  </a:outerShdw>
                </a:effectLst>
              </a14:hiddenEffects>
            </a:ext>
          </a:extLst>
        </p:spPr>
        <p:txBody>
          <a:bodyPr wrap="none" anchor="ctr"/>
          <a:lstStyle/>
          <a:p>
            <a:endParaRPr lang="ru-RU"/>
          </a:p>
        </p:txBody>
      </p:sp>
      <p:sp>
        <p:nvSpPr>
          <p:cNvPr id="3261" name="Rectangle 189"/>
          <p:cNvSpPr>
            <a:spLocks noChangeArrowheads="1"/>
          </p:cNvSpPr>
          <p:nvPr/>
        </p:nvSpPr>
        <p:spPr bwMode="gray">
          <a:xfrm>
            <a:off x="3959225" y="2600325"/>
            <a:ext cx="1289050" cy="1271588"/>
          </a:xfrm>
          <a:prstGeom prst="rect">
            <a:avLst/>
          </a:prstGeom>
          <a:solidFill>
            <a:schemeClr val="hlink"/>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292929"/>
                  </a:outerShdw>
                </a:effectLst>
              </a14:hiddenEffects>
            </a:ext>
          </a:extLst>
        </p:spPr>
        <p:txBody>
          <a:bodyPr wrap="none" anchor="ctr"/>
          <a:lstStyle/>
          <a:p>
            <a:endParaRPr lang="ru-RU"/>
          </a:p>
        </p:txBody>
      </p:sp>
      <p:sp>
        <p:nvSpPr>
          <p:cNvPr id="3263" name="Rectangle 191"/>
          <p:cNvSpPr>
            <a:spLocks noChangeArrowheads="1"/>
          </p:cNvSpPr>
          <p:nvPr/>
        </p:nvSpPr>
        <p:spPr bwMode="gray">
          <a:xfrm>
            <a:off x="6575425" y="1300163"/>
            <a:ext cx="1289050" cy="1273175"/>
          </a:xfrm>
          <a:prstGeom prst="rect">
            <a:avLst/>
          </a:prstGeom>
          <a:solidFill>
            <a:schemeClr val="accent2">
              <a:alpha val="30000"/>
            </a:schemeClr>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292929"/>
                  </a:outerShdw>
                </a:effectLst>
              </a14:hiddenEffects>
            </a:ext>
          </a:extLst>
        </p:spPr>
        <p:txBody>
          <a:bodyPr wrap="none" anchor="ctr"/>
          <a:lstStyle/>
          <a:p>
            <a:endParaRPr lang="ru-RU"/>
          </a:p>
        </p:txBody>
      </p:sp>
      <p:sp>
        <p:nvSpPr>
          <p:cNvPr id="3264" name="Rectangle 192"/>
          <p:cNvSpPr>
            <a:spLocks noChangeArrowheads="1"/>
          </p:cNvSpPr>
          <p:nvPr/>
        </p:nvSpPr>
        <p:spPr bwMode="gray">
          <a:xfrm>
            <a:off x="7867650" y="2571750"/>
            <a:ext cx="1276350" cy="1271588"/>
          </a:xfrm>
          <a:prstGeom prst="rect">
            <a:avLst/>
          </a:prstGeom>
          <a:solidFill>
            <a:schemeClr val="accent2">
              <a:alpha val="60001"/>
            </a:schemeClr>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292929"/>
                  </a:outerShdw>
                </a:effectLst>
              </a14:hiddenEffects>
            </a:ext>
          </a:extLst>
        </p:spPr>
        <p:txBody>
          <a:bodyPr wrap="none" anchor="ctr"/>
          <a:lstStyle/>
          <a:p>
            <a:endParaRPr lang="ru-RU"/>
          </a:p>
        </p:txBody>
      </p:sp>
      <p:sp>
        <p:nvSpPr>
          <p:cNvPr id="3077" name="Rectangle 5"/>
          <p:cNvSpPr>
            <a:spLocks noGrp="1" noChangeArrowheads="1"/>
          </p:cNvSpPr>
          <p:nvPr>
            <p:ph type="ftr" sz="quarter" idx="3"/>
          </p:nvPr>
        </p:nvSpPr>
        <p:spPr/>
        <p:txBody>
          <a:bodyPr/>
          <a:lstStyle>
            <a:lvl1pPr>
              <a:defRPr/>
            </a:lvl1pPr>
          </a:lstStyle>
          <a:p>
            <a:endParaRPr lang="ru-RU"/>
          </a:p>
        </p:txBody>
      </p:sp>
      <p:sp>
        <p:nvSpPr>
          <p:cNvPr id="3267" name="Line 195"/>
          <p:cNvSpPr>
            <a:spLocks noChangeShapeType="1"/>
          </p:cNvSpPr>
          <p:nvPr/>
        </p:nvSpPr>
        <p:spPr bwMode="gray">
          <a:xfrm>
            <a:off x="5257800" y="1295400"/>
            <a:ext cx="0" cy="2590800"/>
          </a:xfrm>
          <a:prstGeom prst="line">
            <a:avLst/>
          </a:prstGeom>
          <a:noFill/>
          <a:ln w="254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292929"/>
                  </a:outerShdw>
                </a:effectLst>
              </a14:hiddenEffects>
            </a:ext>
          </a:extLst>
        </p:spPr>
        <p:txBody>
          <a:bodyPr wrap="none" anchor="ctr"/>
          <a:lstStyle/>
          <a:p>
            <a:endParaRPr lang="ru-RU"/>
          </a:p>
        </p:txBody>
      </p:sp>
      <p:sp>
        <p:nvSpPr>
          <p:cNvPr id="3269" name="Line 197"/>
          <p:cNvSpPr>
            <a:spLocks noChangeShapeType="1"/>
          </p:cNvSpPr>
          <p:nvPr/>
        </p:nvSpPr>
        <p:spPr bwMode="gray">
          <a:xfrm>
            <a:off x="3949700" y="2587625"/>
            <a:ext cx="2755900" cy="0"/>
          </a:xfrm>
          <a:prstGeom prst="line">
            <a:avLst/>
          </a:prstGeom>
          <a:noFill/>
          <a:ln w="254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292929"/>
                  </a:outerShdw>
                </a:effectLst>
              </a14:hiddenEffects>
            </a:ext>
          </a:extLst>
        </p:spPr>
        <p:txBody>
          <a:bodyPr wrap="none" anchor="ctr"/>
          <a:lstStyle/>
          <a:p>
            <a:endParaRPr lang="ru-RU"/>
          </a:p>
        </p:txBody>
      </p:sp>
      <p:sp>
        <p:nvSpPr>
          <p:cNvPr id="3285" name="Line 213"/>
          <p:cNvSpPr>
            <a:spLocks noChangeShapeType="1"/>
          </p:cNvSpPr>
          <p:nvPr/>
        </p:nvSpPr>
        <p:spPr bwMode="gray">
          <a:xfrm>
            <a:off x="6577013" y="1271588"/>
            <a:ext cx="0" cy="1395412"/>
          </a:xfrm>
          <a:prstGeom prst="line">
            <a:avLst/>
          </a:prstGeom>
          <a:noFill/>
          <a:ln w="127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292929"/>
                  </a:outerShdw>
                </a:effectLst>
              </a14:hiddenEffects>
            </a:ext>
          </a:extLst>
        </p:spPr>
        <p:txBody>
          <a:bodyPr wrap="none" anchor="ctr"/>
          <a:lstStyle/>
          <a:p>
            <a:endParaRPr lang="ru-RU"/>
          </a:p>
        </p:txBody>
      </p:sp>
      <p:sp>
        <p:nvSpPr>
          <p:cNvPr id="3296" name="Rectangle 224"/>
          <p:cNvSpPr>
            <a:spLocks noGrp="1" noChangeArrowheads="1"/>
          </p:cNvSpPr>
          <p:nvPr>
            <p:ph type="dt" sz="quarter" idx="2"/>
          </p:nvPr>
        </p:nvSpPr>
        <p:spPr/>
        <p:txBody>
          <a:bodyPr/>
          <a:lstStyle>
            <a:lvl1pPr>
              <a:defRPr/>
            </a:lvl1pPr>
          </a:lstStyle>
          <a:p>
            <a:endParaRPr lang="en-US"/>
          </a:p>
        </p:txBody>
      </p:sp>
      <p:sp>
        <p:nvSpPr>
          <p:cNvPr id="3297" name="Rectangle 225"/>
          <p:cNvSpPr>
            <a:spLocks noGrp="1" noChangeArrowheads="1"/>
          </p:cNvSpPr>
          <p:nvPr>
            <p:ph type="sldNum" sz="quarter" idx="4"/>
          </p:nvPr>
        </p:nvSpPr>
        <p:spPr/>
        <p:txBody>
          <a:bodyPr/>
          <a:lstStyle>
            <a:lvl1pPr>
              <a:defRPr/>
            </a:lvl1pPr>
          </a:lstStyle>
          <a:p>
            <a:fld id="{71F800E5-3CE1-4008-85A0-CC69F0FD9AF8}" type="slidenum">
              <a:rPr lang="en-US"/>
              <a:pPr/>
              <a:t>‹#›</a:t>
            </a:fld>
            <a:endParaRPr lang="en-US"/>
          </a:p>
        </p:txBody>
      </p:sp>
      <p:pic>
        <p:nvPicPr>
          <p:cNvPr id="3300" name="Picture 228" descr="0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 y="1143000"/>
            <a:ext cx="3668713" cy="5562600"/>
          </a:xfrm>
          <a:prstGeom prst="rect">
            <a:avLst/>
          </a:prstGeom>
          <a:noFill/>
          <a:extLst>
            <a:ext uri="{909E8E84-426E-40DD-AFC4-6F175D3DCCD1}">
              <a14:hiddenFill xmlns:a14="http://schemas.microsoft.com/office/drawing/2010/main" xmlns="">
                <a:solidFill>
                  <a:srgbClr val="FFFFFF"/>
                </a:solidFill>
              </a14:hiddenFill>
            </a:ext>
          </a:extLst>
        </p:spPr>
      </p:pic>
      <p:sp>
        <p:nvSpPr>
          <p:cNvPr id="3301" name="Text Box 229"/>
          <p:cNvSpPr txBox="1">
            <a:spLocks noChangeArrowheads="1"/>
          </p:cNvSpPr>
          <p:nvPr/>
        </p:nvSpPr>
        <p:spPr bwMode="gray">
          <a:xfrm>
            <a:off x="7842250" y="152400"/>
            <a:ext cx="10477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292929"/>
                  </a:outerShdw>
                </a:effectLst>
              </a14:hiddenEffects>
            </a:ext>
          </a:extLst>
        </p:spPr>
        <p:txBody>
          <a:bodyPr wrap="none">
            <a:spAutoFit/>
          </a:bodyPr>
          <a:lstStyle/>
          <a:p>
            <a:r>
              <a:rPr lang="en-US" b="1"/>
              <a:t>L/O/G/O</a:t>
            </a:r>
          </a:p>
        </p:txBody>
      </p:sp>
      <p:sp>
        <p:nvSpPr>
          <p:cNvPr id="3074" name="Rectangle 2"/>
          <p:cNvSpPr>
            <a:spLocks noGrp="1" noChangeArrowheads="1"/>
          </p:cNvSpPr>
          <p:nvPr>
            <p:ph type="ctrTitle"/>
          </p:nvPr>
        </p:nvSpPr>
        <p:spPr bwMode="black">
          <a:xfrm>
            <a:off x="4114800" y="4114800"/>
            <a:ext cx="4876800" cy="1143000"/>
          </a:xfrm>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28398" dir="3806097" algn="ctr" rotWithShape="0">
                    <a:srgbClr val="000000"/>
                  </a:outerShdw>
                </a:effectLst>
              </a14:hiddenEffects>
            </a:ext>
          </a:extLst>
        </p:spPr>
        <p:txBody>
          <a:bodyPr/>
          <a:lstStyle>
            <a:lvl1pPr>
              <a:defRPr sz="4800">
                <a:solidFill>
                  <a:srgbClr val="000000"/>
                </a:solidFill>
                <a:latin typeface="Arial" panose="020B0604020202020204" pitchFamily="34" charset="0"/>
              </a:defRPr>
            </a:lvl1pPr>
          </a:lstStyle>
          <a:p>
            <a:pPr lvl="0"/>
            <a:r>
              <a:rPr lang="ru-RU" noProof="0" smtClean="0"/>
              <a:t>Образец заголовка</a:t>
            </a:r>
            <a:endParaRPr lang="en-US" noProof="0" smtClean="0"/>
          </a:p>
        </p:txBody>
      </p:sp>
      <p:sp>
        <p:nvSpPr>
          <p:cNvPr id="3075" name="Rectangle 3"/>
          <p:cNvSpPr>
            <a:spLocks noGrp="1" noChangeArrowheads="1"/>
          </p:cNvSpPr>
          <p:nvPr>
            <p:ph type="subTitle" idx="1"/>
          </p:nvPr>
        </p:nvSpPr>
        <p:spPr>
          <a:xfrm>
            <a:off x="4114800" y="5334000"/>
            <a:ext cx="4876800" cy="304800"/>
          </a:xfrm>
          <a:extLst>
            <a:ext uri="{AF507438-7753-43E0-B8FC-AC1667EBCBE1}">
              <a14:hiddenEffects xmlns:a14="http://schemas.microsoft.com/office/drawing/2010/main" xmlns="">
                <a:effectLst>
                  <a:outerShdw dist="17961" dir="2700000" algn="ctr" rotWithShape="0">
                    <a:srgbClr val="000000"/>
                  </a:outerShdw>
                </a:effectLst>
              </a14:hiddenEffects>
            </a:ext>
          </a:extLst>
        </p:spPr>
        <p:txBody>
          <a:bodyPr/>
          <a:lstStyle>
            <a:lvl1pPr marL="0" indent="0">
              <a:buFont typeface="Wingdings" panose="05000000000000000000" pitchFamily="2" charset="2"/>
              <a:buNone/>
              <a:defRPr sz="1600" b="0"/>
            </a:lvl1pPr>
          </a:lstStyle>
          <a:p>
            <a:pPr lvl="0"/>
            <a:r>
              <a:rPr lang="ru-RU" noProof="0" smtClean="0"/>
              <a:t>Образец подзаголовка</a:t>
            </a:r>
            <a:endParaRPr lang="en-US" noProof="0" smtClean="0"/>
          </a:p>
        </p:txBody>
      </p:sp>
      <p:sp>
        <p:nvSpPr>
          <p:cNvPr id="3306" name="Rectangle 234"/>
          <p:cNvSpPr>
            <a:spLocks noChangeArrowheads="1"/>
          </p:cNvSpPr>
          <p:nvPr/>
        </p:nvSpPr>
        <p:spPr bwMode="gray">
          <a:xfrm>
            <a:off x="6581775" y="1296988"/>
            <a:ext cx="1285875" cy="1276350"/>
          </a:xfrm>
          <a:prstGeom prst="rect">
            <a:avLst/>
          </a:prstGeom>
          <a:blipFill dpi="0" rotWithShape="1">
            <a:blip r:embed="rId4"/>
            <a:srcRect/>
            <a:stretch>
              <a:fillRect/>
            </a:stretch>
          </a:blip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292929"/>
                  </a:outerShdw>
                </a:effectLst>
              </a14:hiddenEffects>
            </a:ext>
          </a:extLst>
        </p:spPr>
        <p:txBody>
          <a:bodyPr wrap="none" anchor="ctr"/>
          <a:lstStyle/>
          <a:p>
            <a:endParaRPr lang="ru-RU"/>
          </a:p>
        </p:txBody>
      </p:sp>
      <p:sp>
        <p:nvSpPr>
          <p:cNvPr id="3307" name="Rectangle 235"/>
          <p:cNvSpPr>
            <a:spLocks noChangeArrowheads="1"/>
          </p:cNvSpPr>
          <p:nvPr/>
        </p:nvSpPr>
        <p:spPr bwMode="gray">
          <a:xfrm>
            <a:off x="7867650" y="2568575"/>
            <a:ext cx="1276350" cy="1271588"/>
          </a:xfrm>
          <a:prstGeom prst="rect">
            <a:avLst/>
          </a:prstGeom>
          <a:blipFill dpi="0" rotWithShape="1">
            <a:blip r:embed="rId5"/>
            <a:srcRect/>
            <a:stretch>
              <a:fillRect/>
            </a:stretch>
          </a:blip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292929"/>
                  </a:outerShdw>
                </a:effectLst>
              </a14:hiddenEffects>
            </a:ext>
          </a:extLst>
        </p:spPr>
        <p:txBody>
          <a:bodyPr wrap="none" anchor="ctr"/>
          <a:lstStyle/>
          <a:p>
            <a:endParaRPr lang="ru-RU"/>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252"/>
                                        </p:tgtEl>
                                      </p:cBhvr>
                                    </p:animEffect>
                                    <p:animScale>
                                      <p:cBhvr>
                                        <p:cTn id="7" dur="250" autoRev="1" fill="hold"/>
                                        <p:tgtEl>
                                          <p:spTgt spid="3252"/>
                                        </p:tgtEl>
                                      </p:cBhvr>
                                      <p:by x="105000" y="105000"/>
                                    </p:animScale>
                                  </p:childTnLst>
                                </p:cTn>
                              </p:par>
                            </p:childTnLst>
                          </p:cTn>
                        </p:par>
                        <p:par>
                          <p:cTn id="8" fill="hold" nodeType="afterGroup">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3253"/>
                                        </p:tgtEl>
                                      </p:cBhvr>
                                    </p:animEffect>
                                    <p:animScale>
                                      <p:cBhvr>
                                        <p:cTn id="11" dur="250" autoRev="1" fill="hold"/>
                                        <p:tgtEl>
                                          <p:spTgt spid="3253"/>
                                        </p:tgtEl>
                                      </p:cBhvr>
                                      <p:by x="105000" y="105000"/>
                                    </p:animScale>
                                  </p:childTnLst>
                                </p:cTn>
                              </p:par>
                            </p:childTnLst>
                          </p:cTn>
                        </p:par>
                        <p:par>
                          <p:cTn id="12" fill="hold" nodeType="afterGroup">
                            <p:stCondLst>
                              <p:cond delay="1000"/>
                            </p:stCondLst>
                            <p:childTnLst>
                              <p:par>
                                <p:cTn id="13" presetID="26" presetClass="emph" presetSubtype="0" fill="hold" grpId="0" nodeType="afterEffect">
                                  <p:stCondLst>
                                    <p:cond delay="0"/>
                                  </p:stCondLst>
                                  <p:childTnLst>
                                    <p:animEffect transition="out" filter="fade">
                                      <p:cBhvr>
                                        <p:cTn id="14" dur="500" tmFilter="0, 0; .2, .5; .8, .5; 1, 0"/>
                                        <p:tgtEl>
                                          <p:spTgt spid="3254"/>
                                        </p:tgtEl>
                                      </p:cBhvr>
                                    </p:animEffect>
                                    <p:animScale>
                                      <p:cBhvr>
                                        <p:cTn id="15" dur="250" autoRev="1" fill="hold"/>
                                        <p:tgtEl>
                                          <p:spTgt spid="3254"/>
                                        </p:tgtEl>
                                      </p:cBhvr>
                                      <p:by x="105000" y="105000"/>
                                    </p:animScale>
                                  </p:childTnLst>
                                </p:cTn>
                              </p:par>
                            </p:childTnLst>
                          </p:cTn>
                        </p:par>
                        <p:par>
                          <p:cTn id="16" fill="hold" nodeType="afterGroup">
                            <p:stCondLst>
                              <p:cond delay="1500"/>
                            </p:stCondLst>
                            <p:childTnLst>
                              <p:par>
                                <p:cTn id="17" presetID="26" presetClass="emph" presetSubtype="0" fill="hold" grpId="0" nodeType="afterEffect">
                                  <p:stCondLst>
                                    <p:cond delay="0"/>
                                  </p:stCondLst>
                                  <p:childTnLst>
                                    <p:animEffect transition="out" filter="fade">
                                      <p:cBhvr>
                                        <p:cTn id="18" dur="500" tmFilter="0, 0; .2, .5; .8, .5; 1, 0"/>
                                        <p:tgtEl>
                                          <p:spTgt spid="3259"/>
                                        </p:tgtEl>
                                      </p:cBhvr>
                                    </p:animEffect>
                                    <p:animScale>
                                      <p:cBhvr>
                                        <p:cTn id="19" dur="250" autoRev="1" fill="hold"/>
                                        <p:tgtEl>
                                          <p:spTgt spid="3259"/>
                                        </p:tgtEl>
                                      </p:cBhvr>
                                      <p:by x="105000" y="105000"/>
                                    </p:animScale>
                                  </p:childTnLst>
                                </p:cTn>
                              </p:par>
                            </p:childTnLst>
                          </p:cTn>
                        </p:par>
                        <p:par>
                          <p:cTn id="20" fill="hold" nodeType="afterGroup">
                            <p:stCondLst>
                              <p:cond delay="2000"/>
                            </p:stCondLst>
                            <p:childTnLst>
                              <p:par>
                                <p:cTn id="21" presetID="26" presetClass="emph" presetSubtype="0" fill="hold" grpId="0" nodeType="afterEffect">
                                  <p:stCondLst>
                                    <p:cond delay="0"/>
                                  </p:stCondLst>
                                  <p:childTnLst>
                                    <p:animEffect transition="out" filter="fade">
                                      <p:cBhvr>
                                        <p:cTn id="22" dur="500" tmFilter="0, 0; .2, .5; .8, .5; 1, 0"/>
                                        <p:tgtEl>
                                          <p:spTgt spid="3255"/>
                                        </p:tgtEl>
                                      </p:cBhvr>
                                    </p:animEffect>
                                    <p:animScale>
                                      <p:cBhvr>
                                        <p:cTn id="23" dur="250" autoRev="1" fill="hold"/>
                                        <p:tgtEl>
                                          <p:spTgt spid="3255"/>
                                        </p:tgtEl>
                                      </p:cBhvr>
                                      <p:by x="105000" y="105000"/>
                                    </p:animScale>
                                  </p:childTnLst>
                                </p:cTn>
                              </p:par>
                            </p:childTnLst>
                          </p:cTn>
                        </p:par>
                        <p:par>
                          <p:cTn id="24" fill="hold" nodeType="afterGroup">
                            <p:stCondLst>
                              <p:cond delay="2500"/>
                            </p:stCondLst>
                            <p:childTnLst>
                              <p:par>
                                <p:cTn id="25" presetID="10" presetClass="exit" presetSubtype="0" fill="hold" grpId="0" nodeType="afterEffect">
                                  <p:stCondLst>
                                    <p:cond delay="0"/>
                                  </p:stCondLst>
                                  <p:childTnLst>
                                    <p:animEffect transition="out" filter="fade">
                                      <p:cBhvr>
                                        <p:cTn id="26" dur="500"/>
                                        <p:tgtEl>
                                          <p:spTgt spid="3257"/>
                                        </p:tgtEl>
                                      </p:cBhvr>
                                    </p:animEffect>
                                    <p:set>
                                      <p:cBhvr>
                                        <p:cTn id="27" dur="1" fill="hold">
                                          <p:stCondLst>
                                            <p:cond delay="499"/>
                                          </p:stCondLst>
                                        </p:cTn>
                                        <p:tgtEl>
                                          <p:spTgt spid="3257"/>
                                        </p:tgtEl>
                                        <p:attrNameLst>
                                          <p:attrName>style.visibility</p:attrName>
                                        </p:attrNameLst>
                                      </p:cBhvr>
                                      <p:to>
                                        <p:strVal val="hidden"/>
                                      </p:to>
                                    </p:set>
                                  </p:childTnLst>
                                </p:cTn>
                              </p:par>
                            </p:childTnLst>
                          </p:cTn>
                        </p:par>
                        <p:par>
                          <p:cTn id="28" fill="hold" nodeType="afterGroup">
                            <p:stCondLst>
                              <p:cond delay="3000"/>
                            </p:stCondLst>
                            <p:childTnLst>
                              <p:par>
                                <p:cTn id="29" presetID="10" presetClass="exit" presetSubtype="0" fill="hold" grpId="0" nodeType="afterEffect">
                                  <p:stCondLst>
                                    <p:cond delay="0"/>
                                  </p:stCondLst>
                                  <p:childTnLst>
                                    <p:animEffect transition="out" filter="fade">
                                      <p:cBhvr>
                                        <p:cTn id="30" dur="500"/>
                                        <p:tgtEl>
                                          <p:spTgt spid="3256"/>
                                        </p:tgtEl>
                                      </p:cBhvr>
                                    </p:animEffect>
                                    <p:set>
                                      <p:cBhvr>
                                        <p:cTn id="31" dur="1" fill="hold">
                                          <p:stCondLst>
                                            <p:cond delay="499"/>
                                          </p:stCondLst>
                                        </p:cTn>
                                        <p:tgtEl>
                                          <p:spTgt spid="3256"/>
                                        </p:tgtEl>
                                        <p:attrNameLst>
                                          <p:attrName>style.visibility</p:attrName>
                                        </p:attrNameLst>
                                      </p:cBhvr>
                                      <p:to>
                                        <p:strVal val="hidden"/>
                                      </p:to>
                                    </p:set>
                                  </p:childTnLst>
                                </p:cTn>
                              </p:par>
                            </p:childTnLst>
                          </p:cTn>
                        </p:par>
                        <p:par>
                          <p:cTn id="32" fill="hold" nodeType="afterGroup">
                            <p:stCondLst>
                              <p:cond delay="3500"/>
                            </p:stCondLst>
                            <p:childTnLst>
                              <p:par>
                                <p:cTn id="33" presetID="10" presetClass="exit" presetSubtype="0" fill="hold" grpId="0" nodeType="afterEffect">
                                  <p:stCondLst>
                                    <p:cond delay="0"/>
                                  </p:stCondLst>
                                  <p:childTnLst>
                                    <p:animEffect transition="out" filter="fade">
                                      <p:cBhvr>
                                        <p:cTn id="34" dur="500"/>
                                        <p:tgtEl>
                                          <p:spTgt spid="3261"/>
                                        </p:tgtEl>
                                      </p:cBhvr>
                                    </p:animEffect>
                                    <p:set>
                                      <p:cBhvr>
                                        <p:cTn id="35" dur="1" fill="hold">
                                          <p:stCondLst>
                                            <p:cond delay="499"/>
                                          </p:stCondLst>
                                        </p:cTn>
                                        <p:tgtEl>
                                          <p:spTgt spid="3261"/>
                                        </p:tgtEl>
                                        <p:attrNameLst>
                                          <p:attrName>style.visibility</p:attrName>
                                        </p:attrNameLst>
                                      </p:cBhvr>
                                      <p:to>
                                        <p:strVal val="hidden"/>
                                      </p:to>
                                    </p:set>
                                  </p:childTnLst>
                                </p:cTn>
                              </p:par>
                            </p:childTnLst>
                          </p:cTn>
                        </p:par>
                        <p:par>
                          <p:cTn id="36" fill="hold" nodeType="afterGroup">
                            <p:stCondLst>
                              <p:cond delay="4000"/>
                            </p:stCondLst>
                            <p:childTnLst>
                              <p:par>
                                <p:cTn id="37" presetID="26" presetClass="emph" presetSubtype="0" fill="hold" grpId="0" nodeType="afterEffect">
                                  <p:stCondLst>
                                    <p:cond delay="0"/>
                                  </p:stCondLst>
                                  <p:childTnLst>
                                    <p:animEffect transition="out" filter="fade">
                                      <p:cBhvr>
                                        <p:cTn id="38" dur="500" tmFilter="0, 0; .2, .5; .8, .5; 1, 0"/>
                                        <p:tgtEl>
                                          <p:spTgt spid="3306"/>
                                        </p:tgtEl>
                                      </p:cBhvr>
                                    </p:animEffect>
                                    <p:animScale>
                                      <p:cBhvr>
                                        <p:cTn id="39" dur="250" autoRev="1" fill="hold"/>
                                        <p:tgtEl>
                                          <p:spTgt spid="3306"/>
                                        </p:tgtEl>
                                      </p:cBhvr>
                                      <p:by x="105000" y="105000"/>
                                    </p:animScale>
                                  </p:childTnLst>
                                </p:cTn>
                              </p:par>
                            </p:childTnLst>
                          </p:cTn>
                        </p:par>
                        <p:par>
                          <p:cTn id="40" fill="hold" nodeType="afterGroup">
                            <p:stCondLst>
                              <p:cond delay="4500"/>
                            </p:stCondLst>
                            <p:childTnLst>
                              <p:par>
                                <p:cTn id="41" presetID="26" presetClass="emph" presetSubtype="0" fill="hold" grpId="0" nodeType="afterEffect">
                                  <p:stCondLst>
                                    <p:cond delay="0"/>
                                  </p:stCondLst>
                                  <p:childTnLst>
                                    <p:animEffect transition="out" filter="fade">
                                      <p:cBhvr>
                                        <p:cTn id="42" dur="500" tmFilter="0, 0; .2, .5; .8, .5; 1, 0"/>
                                        <p:tgtEl>
                                          <p:spTgt spid="3307"/>
                                        </p:tgtEl>
                                      </p:cBhvr>
                                    </p:animEffect>
                                    <p:animScale>
                                      <p:cBhvr>
                                        <p:cTn id="43" dur="250" autoRev="1" fill="hold"/>
                                        <p:tgtEl>
                                          <p:spTgt spid="330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2" grpId="0" animBg="1"/>
      <p:bldP spid="3253" grpId="0" animBg="1"/>
      <p:bldP spid="3254" grpId="0" animBg="1"/>
      <p:bldP spid="3255" grpId="0" animBg="1"/>
      <p:bldP spid="3256" grpId="0" animBg="1"/>
      <p:bldP spid="3257" grpId="0" animBg="1"/>
      <p:bldP spid="3259" grpId="0" animBg="1"/>
      <p:bldP spid="3261" grpId="0" animBg="1"/>
      <p:bldP spid="3306" grpId="0" animBg="1"/>
      <p:bldP spid="3307"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endParaRPr lang="ru-RU"/>
          </a:p>
        </p:txBody>
      </p:sp>
      <p:sp>
        <p:nvSpPr>
          <p:cNvPr id="5" name="Дата 4"/>
          <p:cNvSpPr>
            <a:spLocks noGrp="1"/>
          </p:cNvSpPr>
          <p:nvPr>
            <p:ph type="dt"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6922AC78-5A66-4B86-8BC8-1E3BEAF0FF12}" type="slidenum">
              <a:rPr lang="en-US"/>
              <a:pPr/>
              <a:t>‹#›</a:t>
            </a:fld>
            <a:endParaRPr lang="en-US"/>
          </a:p>
        </p:txBody>
      </p:sp>
    </p:spTree>
    <p:extLst>
      <p:ext uri="{BB962C8B-B14F-4D97-AF65-F5344CB8AC3E}">
        <p14:creationId xmlns:p14="http://schemas.microsoft.com/office/powerpoint/2010/main" xmlns="" val="386644372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43700" y="285750"/>
            <a:ext cx="2095500" cy="59626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85750"/>
            <a:ext cx="6134100" cy="59626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endParaRPr lang="ru-RU"/>
          </a:p>
        </p:txBody>
      </p:sp>
      <p:sp>
        <p:nvSpPr>
          <p:cNvPr id="5" name="Дата 4"/>
          <p:cNvSpPr>
            <a:spLocks noGrp="1"/>
          </p:cNvSpPr>
          <p:nvPr>
            <p:ph type="dt"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6A96561C-2C59-4479-A066-7FE663C8E8DA}" type="slidenum">
              <a:rPr lang="en-US"/>
              <a:pPr/>
              <a:t>‹#›</a:t>
            </a:fld>
            <a:endParaRPr lang="en-US"/>
          </a:p>
        </p:txBody>
      </p:sp>
    </p:spTree>
    <p:extLst>
      <p:ext uri="{BB962C8B-B14F-4D97-AF65-F5344CB8AC3E}">
        <p14:creationId xmlns:p14="http://schemas.microsoft.com/office/powerpoint/2010/main" xmlns="" val="397416650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9150" y="285750"/>
            <a:ext cx="7410450" cy="563563"/>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143000"/>
            <a:ext cx="8382000" cy="5105400"/>
          </a:xfrm>
        </p:spPr>
        <p:txBody>
          <a:bodyPr/>
          <a:lstStyle/>
          <a:p>
            <a:r>
              <a:rPr lang="ru-RU" smtClean="0"/>
              <a:t>Вставка диаграммы</a:t>
            </a:r>
            <a:endParaRPr lang="ru-RU"/>
          </a:p>
        </p:txBody>
      </p:sp>
      <p:sp>
        <p:nvSpPr>
          <p:cNvPr id="4" name="Нижний колонтитул 3"/>
          <p:cNvSpPr>
            <a:spLocks noGrp="1"/>
          </p:cNvSpPr>
          <p:nvPr>
            <p:ph type="ftr" sz="quarter" idx="10"/>
          </p:nvPr>
        </p:nvSpPr>
        <p:spPr>
          <a:xfrm>
            <a:off x="4191000" y="6438900"/>
            <a:ext cx="2286000" cy="304800"/>
          </a:xfrm>
        </p:spPr>
        <p:txBody>
          <a:bodyPr/>
          <a:lstStyle>
            <a:lvl1pPr>
              <a:defRPr/>
            </a:lvl1pPr>
          </a:lstStyle>
          <a:p>
            <a:endParaRPr lang="ru-RU"/>
          </a:p>
        </p:txBody>
      </p:sp>
      <p:sp>
        <p:nvSpPr>
          <p:cNvPr id="5" name="Дата 4"/>
          <p:cNvSpPr>
            <a:spLocks noGrp="1"/>
          </p:cNvSpPr>
          <p:nvPr>
            <p:ph type="dt" sz="quarter" idx="11"/>
          </p:nvPr>
        </p:nvSpPr>
        <p:spPr>
          <a:xfrm>
            <a:off x="6553200" y="6438900"/>
            <a:ext cx="1524000" cy="304800"/>
          </a:xfrm>
        </p:spPr>
        <p:txBody>
          <a:bodyPr/>
          <a:lstStyle>
            <a:lvl1pPr>
              <a:defRPr/>
            </a:lvl1pPr>
          </a:lstStyle>
          <a:p>
            <a:endParaRPr lang="en-US"/>
          </a:p>
        </p:txBody>
      </p:sp>
      <p:sp>
        <p:nvSpPr>
          <p:cNvPr id="6" name="Номер слайда 5"/>
          <p:cNvSpPr>
            <a:spLocks noGrp="1"/>
          </p:cNvSpPr>
          <p:nvPr>
            <p:ph type="sldNum" sz="quarter" idx="12"/>
          </p:nvPr>
        </p:nvSpPr>
        <p:spPr>
          <a:xfrm>
            <a:off x="8534400" y="6419850"/>
            <a:ext cx="457200" cy="320675"/>
          </a:xfrm>
        </p:spPr>
        <p:txBody>
          <a:bodyPr/>
          <a:lstStyle>
            <a:lvl1pPr>
              <a:defRPr/>
            </a:lvl1pPr>
          </a:lstStyle>
          <a:p>
            <a:fld id="{82694748-769D-4346-BCB2-D21ACC934DBA}" type="slidenum">
              <a:rPr lang="en-US"/>
              <a:pPr/>
              <a:t>‹#›</a:t>
            </a:fld>
            <a:endParaRPr lang="en-US"/>
          </a:p>
        </p:txBody>
      </p:sp>
    </p:spTree>
    <p:extLst>
      <p:ext uri="{BB962C8B-B14F-4D97-AF65-F5344CB8AC3E}">
        <p14:creationId xmlns:p14="http://schemas.microsoft.com/office/powerpoint/2010/main" xmlns="" val="134284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endParaRPr lang="ru-RU"/>
          </a:p>
        </p:txBody>
      </p:sp>
      <p:sp>
        <p:nvSpPr>
          <p:cNvPr id="5" name="Дата 4"/>
          <p:cNvSpPr>
            <a:spLocks noGrp="1"/>
          </p:cNvSpPr>
          <p:nvPr>
            <p:ph type="dt"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1D6871B2-52F1-403E-9511-BEB111668E19}" type="slidenum">
              <a:rPr lang="en-US"/>
              <a:pPr/>
              <a:t>‹#›</a:t>
            </a:fld>
            <a:endParaRPr lang="en-US"/>
          </a:p>
        </p:txBody>
      </p:sp>
    </p:spTree>
    <p:extLst>
      <p:ext uri="{BB962C8B-B14F-4D97-AF65-F5344CB8AC3E}">
        <p14:creationId xmlns:p14="http://schemas.microsoft.com/office/powerpoint/2010/main" xmlns="" val="66544272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Нижний колонтитул 3"/>
          <p:cNvSpPr>
            <a:spLocks noGrp="1"/>
          </p:cNvSpPr>
          <p:nvPr>
            <p:ph type="ftr" sz="quarter" idx="10"/>
          </p:nvPr>
        </p:nvSpPr>
        <p:spPr/>
        <p:txBody>
          <a:bodyPr/>
          <a:lstStyle>
            <a:lvl1pPr>
              <a:defRPr/>
            </a:lvl1pPr>
          </a:lstStyle>
          <a:p>
            <a:endParaRPr lang="ru-RU"/>
          </a:p>
        </p:txBody>
      </p:sp>
      <p:sp>
        <p:nvSpPr>
          <p:cNvPr id="5" name="Дата 4"/>
          <p:cNvSpPr>
            <a:spLocks noGrp="1"/>
          </p:cNvSpPr>
          <p:nvPr>
            <p:ph type="dt"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0135DE76-AFA8-46BC-9EF3-4470ED4E9A3C}" type="slidenum">
              <a:rPr lang="en-US"/>
              <a:pPr/>
              <a:t>‹#›</a:t>
            </a:fld>
            <a:endParaRPr lang="en-US"/>
          </a:p>
        </p:txBody>
      </p:sp>
    </p:spTree>
    <p:extLst>
      <p:ext uri="{BB962C8B-B14F-4D97-AF65-F5344CB8AC3E}">
        <p14:creationId xmlns:p14="http://schemas.microsoft.com/office/powerpoint/2010/main" xmlns="" val="346767004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143000"/>
            <a:ext cx="4114800" cy="5105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724400" y="1143000"/>
            <a:ext cx="4114800" cy="5105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ижний колонтитул 4"/>
          <p:cNvSpPr>
            <a:spLocks noGrp="1"/>
          </p:cNvSpPr>
          <p:nvPr>
            <p:ph type="ftr" sz="quarter" idx="10"/>
          </p:nvPr>
        </p:nvSpPr>
        <p:spPr/>
        <p:txBody>
          <a:bodyPr/>
          <a:lstStyle>
            <a:lvl1pPr>
              <a:defRPr/>
            </a:lvl1pPr>
          </a:lstStyle>
          <a:p>
            <a:endParaRPr lang="ru-RU"/>
          </a:p>
        </p:txBody>
      </p:sp>
      <p:sp>
        <p:nvSpPr>
          <p:cNvPr id="6" name="Дата 5"/>
          <p:cNvSpPr>
            <a:spLocks noGrp="1"/>
          </p:cNvSpPr>
          <p:nvPr>
            <p:ph type="dt"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723E49C5-2DF5-4FDD-8286-A7AEEEE10214}" type="slidenum">
              <a:rPr lang="en-US"/>
              <a:pPr/>
              <a:t>‹#›</a:t>
            </a:fld>
            <a:endParaRPr lang="en-US"/>
          </a:p>
        </p:txBody>
      </p:sp>
    </p:spTree>
    <p:extLst>
      <p:ext uri="{BB962C8B-B14F-4D97-AF65-F5344CB8AC3E}">
        <p14:creationId xmlns:p14="http://schemas.microsoft.com/office/powerpoint/2010/main" xmlns="" val="357772838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ижний колонтитул 6"/>
          <p:cNvSpPr>
            <a:spLocks noGrp="1"/>
          </p:cNvSpPr>
          <p:nvPr>
            <p:ph type="ftr" sz="quarter" idx="10"/>
          </p:nvPr>
        </p:nvSpPr>
        <p:spPr/>
        <p:txBody>
          <a:bodyPr/>
          <a:lstStyle>
            <a:lvl1pPr>
              <a:defRPr/>
            </a:lvl1pPr>
          </a:lstStyle>
          <a:p>
            <a:endParaRPr lang="ru-RU"/>
          </a:p>
        </p:txBody>
      </p:sp>
      <p:sp>
        <p:nvSpPr>
          <p:cNvPr id="8" name="Дата 7"/>
          <p:cNvSpPr>
            <a:spLocks noGrp="1"/>
          </p:cNvSpPr>
          <p:nvPr>
            <p:ph type="dt"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BC2E8F99-4FFD-4C73-91A2-929C6AC0C063}" type="slidenum">
              <a:rPr lang="en-US"/>
              <a:pPr/>
              <a:t>‹#›</a:t>
            </a:fld>
            <a:endParaRPr lang="en-US"/>
          </a:p>
        </p:txBody>
      </p:sp>
    </p:spTree>
    <p:extLst>
      <p:ext uri="{BB962C8B-B14F-4D97-AF65-F5344CB8AC3E}">
        <p14:creationId xmlns:p14="http://schemas.microsoft.com/office/powerpoint/2010/main" xmlns="" val="375366912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Нижний колонтитул 2"/>
          <p:cNvSpPr>
            <a:spLocks noGrp="1"/>
          </p:cNvSpPr>
          <p:nvPr>
            <p:ph type="ftr" sz="quarter" idx="10"/>
          </p:nvPr>
        </p:nvSpPr>
        <p:spPr/>
        <p:txBody>
          <a:bodyPr/>
          <a:lstStyle>
            <a:lvl1pPr>
              <a:defRPr/>
            </a:lvl1pPr>
          </a:lstStyle>
          <a:p>
            <a:endParaRPr lang="ru-RU"/>
          </a:p>
        </p:txBody>
      </p:sp>
      <p:sp>
        <p:nvSpPr>
          <p:cNvPr id="4" name="Дата 3"/>
          <p:cNvSpPr>
            <a:spLocks noGrp="1"/>
          </p:cNvSpPr>
          <p:nvPr>
            <p:ph type="dt"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79F1DE50-7D1E-4D4C-B133-010F9231F1F4}" type="slidenum">
              <a:rPr lang="en-US"/>
              <a:pPr/>
              <a:t>‹#›</a:t>
            </a:fld>
            <a:endParaRPr lang="en-US"/>
          </a:p>
        </p:txBody>
      </p:sp>
    </p:spTree>
    <p:extLst>
      <p:ext uri="{BB962C8B-B14F-4D97-AF65-F5344CB8AC3E}">
        <p14:creationId xmlns:p14="http://schemas.microsoft.com/office/powerpoint/2010/main" xmlns="" val="58362166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ижний колонтитул 1"/>
          <p:cNvSpPr>
            <a:spLocks noGrp="1"/>
          </p:cNvSpPr>
          <p:nvPr>
            <p:ph type="ftr" sz="quarter" idx="10"/>
          </p:nvPr>
        </p:nvSpPr>
        <p:spPr/>
        <p:txBody>
          <a:bodyPr/>
          <a:lstStyle>
            <a:lvl1pPr>
              <a:defRPr/>
            </a:lvl1pPr>
          </a:lstStyle>
          <a:p>
            <a:endParaRPr lang="ru-RU"/>
          </a:p>
        </p:txBody>
      </p:sp>
      <p:sp>
        <p:nvSpPr>
          <p:cNvPr id="3" name="Дата 2"/>
          <p:cNvSpPr>
            <a:spLocks noGrp="1"/>
          </p:cNvSpPr>
          <p:nvPr>
            <p:ph type="dt"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2B52CED1-4520-4F43-8233-323C03025A91}" type="slidenum">
              <a:rPr lang="en-US"/>
              <a:pPr/>
              <a:t>‹#›</a:t>
            </a:fld>
            <a:endParaRPr lang="en-US"/>
          </a:p>
        </p:txBody>
      </p:sp>
    </p:spTree>
    <p:extLst>
      <p:ext uri="{BB962C8B-B14F-4D97-AF65-F5344CB8AC3E}">
        <p14:creationId xmlns:p14="http://schemas.microsoft.com/office/powerpoint/2010/main" xmlns="" val="395453596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a:defRPr/>
            </a:lvl1pPr>
          </a:lstStyle>
          <a:p>
            <a:endParaRPr lang="ru-RU"/>
          </a:p>
        </p:txBody>
      </p:sp>
      <p:sp>
        <p:nvSpPr>
          <p:cNvPr id="6" name="Дата 5"/>
          <p:cNvSpPr>
            <a:spLocks noGrp="1"/>
          </p:cNvSpPr>
          <p:nvPr>
            <p:ph type="dt"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A76BBC5E-988E-486D-A2AF-8A00045460C2}" type="slidenum">
              <a:rPr lang="en-US"/>
              <a:pPr/>
              <a:t>‹#›</a:t>
            </a:fld>
            <a:endParaRPr lang="en-US"/>
          </a:p>
        </p:txBody>
      </p:sp>
    </p:spTree>
    <p:extLst>
      <p:ext uri="{BB962C8B-B14F-4D97-AF65-F5344CB8AC3E}">
        <p14:creationId xmlns:p14="http://schemas.microsoft.com/office/powerpoint/2010/main" xmlns="" val="239625957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a:defRPr/>
            </a:lvl1pPr>
          </a:lstStyle>
          <a:p>
            <a:endParaRPr lang="ru-RU"/>
          </a:p>
        </p:txBody>
      </p:sp>
      <p:sp>
        <p:nvSpPr>
          <p:cNvPr id="6" name="Дата 5"/>
          <p:cNvSpPr>
            <a:spLocks noGrp="1"/>
          </p:cNvSpPr>
          <p:nvPr>
            <p:ph type="dt"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65A415A4-FF4D-4623-915A-7010200DC333}" type="slidenum">
              <a:rPr lang="en-US"/>
              <a:pPr/>
              <a:t>‹#›</a:t>
            </a:fld>
            <a:endParaRPr lang="en-US"/>
          </a:p>
        </p:txBody>
      </p:sp>
    </p:spTree>
    <p:extLst>
      <p:ext uri="{BB962C8B-B14F-4D97-AF65-F5344CB8AC3E}">
        <p14:creationId xmlns:p14="http://schemas.microsoft.com/office/powerpoint/2010/main" xmlns="" val="173384679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pic>
        <p:nvPicPr>
          <p:cNvPr id="1247" name="Picture 223" descr="02"/>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0" y="5029200"/>
            <a:ext cx="1203325" cy="1828800"/>
          </a:xfrm>
          <a:prstGeom prst="rect">
            <a:avLst/>
          </a:prstGeom>
          <a:noFill/>
          <a:extLst>
            <a:ext uri="{909E8E84-426E-40DD-AFC4-6F175D3DCCD1}">
              <a14:hiddenFill xmlns:a14="http://schemas.microsoft.com/office/drawing/2010/main" xmlns="">
                <a:solidFill>
                  <a:srgbClr val="FFFFFF"/>
                </a:solidFill>
              </a14:hiddenFill>
            </a:ext>
          </a:extLst>
        </p:spPr>
      </p:pic>
      <p:sp>
        <p:nvSpPr>
          <p:cNvPr id="1027" name="Rectangle 3"/>
          <p:cNvSpPr>
            <a:spLocks noGrp="1" noChangeArrowheads="1"/>
          </p:cNvSpPr>
          <p:nvPr>
            <p:ph type="body" idx="1"/>
          </p:nvPr>
        </p:nvSpPr>
        <p:spPr bwMode="gray">
          <a:xfrm>
            <a:off x="457200" y="1143000"/>
            <a:ext cx="8382000" cy="510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227" name="Rectangle 203"/>
          <p:cNvSpPr>
            <a:spLocks noChangeArrowheads="1"/>
          </p:cNvSpPr>
          <p:nvPr/>
        </p:nvSpPr>
        <p:spPr bwMode="gray">
          <a:xfrm>
            <a:off x="8755063" y="812800"/>
            <a:ext cx="388937" cy="387350"/>
          </a:xfrm>
          <a:prstGeom prst="rect">
            <a:avLst/>
          </a:prstGeom>
          <a:solidFill>
            <a:schemeClr val="hlink">
              <a:alpha val="60001"/>
            </a:schemeClr>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292929"/>
                  </a:outerShdw>
                </a:effectLst>
              </a14:hiddenEffects>
            </a:ext>
          </a:extLst>
        </p:spPr>
        <p:txBody>
          <a:bodyPr wrap="none" anchor="ctr"/>
          <a:lstStyle/>
          <a:p>
            <a:endParaRPr lang="ru-RU"/>
          </a:p>
        </p:txBody>
      </p:sp>
      <p:sp>
        <p:nvSpPr>
          <p:cNvPr id="1234" name="Rectangle 210"/>
          <p:cNvSpPr>
            <a:spLocks noChangeArrowheads="1"/>
          </p:cNvSpPr>
          <p:nvPr/>
        </p:nvSpPr>
        <p:spPr bwMode="gray">
          <a:xfrm>
            <a:off x="8755063" y="0"/>
            <a:ext cx="388937" cy="387350"/>
          </a:xfrm>
          <a:prstGeom prst="rect">
            <a:avLst/>
          </a:prstGeom>
          <a:solidFill>
            <a:schemeClr val="accent2">
              <a:alpha val="50000"/>
            </a:schemeClr>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292929"/>
                  </a:outerShdw>
                </a:effectLst>
              </a14:hiddenEffects>
            </a:ext>
          </a:extLst>
        </p:spPr>
        <p:txBody>
          <a:bodyPr wrap="none" anchor="ctr"/>
          <a:lstStyle/>
          <a:p>
            <a:endParaRPr lang="ru-RU"/>
          </a:p>
        </p:txBody>
      </p:sp>
      <p:grpSp>
        <p:nvGrpSpPr>
          <p:cNvPr id="1251" name="Group 227"/>
          <p:cNvGrpSpPr>
            <a:grpSpLocks/>
          </p:cNvGrpSpPr>
          <p:nvPr/>
        </p:nvGrpSpPr>
        <p:grpSpPr bwMode="auto">
          <a:xfrm>
            <a:off x="0" y="0"/>
            <a:ext cx="792163" cy="801688"/>
            <a:chOff x="0" y="0"/>
            <a:chExt cx="499" cy="505"/>
          </a:xfrm>
        </p:grpSpPr>
        <p:sp>
          <p:nvSpPr>
            <p:cNvPr id="1236" name="Rectangle 212"/>
            <p:cNvSpPr>
              <a:spLocks noChangeArrowheads="1"/>
            </p:cNvSpPr>
            <p:nvPr userDrawn="1"/>
          </p:nvSpPr>
          <p:spPr bwMode="gray">
            <a:xfrm>
              <a:off x="254" y="261"/>
              <a:ext cx="245" cy="244"/>
            </a:xfrm>
            <a:prstGeom prst="rect">
              <a:avLst/>
            </a:prstGeom>
            <a:solidFill>
              <a:schemeClr val="accent2">
                <a:alpha val="50000"/>
              </a:schemeClr>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292929"/>
                    </a:outerShdw>
                  </a:effectLst>
                </a14:hiddenEffects>
              </a:ext>
            </a:extLst>
          </p:spPr>
          <p:txBody>
            <a:bodyPr wrap="none" anchor="ctr"/>
            <a:lstStyle/>
            <a:p>
              <a:endParaRPr lang="ru-RU"/>
            </a:p>
          </p:txBody>
        </p:sp>
        <p:sp>
          <p:nvSpPr>
            <p:cNvPr id="1237" name="Rectangle 213"/>
            <p:cNvSpPr>
              <a:spLocks noChangeArrowheads="1"/>
            </p:cNvSpPr>
            <p:nvPr userDrawn="1"/>
          </p:nvSpPr>
          <p:spPr bwMode="gray">
            <a:xfrm>
              <a:off x="0" y="0"/>
              <a:ext cx="245" cy="244"/>
            </a:xfrm>
            <a:prstGeom prst="rect">
              <a:avLst/>
            </a:prstGeom>
            <a:solidFill>
              <a:schemeClr val="accent1"/>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292929"/>
                    </a:outerShdw>
                  </a:effectLst>
                </a14:hiddenEffects>
              </a:ext>
            </a:extLst>
          </p:spPr>
          <p:txBody>
            <a:bodyPr wrap="none" anchor="ctr"/>
            <a:lstStyle/>
            <a:p>
              <a:endParaRPr lang="ru-RU"/>
            </a:p>
          </p:txBody>
        </p:sp>
        <p:sp>
          <p:nvSpPr>
            <p:cNvPr id="1238" name="Rectangle 214"/>
            <p:cNvSpPr>
              <a:spLocks noChangeArrowheads="1"/>
            </p:cNvSpPr>
            <p:nvPr userDrawn="1"/>
          </p:nvSpPr>
          <p:spPr bwMode="gray">
            <a:xfrm>
              <a:off x="0" y="256"/>
              <a:ext cx="245" cy="244"/>
            </a:xfrm>
            <a:prstGeom prst="rect">
              <a:avLst/>
            </a:prstGeom>
            <a:solidFill>
              <a:schemeClr val="accent1">
                <a:alpha val="50000"/>
              </a:schemeClr>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292929"/>
                    </a:outerShdw>
                  </a:effectLst>
                </a14:hiddenEffects>
              </a:ext>
            </a:extLst>
          </p:spPr>
          <p:txBody>
            <a:bodyPr wrap="none" anchor="ctr"/>
            <a:lstStyle/>
            <a:p>
              <a:endParaRPr lang="ru-RU"/>
            </a:p>
          </p:txBody>
        </p:sp>
      </p:grpSp>
      <p:grpSp>
        <p:nvGrpSpPr>
          <p:cNvPr id="1250" name="Group 226"/>
          <p:cNvGrpSpPr>
            <a:grpSpLocks/>
          </p:cNvGrpSpPr>
          <p:nvPr/>
        </p:nvGrpSpPr>
        <p:grpSpPr bwMode="auto">
          <a:xfrm>
            <a:off x="8348663" y="0"/>
            <a:ext cx="795337" cy="1201738"/>
            <a:chOff x="5259" y="0"/>
            <a:chExt cx="501" cy="757"/>
          </a:xfrm>
        </p:grpSpPr>
        <p:sp>
          <p:nvSpPr>
            <p:cNvPr id="1233" name="Rectangle 209"/>
            <p:cNvSpPr>
              <a:spLocks noChangeArrowheads="1"/>
            </p:cNvSpPr>
            <p:nvPr/>
          </p:nvSpPr>
          <p:spPr bwMode="gray">
            <a:xfrm>
              <a:off x="5515" y="256"/>
              <a:ext cx="245" cy="244"/>
            </a:xfrm>
            <a:prstGeom prst="rect">
              <a:avLst/>
            </a:prstGeom>
            <a:solidFill>
              <a:schemeClr val="accent1">
                <a:alpha val="70000"/>
              </a:schemeClr>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292929"/>
                    </a:outerShdw>
                  </a:effectLst>
                </a14:hiddenEffects>
              </a:ext>
            </a:extLst>
          </p:spPr>
          <p:txBody>
            <a:bodyPr wrap="none" anchor="ctr"/>
            <a:lstStyle/>
            <a:p>
              <a:endParaRPr lang="ru-RU"/>
            </a:p>
          </p:txBody>
        </p:sp>
        <p:sp>
          <p:nvSpPr>
            <p:cNvPr id="1235" name="Rectangle 211"/>
            <p:cNvSpPr>
              <a:spLocks noChangeArrowheads="1"/>
            </p:cNvSpPr>
            <p:nvPr/>
          </p:nvSpPr>
          <p:spPr bwMode="gray">
            <a:xfrm>
              <a:off x="5259" y="256"/>
              <a:ext cx="245" cy="244"/>
            </a:xfrm>
            <a:prstGeom prst="rect">
              <a:avLst/>
            </a:prstGeom>
            <a:solidFill>
              <a:schemeClr val="accent1"/>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292929"/>
                    </a:outerShdw>
                  </a:effectLst>
                </a14:hiddenEffects>
              </a:ext>
            </a:extLst>
          </p:spPr>
          <p:txBody>
            <a:bodyPr wrap="none" anchor="ctr"/>
            <a:lstStyle/>
            <a:p>
              <a:endParaRPr lang="ru-RU"/>
            </a:p>
          </p:txBody>
        </p:sp>
        <p:sp>
          <p:nvSpPr>
            <p:cNvPr id="1239" name="Rectangle 215" descr="03"/>
            <p:cNvSpPr>
              <a:spLocks noChangeArrowheads="1"/>
            </p:cNvSpPr>
            <p:nvPr/>
          </p:nvSpPr>
          <p:spPr bwMode="gray">
            <a:xfrm>
              <a:off x="5514" y="512"/>
              <a:ext cx="246" cy="245"/>
            </a:xfrm>
            <a:prstGeom prst="rect">
              <a:avLst/>
            </a:prstGeom>
            <a:blipFill dpi="0" rotWithShape="1">
              <a:blip r:embed="rId15" cstate="print"/>
              <a:srcRect/>
              <a:stretch>
                <a:fillRect/>
              </a:stretch>
            </a:blip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292929"/>
                    </a:outerShdw>
                  </a:effectLst>
                </a14:hiddenEffects>
              </a:ext>
            </a:extLst>
          </p:spPr>
          <p:txBody>
            <a:bodyPr wrap="none" anchor="ctr"/>
            <a:lstStyle/>
            <a:p>
              <a:endParaRPr lang="ru-RU"/>
            </a:p>
          </p:txBody>
        </p:sp>
        <p:sp>
          <p:nvSpPr>
            <p:cNvPr id="1242" name="Rectangle 218" descr="02"/>
            <p:cNvSpPr>
              <a:spLocks noChangeArrowheads="1"/>
            </p:cNvSpPr>
            <p:nvPr/>
          </p:nvSpPr>
          <p:spPr bwMode="gray">
            <a:xfrm>
              <a:off x="5515" y="0"/>
              <a:ext cx="245" cy="242"/>
            </a:xfrm>
            <a:prstGeom prst="rect">
              <a:avLst/>
            </a:prstGeom>
            <a:blipFill dpi="0" rotWithShape="1">
              <a:blip r:embed="rId16" cstate="print"/>
              <a:srcRect/>
              <a:stretch>
                <a:fillRect/>
              </a:stretch>
            </a:blip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292929"/>
                    </a:outerShdw>
                  </a:effectLst>
                </a14:hiddenEffects>
              </a:ext>
            </a:extLst>
          </p:spPr>
          <p:txBody>
            <a:bodyPr wrap="none" anchor="ctr"/>
            <a:lstStyle/>
            <a:p>
              <a:endParaRPr lang="ru-RU"/>
            </a:p>
          </p:txBody>
        </p:sp>
      </p:grpSp>
      <p:sp>
        <p:nvSpPr>
          <p:cNvPr id="1026" name="Rectangle 2"/>
          <p:cNvSpPr>
            <a:spLocks noGrp="1" noChangeArrowheads="1"/>
          </p:cNvSpPr>
          <p:nvPr>
            <p:ph type="title"/>
          </p:nvPr>
        </p:nvSpPr>
        <p:spPr bwMode="gray">
          <a:xfrm>
            <a:off x="819150" y="285750"/>
            <a:ext cx="7410450" cy="5635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28398" dir="1593903" algn="ctr" rotWithShape="0">
                    <a:srgbClr val="000000"/>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244" name="Rectangle 220"/>
          <p:cNvSpPr>
            <a:spLocks noGrp="1" noChangeArrowheads="1"/>
          </p:cNvSpPr>
          <p:nvPr>
            <p:ph type="ftr" sz="quarter" idx="3"/>
          </p:nvPr>
        </p:nvSpPr>
        <p:spPr bwMode="gray">
          <a:xfrm>
            <a:off x="4191000" y="6438900"/>
            <a:ext cx="22860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700">
                <a:solidFill>
                  <a:srgbClr val="000000"/>
                </a:solidFill>
              </a:defRPr>
            </a:lvl1pPr>
          </a:lstStyle>
          <a:p>
            <a:endParaRPr lang="ru-RU"/>
          </a:p>
        </p:txBody>
      </p:sp>
      <p:sp>
        <p:nvSpPr>
          <p:cNvPr id="1245" name="Rectangle 221"/>
          <p:cNvSpPr>
            <a:spLocks noGrp="1" noChangeArrowheads="1"/>
          </p:cNvSpPr>
          <p:nvPr>
            <p:ph type="dt" sz="quarter" idx="2"/>
          </p:nvPr>
        </p:nvSpPr>
        <p:spPr bwMode="auto">
          <a:xfrm>
            <a:off x="6553200" y="6438900"/>
            <a:ext cx="15240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246" name="Rectangle 222"/>
          <p:cNvSpPr>
            <a:spLocks noGrp="1" noChangeArrowheads="1"/>
          </p:cNvSpPr>
          <p:nvPr>
            <p:ph type="sldNum" sz="quarter" idx="4"/>
          </p:nvPr>
        </p:nvSpPr>
        <p:spPr bwMode="auto">
          <a:xfrm>
            <a:off x="8534400" y="6419850"/>
            <a:ext cx="457200"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179A9E10-58AD-4597-982D-493DAF6F766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251"/>
                                        </p:tgtEl>
                                      </p:cBhvr>
                                    </p:animEffect>
                                    <p:animScale>
                                      <p:cBhvr>
                                        <p:cTn id="7" dur="250" autoRev="1" fill="hold"/>
                                        <p:tgtEl>
                                          <p:spTgt spid="1251"/>
                                        </p:tgtEl>
                                      </p:cBhvr>
                                      <p:by x="105000" y="105000"/>
                                    </p:animScale>
                                  </p:childTnLst>
                                </p:cTn>
                              </p:par>
                            </p:childTnLst>
                          </p:cTn>
                        </p:par>
                        <p:par>
                          <p:cTn id="8" fill="hold" nodeType="afterGroup">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1250"/>
                                        </p:tgtEl>
                                      </p:cBhvr>
                                    </p:animEffect>
                                    <p:animScale>
                                      <p:cBhvr>
                                        <p:cTn id="11" dur="250" autoRev="1" fill="hold"/>
                                        <p:tgtEl>
                                          <p:spTgt spid="125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1" fontAlgn="base" hangingPunct="1">
        <a:spcBef>
          <a:spcPct val="0"/>
        </a:spcBef>
        <a:spcAft>
          <a:spcPct val="0"/>
        </a:spcAft>
        <a:defRPr sz="3000" b="1" kern="1200">
          <a:solidFill>
            <a:schemeClr val="tx2"/>
          </a:solidFill>
          <a:latin typeface="+mj-lt"/>
          <a:ea typeface="+mj-ea"/>
          <a:cs typeface="+mj-cs"/>
        </a:defRPr>
      </a:lvl1pPr>
      <a:lvl2pPr algn="l" rtl="0" eaLnBrk="1" fontAlgn="base" hangingPunct="1">
        <a:spcBef>
          <a:spcPct val="0"/>
        </a:spcBef>
        <a:spcAft>
          <a:spcPct val="0"/>
        </a:spcAft>
        <a:defRPr sz="3000" b="1">
          <a:solidFill>
            <a:schemeClr val="tx2"/>
          </a:solidFill>
          <a:latin typeface="Verdana" panose="020B0604030504040204" pitchFamily="34" charset="0"/>
        </a:defRPr>
      </a:lvl2pPr>
      <a:lvl3pPr algn="l" rtl="0" eaLnBrk="1" fontAlgn="base" hangingPunct="1">
        <a:spcBef>
          <a:spcPct val="0"/>
        </a:spcBef>
        <a:spcAft>
          <a:spcPct val="0"/>
        </a:spcAft>
        <a:defRPr sz="3000" b="1">
          <a:solidFill>
            <a:schemeClr val="tx2"/>
          </a:solidFill>
          <a:latin typeface="Verdana" panose="020B0604030504040204" pitchFamily="34" charset="0"/>
        </a:defRPr>
      </a:lvl3pPr>
      <a:lvl4pPr algn="l" rtl="0" eaLnBrk="1" fontAlgn="base" hangingPunct="1">
        <a:spcBef>
          <a:spcPct val="0"/>
        </a:spcBef>
        <a:spcAft>
          <a:spcPct val="0"/>
        </a:spcAft>
        <a:defRPr sz="3000" b="1">
          <a:solidFill>
            <a:schemeClr val="tx2"/>
          </a:solidFill>
          <a:latin typeface="Verdana" panose="020B0604030504040204" pitchFamily="34" charset="0"/>
        </a:defRPr>
      </a:lvl4pPr>
      <a:lvl5pPr algn="l" rtl="0" eaLnBrk="1" fontAlgn="base" hangingPunct="1">
        <a:spcBef>
          <a:spcPct val="0"/>
        </a:spcBef>
        <a:spcAft>
          <a:spcPct val="0"/>
        </a:spcAft>
        <a:defRPr sz="3000" b="1">
          <a:solidFill>
            <a:schemeClr val="tx2"/>
          </a:solidFill>
          <a:latin typeface="Verdana" panose="020B0604030504040204" pitchFamily="34" charset="0"/>
        </a:defRPr>
      </a:lvl5pPr>
      <a:lvl6pPr marL="457200" algn="l" rtl="0" eaLnBrk="1" fontAlgn="base" hangingPunct="1">
        <a:spcBef>
          <a:spcPct val="0"/>
        </a:spcBef>
        <a:spcAft>
          <a:spcPct val="0"/>
        </a:spcAft>
        <a:defRPr sz="3000" b="1">
          <a:solidFill>
            <a:schemeClr val="tx2"/>
          </a:solidFill>
          <a:latin typeface="Verdana" panose="020B0604030504040204" pitchFamily="34" charset="0"/>
        </a:defRPr>
      </a:lvl6pPr>
      <a:lvl7pPr marL="914400" algn="l" rtl="0" eaLnBrk="1" fontAlgn="base" hangingPunct="1">
        <a:spcBef>
          <a:spcPct val="0"/>
        </a:spcBef>
        <a:spcAft>
          <a:spcPct val="0"/>
        </a:spcAft>
        <a:defRPr sz="3000" b="1">
          <a:solidFill>
            <a:schemeClr val="tx2"/>
          </a:solidFill>
          <a:latin typeface="Verdana" panose="020B0604030504040204" pitchFamily="34" charset="0"/>
        </a:defRPr>
      </a:lvl7pPr>
      <a:lvl8pPr marL="1371600" algn="l" rtl="0" eaLnBrk="1" fontAlgn="base" hangingPunct="1">
        <a:spcBef>
          <a:spcPct val="0"/>
        </a:spcBef>
        <a:spcAft>
          <a:spcPct val="0"/>
        </a:spcAft>
        <a:defRPr sz="3000" b="1">
          <a:solidFill>
            <a:schemeClr val="tx2"/>
          </a:solidFill>
          <a:latin typeface="Verdana" panose="020B0604030504040204" pitchFamily="34" charset="0"/>
        </a:defRPr>
      </a:lvl8pPr>
      <a:lvl9pPr marL="1828800" algn="l" rtl="0" eaLnBrk="1" fontAlgn="base" hangingPunct="1">
        <a:spcBef>
          <a:spcPct val="0"/>
        </a:spcBef>
        <a:spcAft>
          <a:spcPct val="0"/>
        </a:spcAft>
        <a:defRPr sz="3000" b="1">
          <a:solidFill>
            <a:schemeClr val="tx2"/>
          </a:solidFill>
          <a:latin typeface="Verdana" panose="020B0604030504040204" pitchFamily="34" charset="0"/>
        </a:defRPr>
      </a:lvl9pPr>
    </p:titleStyle>
    <p:bodyStyle>
      <a:lvl1pPr marL="342900" indent="-342900" algn="l" rtl="0" eaLnBrk="1" fontAlgn="base" hangingPunct="1">
        <a:spcBef>
          <a:spcPct val="20000"/>
        </a:spcBef>
        <a:spcAft>
          <a:spcPct val="0"/>
        </a:spcAft>
        <a:buClr>
          <a:schemeClr val="tx1"/>
        </a:buClr>
        <a:buFont typeface="Wingdings" panose="05000000000000000000" pitchFamily="2" charset="2"/>
        <a:buChar char="v"/>
        <a:defRPr sz="2800" b="1" kern="12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2"/>
        </a:buClr>
        <a:buFont typeface="Wingdings" panose="05000000000000000000" pitchFamily="2" charset="2"/>
        <a:buChar char="§"/>
        <a:defRPr sz="2800" kern="1200">
          <a:solidFill>
            <a:srgbClr val="000000"/>
          </a:solidFill>
          <a:latin typeface="Arial" panose="020B0604020202020204" pitchFamily="34" charset="0"/>
          <a:ea typeface="+mn-ea"/>
          <a:cs typeface="+mn-cs"/>
        </a:defRPr>
      </a:lvl2pPr>
      <a:lvl3pPr marL="1143000" indent="-228600" algn="l" rtl="0" eaLnBrk="1" fontAlgn="base" hangingPunct="1">
        <a:spcBef>
          <a:spcPct val="20000"/>
        </a:spcBef>
        <a:spcAft>
          <a:spcPct val="0"/>
        </a:spcAft>
        <a:buClr>
          <a:schemeClr val="hlink"/>
        </a:buClr>
        <a:buChar char="•"/>
        <a:defRPr sz="2400" kern="1200">
          <a:solidFill>
            <a:srgbClr val="000000"/>
          </a:solidFill>
          <a:latin typeface="Arial" panose="020B0604020202020204" pitchFamily="34" charset="0"/>
          <a:ea typeface="+mn-ea"/>
          <a:cs typeface="+mn-cs"/>
        </a:defRPr>
      </a:lvl3pPr>
      <a:lvl4pPr marL="1600200" indent="-228600" algn="l" rtl="0" eaLnBrk="1" fontAlgn="base" hangingPunct="1">
        <a:spcBef>
          <a:spcPct val="20000"/>
        </a:spcBef>
        <a:spcAft>
          <a:spcPct val="0"/>
        </a:spcAft>
        <a:buChar char="–"/>
        <a:defRPr sz="2000" kern="1200">
          <a:solidFill>
            <a:srgbClr val="000000"/>
          </a:solidFill>
          <a:latin typeface="Arial" panose="020B0604020202020204" pitchFamily="34" charset="0"/>
          <a:ea typeface="+mn-ea"/>
          <a:cs typeface="+mn-cs"/>
        </a:defRPr>
      </a:lvl4pPr>
      <a:lvl5pPr marL="2057400" indent="-228600" algn="l" rtl="0" eaLnBrk="1" fontAlgn="base" hangingPunct="1">
        <a:spcBef>
          <a:spcPct val="20000"/>
        </a:spcBef>
        <a:spcAft>
          <a:spcPct val="0"/>
        </a:spcAft>
        <a:buChar char="»"/>
        <a:defRPr sz="2000" kern="1200">
          <a:solidFill>
            <a:srgbClr val="000000"/>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459432"/>
            <a:ext cx="7113984" cy="8208912"/>
          </a:xfrm>
        </p:spPr>
        <p:txBody>
          <a:bodyPr/>
          <a:lstStyle/>
          <a:p>
            <a:pPr algn="ctr"/>
            <a:r>
              <a:rPr lang="ru-RU" sz="1400" dirty="0">
                <a:solidFill>
                  <a:schemeClr val="tx2">
                    <a:lumMod val="75000"/>
                  </a:schemeClr>
                </a:solidFill>
              </a:rPr>
              <a:t>Государственный бюджетное профессиональное образовательное учреждение Ростовской области</a:t>
            </a:r>
            <a:r>
              <a:rPr lang="ru-RU" sz="1800" dirty="0">
                <a:solidFill>
                  <a:srgbClr val="CC3300"/>
                </a:solidFill>
              </a:rPr>
              <a:t/>
            </a:r>
            <a:br>
              <a:rPr lang="ru-RU" sz="1800" dirty="0">
                <a:solidFill>
                  <a:srgbClr val="CC3300"/>
                </a:solidFill>
              </a:rPr>
            </a:br>
            <a:r>
              <a:rPr lang="ru-RU" sz="1800" dirty="0">
                <a:solidFill>
                  <a:srgbClr val="CC3300"/>
                </a:solidFill>
              </a:rPr>
              <a:t>«Пухляковский агропромышленный техникум»</a:t>
            </a:r>
            <a:r>
              <a:rPr lang="ru-RU" dirty="0">
                <a:solidFill>
                  <a:srgbClr val="CC3300"/>
                </a:solidFill>
              </a:rPr>
              <a:t/>
            </a:r>
            <a:br>
              <a:rPr lang="ru-RU" dirty="0">
                <a:solidFill>
                  <a:srgbClr val="CC3300"/>
                </a:solidFill>
              </a:rPr>
            </a:br>
            <a:r>
              <a:rPr lang="ru-RU" dirty="0">
                <a:solidFill>
                  <a:srgbClr val="CC3300"/>
                </a:solidFill>
              </a:rPr>
              <a:t/>
            </a:r>
            <a:br>
              <a:rPr lang="ru-RU" dirty="0">
                <a:solidFill>
                  <a:srgbClr val="CC3300"/>
                </a:solidFill>
              </a:rPr>
            </a:br>
            <a:r>
              <a:rPr lang="ru-RU" dirty="0">
                <a:solidFill>
                  <a:srgbClr val="CC3300"/>
                </a:solidFill>
              </a:rPr>
              <a:t/>
            </a:r>
            <a:br>
              <a:rPr lang="ru-RU" dirty="0">
                <a:solidFill>
                  <a:srgbClr val="CC3300"/>
                </a:solidFill>
              </a:rPr>
            </a:br>
            <a:r>
              <a:rPr lang="ru-RU" dirty="0">
                <a:solidFill>
                  <a:srgbClr val="CC3300"/>
                </a:solidFill>
              </a:rPr>
              <a:t/>
            </a:r>
            <a:br>
              <a:rPr lang="ru-RU" dirty="0">
                <a:solidFill>
                  <a:srgbClr val="CC3300"/>
                </a:solidFill>
              </a:rPr>
            </a:br>
            <a:r>
              <a:rPr lang="ru-RU" dirty="0" smtClean="0">
                <a:solidFill>
                  <a:srgbClr val="CC3300"/>
                </a:solidFill>
              </a:rPr>
              <a:t>			</a:t>
            </a:r>
            <a:r>
              <a:rPr lang="ru-RU" sz="2000" dirty="0" smtClean="0">
                <a:solidFill>
                  <a:srgbClr val="CC3300"/>
                </a:solidFill>
              </a:rPr>
              <a:t>Федотова Олеся Сергеевна-</a:t>
            </a:r>
            <a:r>
              <a:rPr lang="ru-RU" sz="2000" dirty="0">
                <a:solidFill>
                  <a:srgbClr val="CC3300"/>
                </a:solidFill>
              </a:rPr>
              <a:t/>
            </a:r>
            <a:br>
              <a:rPr lang="ru-RU" sz="2000" dirty="0">
                <a:solidFill>
                  <a:srgbClr val="CC3300"/>
                </a:solidFill>
              </a:rPr>
            </a:br>
            <a:r>
              <a:rPr lang="ru-RU" sz="2000" dirty="0">
                <a:solidFill>
                  <a:srgbClr val="CC3300"/>
                </a:solidFill>
              </a:rPr>
              <a:t>					</a:t>
            </a:r>
            <a:r>
              <a:rPr lang="ru-RU" sz="2000" dirty="0">
                <a:solidFill>
                  <a:schemeClr val="tx2">
                    <a:lumMod val="75000"/>
                  </a:schemeClr>
                </a:solidFill>
              </a:rPr>
              <a:t>специалист </a:t>
            </a:r>
            <a:r>
              <a:rPr lang="ru-RU" sz="2000" dirty="0">
                <a:solidFill>
                  <a:srgbClr val="CC3300"/>
                </a:solidFill>
              </a:rPr>
              <a:t/>
            </a:r>
            <a:br>
              <a:rPr lang="ru-RU" sz="2000" dirty="0">
                <a:solidFill>
                  <a:srgbClr val="CC3300"/>
                </a:solidFill>
              </a:rPr>
            </a:br>
            <a:r>
              <a:rPr lang="ru-RU" sz="2000" dirty="0">
                <a:solidFill>
                  <a:srgbClr val="CC3300"/>
                </a:solidFill>
              </a:rPr>
              <a:t>	</a:t>
            </a:r>
            <a:r>
              <a:rPr lang="ru-RU" sz="2000" dirty="0" smtClean="0">
                <a:solidFill>
                  <a:srgbClr val="CC3300"/>
                </a:solidFill>
              </a:rPr>
              <a:t>		«Технология бродильных 		производств и виноделия» курс-4</a:t>
            </a:r>
            <a:r>
              <a:rPr lang="ru-RU" sz="2000" dirty="0">
                <a:solidFill>
                  <a:srgbClr val="CC3300"/>
                </a:solidFill>
              </a:rPr>
              <a:t/>
            </a:r>
            <a:br>
              <a:rPr lang="ru-RU" sz="2000" dirty="0">
                <a:solidFill>
                  <a:srgbClr val="CC3300"/>
                </a:solidFill>
              </a:rPr>
            </a:br>
            <a:r>
              <a:rPr lang="ru-RU" sz="2000" dirty="0">
                <a:solidFill>
                  <a:srgbClr val="CC3300"/>
                </a:solidFill>
              </a:rPr>
              <a:t>					</a:t>
            </a:r>
            <a:r>
              <a:rPr lang="ru-RU" sz="2000" dirty="0" smtClean="0">
                <a:solidFill>
                  <a:schemeClr val="tx2">
                    <a:lumMod val="75000"/>
                  </a:schemeClr>
                </a:solidFill>
              </a:rPr>
              <a:t>руководитель</a:t>
            </a:r>
            <a:r>
              <a:rPr lang="ru-RU" sz="2000" dirty="0" smtClean="0">
                <a:solidFill>
                  <a:srgbClr val="CC3300"/>
                </a:solidFill>
              </a:rPr>
              <a:t>- </a:t>
            </a:r>
            <a:r>
              <a:rPr lang="ru-RU" sz="2000" dirty="0">
                <a:solidFill>
                  <a:srgbClr val="CC3300"/>
                </a:solidFill>
              </a:rPr>
              <a:t/>
            </a:r>
            <a:br>
              <a:rPr lang="ru-RU" sz="2000" dirty="0">
                <a:solidFill>
                  <a:srgbClr val="CC3300"/>
                </a:solidFill>
              </a:rPr>
            </a:br>
            <a:r>
              <a:rPr lang="ru-RU" sz="2000" dirty="0">
                <a:solidFill>
                  <a:srgbClr val="CC3300"/>
                </a:solidFill>
              </a:rPr>
              <a:t>		</a:t>
            </a:r>
            <a:r>
              <a:rPr lang="ru-RU" sz="2000" dirty="0" smtClean="0">
                <a:solidFill>
                  <a:srgbClr val="CC3300"/>
                </a:solidFill>
              </a:rPr>
              <a:t>Попружук Наталья Владимировна</a:t>
            </a:r>
            <a:r>
              <a:rPr lang="ru-RU" sz="2000" dirty="0">
                <a:solidFill>
                  <a:srgbClr val="CC3300"/>
                </a:solidFill>
              </a:rPr>
              <a:t/>
            </a:r>
            <a:br>
              <a:rPr lang="ru-RU" sz="2000" dirty="0">
                <a:solidFill>
                  <a:srgbClr val="CC3300"/>
                </a:solidFill>
              </a:rPr>
            </a:br>
            <a:r>
              <a:rPr lang="ru-RU" sz="2000" dirty="0">
                <a:solidFill>
                  <a:srgbClr val="CC3300"/>
                </a:solidFill>
              </a:rPr>
              <a:t>	</a:t>
            </a:r>
            <a:r>
              <a:rPr lang="ru-RU" sz="2000" dirty="0" smtClean="0">
                <a:solidFill>
                  <a:schemeClr val="tx2">
                    <a:lumMod val="75000"/>
                  </a:schemeClr>
                </a:solidFill>
              </a:rPr>
              <a:t>конкурс</a:t>
            </a:r>
            <a:r>
              <a:rPr lang="ru-RU" sz="2000" dirty="0" smtClean="0">
                <a:solidFill>
                  <a:srgbClr val="CC3300"/>
                </a:solidFill>
              </a:rPr>
              <a:t> </a:t>
            </a:r>
            <a:br>
              <a:rPr lang="ru-RU" sz="2000" dirty="0" smtClean="0">
                <a:solidFill>
                  <a:srgbClr val="CC3300"/>
                </a:solidFill>
              </a:rPr>
            </a:br>
            <a:r>
              <a:rPr lang="ru-RU" sz="2800" dirty="0" smtClean="0">
                <a:solidFill>
                  <a:srgbClr val="CC3300"/>
                </a:solidFill>
              </a:rPr>
              <a:t>«Моя профессия – мой выбор»</a:t>
            </a:r>
            <a:r>
              <a:rPr lang="ru-RU" sz="2800" dirty="0">
                <a:solidFill>
                  <a:srgbClr val="CC3300"/>
                </a:solidFill>
              </a:rPr>
              <a:t/>
            </a:r>
            <a:br>
              <a:rPr lang="ru-RU" sz="2800" dirty="0">
                <a:solidFill>
                  <a:srgbClr val="CC3300"/>
                </a:solidFill>
              </a:rPr>
            </a:br>
            <a:r>
              <a:rPr lang="ru-RU" sz="2000" dirty="0">
                <a:solidFill>
                  <a:srgbClr val="CC3300"/>
                </a:solidFill>
              </a:rPr>
              <a:t/>
            </a:r>
            <a:br>
              <a:rPr lang="ru-RU" sz="2000" dirty="0">
                <a:solidFill>
                  <a:srgbClr val="CC3300"/>
                </a:solidFill>
              </a:rPr>
            </a:br>
            <a:r>
              <a:rPr lang="ru-RU" sz="2000" dirty="0">
                <a:solidFill>
                  <a:srgbClr val="CC3300"/>
                </a:solidFill>
              </a:rPr>
              <a:t/>
            </a:r>
            <a:br>
              <a:rPr lang="ru-RU" sz="2000" dirty="0">
                <a:solidFill>
                  <a:srgbClr val="CC3300"/>
                </a:solidFill>
              </a:rPr>
            </a:br>
            <a:r>
              <a:rPr lang="ru-RU" sz="2000" dirty="0">
                <a:solidFill>
                  <a:srgbClr val="CC3300"/>
                </a:solidFill>
              </a:rPr>
              <a:t>													</a:t>
            </a:r>
            <a:r>
              <a:rPr lang="ru-RU" sz="2000" dirty="0" smtClean="0">
                <a:solidFill>
                  <a:srgbClr val="CC3300"/>
                </a:solidFill>
              </a:rPr>
              <a:t>	</a:t>
            </a:r>
            <a:br>
              <a:rPr lang="ru-RU" sz="2000" dirty="0" smtClean="0">
                <a:solidFill>
                  <a:srgbClr val="CC3300"/>
                </a:solidFill>
              </a:rPr>
            </a:br>
            <a:r>
              <a:rPr lang="ru-RU" sz="1400" dirty="0" smtClean="0">
                <a:solidFill>
                  <a:schemeClr val="tx2">
                    <a:lumMod val="75000"/>
                  </a:schemeClr>
                </a:solidFill>
              </a:rPr>
              <a:t>х. </a:t>
            </a:r>
            <a:r>
              <a:rPr lang="ru-RU" sz="1400" dirty="0" err="1" smtClean="0">
                <a:solidFill>
                  <a:schemeClr val="tx2">
                    <a:lumMod val="75000"/>
                  </a:schemeClr>
                </a:solidFill>
              </a:rPr>
              <a:t>Пухляковский</a:t>
            </a:r>
            <a:r>
              <a:rPr lang="ru-RU" sz="1400" dirty="0" smtClean="0">
                <a:solidFill>
                  <a:schemeClr val="tx2">
                    <a:lumMod val="75000"/>
                  </a:schemeClr>
                </a:solidFill>
              </a:rPr>
              <a:t>, </a:t>
            </a:r>
            <a:r>
              <a:rPr lang="ru-RU" sz="1400" dirty="0">
                <a:solidFill>
                  <a:schemeClr val="tx2">
                    <a:lumMod val="75000"/>
                  </a:schemeClr>
                </a:solidFill>
              </a:rPr>
              <a:t>2018</a:t>
            </a:r>
            <a:br>
              <a:rPr lang="ru-RU" sz="1400" dirty="0">
                <a:solidFill>
                  <a:schemeClr val="tx2">
                    <a:lumMod val="75000"/>
                  </a:schemeClr>
                </a:solidFill>
              </a:rPr>
            </a:br>
            <a:endParaRPr lang="ru-RU" sz="1400" dirty="0">
              <a:solidFill>
                <a:schemeClr val="tx2">
                  <a:lumMod val="75000"/>
                </a:schemeClr>
              </a:solidFill>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95536" y="1268760"/>
            <a:ext cx="2376264" cy="3168352"/>
          </a:xfrm>
        </p:spPr>
      </p:pic>
    </p:spTree>
    <p:extLst>
      <p:ext uri="{BB962C8B-B14F-4D97-AF65-F5344CB8AC3E}">
        <p14:creationId xmlns:p14="http://schemas.microsoft.com/office/powerpoint/2010/main" xmlns="" val="186286365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404664"/>
            <a:ext cx="7410450" cy="5891597"/>
          </a:xfrm>
        </p:spPr>
        <p:txBody>
          <a:bodyPr/>
          <a:lstStyle/>
          <a:p>
            <a:r>
              <a:rPr lang="ru-RU" sz="2000" dirty="0" smtClean="0"/>
              <a:t>		«Плюсы» профессии</a:t>
            </a:r>
            <a:r>
              <a:rPr lang="ru-RU" sz="2000" i="1" dirty="0" smtClean="0"/>
              <a:t/>
            </a:r>
            <a:br>
              <a:rPr lang="ru-RU" sz="2000" i="1" dirty="0" smtClean="0"/>
            </a:br>
            <a:r>
              <a:rPr lang="ru-RU" sz="2000" dirty="0" smtClean="0"/>
              <a:t>-Приятная </a:t>
            </a:r>
            <a:r>
              <a:rPr lang="ru-RU" sz="2000" dirty="0"/>
              <a:t>профессия, подходящая для людей, которые не желают всю жизнь провести в душном рабочем кабинете.</a:t>
            </a:r>
            <a:br>
              <a:rPr lang="ru-RU" sz="2000" dirty="0"/>
            </a:br>
            <a:r>
              <a:rPr lang="ru-RU" sz="2000" dirty="0" smtClean="0"/>
              <a:t>-Подходит </a:t>
            </a:r>
            <a:r>
              <a:rPr lang="ru-RU" sz="2000" dirty="0"/>
              <a:t>как для гуманитариев, так и для математиков.</a:t>
            </a:r>
            <a:br>
              <a:rPr lang="ru-RU" sz="2000" dirty="0"/>
            </a:br>
            <a:r>
              <a:rPr lang="ru-RU" sz="2000" dirty="0" smtClean="0"/>
              <a:t>-Возможность </a:t>
            </a:r>
            <a:r>
              <a:rPr lang="ru-RU" sz="2000" dirty="0"/>
              <a:t>посмотреть мир, ведь </a:t>
            </a:r>
            <a:r>
              <a:rPr lang="ru-RU" sz="2000" dirty="0" smtClean="0"/>
              <a:t>виноделы часто </a:t>
            </a:r>
            <a:r>
              <a:rPr lang="ru-RU" sz="2000" dirty="0"/>
              <a:t>ездят на заводы, расположенные в Италии, Франции и других странах, где производится вино, чтобы перенять опыт и привезти редкие саженцы винограда.</a:t>
            </a:r>
            <a:br>
              <a:rPr lang="ru-RU" sz="2000" dirty="0"/>
            </a:br>
            <a:r>
              <a:rPr lang="ru-RU" sz="2000" dirty="0" smtClean="0"/>
              <a:t>-Очень </a:t>
            </a:r>
            <a:r>
              <a:rPr lang="ru-RU" sz="2000" dirty="0"/>
              <a:t>интересная и необычная работа.</a:t>
            </a:r>
            <a:br>
              <a:rPr lang="ru-RU" sz="2000" dirty="0"/>
            </a:br>
            <a:r>
              <a:rPr lang="ru-RU" sz="2000" dirty="0"/>
              <a:t>Высокий оклад.</a:t>
            </a:r>
            <a:br>
              <a:rPr lang="ru-RU" sz="2000" dirty="0"/>
            </a:br>
            <a:r>
              <a:rPr lang="ru-RU" sz="2000" dirty="0" smtClean="0"/>
              <a:t>-Опытный винодел технолог востребован </a:t>
            </a:r>
            <a:r>
              <a:rPr lang="ru-RU" sz="2000" dirty="0"/>
              <a:t>на протяжении всей жизни. После выхода на пенсию специалист сможет обучать студентов или же открыть собственную винодельню, что позволит получать солидный доход.</a:t>
            </a:r>
            <a:br>
              <a:rPr lang="ru-RU" sz="2000" dirty="0"/>
            </a:br>
            <a:r>
              <a:rPr lang="ru-RU" sz="2000" dirty="0" smtClean="0"/>
              <a:t>-Работа </a:t>
            </a:r>
            <a:r>
              <a:rPr lang="ru-RU" sz="2000" dirty="0"/>
              <a:t>в южных регионах, удаленных от трасс, вредных производств, что отлично сказывается на здоровье специалиста.</a:t>
            </a:r>
          </a:p>
        </p:txBody>
      </p:sp>
    </p:spTree>
    <p:extLst>
      <p:ext uri="{BB962C8B-B14F-4D97-AF65-F5344CB8AC3E}">
        <p14:creationId xmlns:p14="http://schemas.microsoft.com/office/powerpoint/2010/main" xmlns="" val="3671728318"/>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9150" y="285750"/>
            <a:ext cx="7410450" cy="5962650"/>
          </a:xfrm>
        </p:spPr>
        <p:txBody>
          <a:bodyPr/>
          <a:lstStyle/>
          <a:p>
            <a:r>
              <a:rPr lang="ru-RU" sz="2000" dirty="0" smtClean="0"/>
              <a:t>		«Минусы» профессии</a:t>
            </a:r>
            <a:r>
              <a:rPr lang="ru-RU" sz="2000" dirty="0"/>
              <a:t/>
            </a:r>
            <a:br>
              <a:rPr lang="ru-RU" sz="2000" dirty="0"/>
            </a:br>
            <a:r>
              <a:rPr lang="ru-RU" sz="2000" dirty="0" smtClean="0"/>
              <a:t>- Образование </a:t>
            </a:r>
            <a:r>
              <a:rPr lang="ru-RU" sz="2000" dirty="0"/>
              <a:t>можно получить лишь в небольшом количестве отечественных вузов, чаще всего люди, которые твердо решили </a:t>
            </a:r>
            <a:r>
              <a:rPr lang="ru-RU" sz="2000" dirty="0" smtClean="0"/>
              <a:t>стать виноделами , </a:t>
            </a:r>
            <a:r>
              <a:rPr lang="ru-RU" sz="2000" dirty="0"/>
              <a:t>отправляются на учебу в европейские высшие учебные заведения.</a:t>
            </a:r>
            <a:br>
              <a:rPr lang="ru-RU" sz="2000" dirty="0"/>
            </a:br>
            <a:r>
              <a:rPr lang="ru-RU" sz="2000" dirty="0" smtClean="0"/>
              <a:t>- Профессию </a:t>
            </a:r>
            <a:r>
              <a:rPr lang="ru-RU" sz="2000" dirty="0"/>
              <a:t>невозможно освоить на курсах, для работы в этой сфере необходимо иметь базовое высшее образование, связанное с аграрным или пищевым сектором.</a:t>
            </a:r>
            <a:br>
              <a:rPr lang="ru-RU" sz="2000" dirty="0"/>
            </a:br>
            <a:r>
              <a:rPr lang="ru-RU" sz="2000" dirty="0" smtClean="0"/>
              <a:t>- Работать </a:t>
            </a:r>
            <a:r>
              <a:rPr lang="ru-RU" sz="2000" dirty="0"/>
              <a:t>приходится в разных условиях: шумный цех, виноградник, продуваемый ветрами, палящее солнце и т. д.</a:t>
            </a:r>
            <a:r>
              <a:rPr lang="ru-RU" dirty="0"/>
              <a:t/>
            </a:r>
            <a:br>
              <a:rPr lang="ru-RU" dirty="0"/>
            </a:br>
            <a:endParaRPr lang="ru-RU" dirty="0"/>
          </a:p>
        </p:txBody>
      </p:sp>
    </p:spTree>
    <p:extLst>
      <p:ext uri="{BB962C8B-B14F-4D97-AF65-F5344CB8AC3E}">
        <p14:creationId xmlns:p14="http://schemas.microsoft.com/office/powerpoint/2010/main" xmlns="" val="2090200066"/>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340768"/>
            <a:ext cx="7410450" cy="563563"/>
          </a:xfrm>
        </p:spPr>
        <p:txBody>
          <a:bodyPr/>
          <a:lstStyle/>
          <a:p>
            <a:r>
              <a:rPr lang="ru-RU" sz="2000" dirty="0" smtClean="0"/>
              <a:t>		Перспективы развития</a:t>
            </a:r>
            <a:br>
              <a:rPr lang="ru-RU" sz="2000" dirty="0" smtClean="0"/>
            </a:br>
            <a:r>
              <a:rPr lang="ru-RU" sz="2000" dirty="0" smtClean="0"/>
              <a:t>Профессия </a:t>
            </a:r>
            <a:r>
              <a:rPr lang="ru-RU" sz="2000" dirty="0"/>
              <a:t>"винодел" обладает высокой востребованностью, благодаря интересу потребителей к качественной отечественной винодельческой продукции.</a:t>
            </a:r>
            <a:br>
              <a:rPr lang="ru-RU" sz="2000" dirty="0"/>
            </a:br>
            <a:r>
              <a:rPr lang="ru-RU" sz="2000" dirty="0"/>
              <a:t>Профессиональный винодел, в совершенстве знающий своё дело, всегда сможет найти работу на предприятиях винодельческой и пищевой промышленности.</a:t>
            </a:r>
            <a:br>
              <a:rPr lang="ru-RU" sz="2000" dirty="0"/>
            </a:br>
            <a:r>
              <a:rPr lang="ru-RU" sz="2000" dirty="0"/>
              <a:t>Обладая высоким разрядом и знанием экономики, можно начать личный бизнес.</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927300" y="4558455"/>
            <a:ext cx="2749300" cy="1944965"/>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81816" y="3235279"/>
            <a:ext cx="3456384" cy="2295658"/>
          </a:xfrm>
          <a:prstGeom prst="rect">
            <a:avLst/>
          </a:prstGeom>
          <a:ln>
            <a:noFill/>
          </a:ln>
          <a:effectLst>
            <a:softEdge rad="11250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228184" y="3068960"/>
            <a:ext cx="2438400" cy="1959864"/>
          </a:xfrm>
          <a:prstGeom prst="rect">
            <a:avLst/>
          </a:prstGeom>
          <a:ln>
            <a:noFill/>
          </a:ln>
          <a:effectLst>
            <a:softEdge rad="112500"/>
          </a:effectLst>
        </p:spPr>
      </p:pic>
    </p:spTree>
    <p:extLst>
      <p:ext uri="{BB962C8B-B14F-4D97-AF65-F5344CB8AC3E}">
        <p14:creationId xmlns:p14="http://schemas.microsoft.com/office/powerpoint/2010/main" xmlns="" val="44354009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strips(down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edge">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plus(in)">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1052736"/>
            <a:ext cx="6768752" cy="563563"/>
          </a:xfrm>
        </p:spPr>
        <p:txBody>
          <a:bodyPr/>
          <a:lstStyle/>
          <a:p>
            <a:r>
              <a:rPr lang="ru-RU" sz="2000" i="1" dirty="0" smtClean="0"/>
              <a:t>Перспективы карьерного роста профессии</a:t>
            </a:r>
            <a:br>
              <a:rPr lang="ru-RU" sz="2000" i="1" dirty="0" smtClean="0"/>
            </a:br>
            <a:r>
              <a:rPr lang="ru-RU" sz="2000" dirty="0" smtClean="0"/>
              <a:t>Будущие </a:t>
            </a:r>
            <a:r>
              <a:rPr lang="ru-RU" sz="2000" dirty="0"/>
              <a:t>виноделы имеют возможность получить работу не только на предприятиях своей страны. Большинство крупных мировых винодельческих хозяйств на коммерческой основе принимают на работу практикантов. При большом желании можно получить опыт на винодельнях Франции и Калифорнии. </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269864" y="2512844"/>
            <a:ext cx="3240360" cy="2150789"/>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87624" y="2708920"/>
            <a:ext cx="3960440" cy="3168352"/>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228184" y="4797152"/>
            <a:ext cx="2823601" cy="1881224"/>
          </a:xfrm>
          <a:prstGeom prst="rect">
            <a:avLst/>
          </a:prstGeom>
          <a:ln>
            <a:noFill/>
          </a:ln>
          <a:effectLst>
            <a:softEdge rad="112500"/>
          </a:effectLst>
        </p:spPr>
      </p:pic>
    </p:spTree>
    <p:extLst>
      <p:ext uri="{BB962C8B-B14F-4D97-AF65-F5344CB8AC3E}">
        <p14:creationId xmlns:p14="http://schemas.microsoft.com/office/powerpoint/2010/main" xmlns="" val="366934362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strVal val="#ppt_w+.3"/>
                                          </p:val>
                                        </p:tav>
                                        <p:tav tm="100000">
                                          <p:val>
                                            <p:strVal val="#ppt_w"/>
                                          </p:val>
                                        </p:tav>
                                      </p:tavLst>
                                    </p:anim>
                                    <p:anim calcmode="lin" valueType="num">
                                      <p:cBhvr>
                                        <p:cTn id="16" dur="1000" fill="hold"/>
                                        <p:tgtEl>
                                          <p:spTgt spid="5"/>
                                        </p:tgtEl>
                                        <p:attrNameLst>
                                          <p:attrName>ppt_h</p:attrName>
                                        </p:attrNameLst>
                                      </p:cBhvr>
                                      <p:tavLst>
                                        <p:tav tm="0">
                                          <p:val>
                                            <p:strVal val="#ppt_h"/>
                                          </p:val>
                                        </p:tav>
                                        <p:tav tm="100000">
                                          <p:val>
                                            <p:strVal val="#ppt_h"/>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3"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
                                        <p:tgtEl>
                                          <p:spTgt spid="6"/>
                                        </p:tgtEl>
                                      </p:cBhvr>
                                    </p:animEffect>
                                    <p:anim calcmode="lin" valueType="num">
                                      <p:cBhvr>
                                        <p:cTn id="29" dur="400" fill="hold"/>
                                        <p:tgtEl>
                                          <p:spTgt spid="6"/>
                                        </p:tgtEl>
                                        <p:attrNameLst>
                                          <p:attrName>ppt_x</p:attrName>
                                        </p:attrNameLst>
                                      </p:cBhvr>
                                      <p:tavLst>
                                        <p:tav tm="0">
                                          <p:val>
                                            <p:strVal val="#ppt_x"/>
                                          </p:val>
                                        </p:tav>
                                        <p:tav tm="100000">
                                          <p:val>
                                            <p:strVal val="#ppt_x"/>
                                          </p:val>
                                        </p:tav>
                                      </p:tavLst>
                                    </p:anim>
                                    <p:anim calcmode="lin" valueType="num">
                                      <p:cBhvr>
                                        <p:cTn id="30" dur="400" fill="hold"/>
                                        <p:tgtEl>
                                          <p:spTgt spid="6"/>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9150" y="285750"/>
            <a:ext cx="7410450" cy="5929332"/>
          </a:xfrm>
        </p:spPr>
        <p:txBody>
          <a:bodyPr/>
          <a:lstStyle/>
          <a:p>
            <a:pPr algn="ctr"/>
            <a:r>
              <a:rPr lang="ru-RU" dirty="0" smtClean="0"/>
              <a:t>		</a:t>
            </a:r>
            <a:r>
              <a:rPr lang="ru-RU" sz="8000" dirty="0" smtClean="0"/>
              <a:t>Спасибо за внимание</a:t>
            </a:r>
            <a:endParaRPr lang="ru-RU" sz="8000" dirty="0"/>
          </a:p>
        </p:txBody>
      </p:sp>
      <p:sp>
        <p:nvSpPr>
          <p:cNvPr id="3" name="Объект 2"/>
          <p:cNvSpPr>
            <a:spLocks noGrp="1"/>
          </p:cNvSpPr>
          <p:nvPr>
            <p:ph idx="1"/>
          </p:nvPr>
        </p:nvSpPr>
        <p:spPr/>
        <p:txBody>
          <a:bodyPr/>
          <a:lstStyle/>
          <a:p>
            <a:endParaRPr lang="ru-RU" sz="2000" dirty="0" smtClean="0"/>
          </a:p>
          <a:p>
            <a:pPr marL="0" indent="0">
              <a:buNone/>
            </a:pPr>
            <a:endParaRPr lang="ru-RU" sz="2000" dirty="0" smtClean="0"/>
          </a:p>
          <a:p>
            <a:pPr marL="0" indent="0">
              <a:buNone/>
            </a:pPr>
            <a:endParaRPr lang="ru-RU" dirty="0"/>
          </a:p>
        </p:txBody>
      </p:sp>
    </p:spTree>
    <p:extLst>
      <p:ext uri="{BB962C8B-B14F-4D97-AF65-F5344CB8AC3E}">
        <p14:creationId xmlns:p14="http://schemas.microsoft.com/office/powerpoint/2010/main" xmlns="" val="338895931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332656"/>
            <a:ext cx="7410450" cy="5735538"/>
          </a:xfrm>
        </p:spPr>
        <p:txBody>
          <a:bodyPr/>
          <a:lstStyle/>
          <a:p>
            <a:r>
              <a:rPr lang="ru-RU" dirty="0" smtClean="0"/>
              <a:t>		Оглавление</a:t>
            </a:r>
            <a:br>
              <a:rPr lang="ru-RU" dirty="0" smtClean="0"/>
            </a:br>
            <a:r>
              <a:rPr lang="ru-RU" dirty="0" smtClean="0"/>
              <a:t>1. История виноделия</a:t>
            </a:r>
            <a:br>
              <a:rPr lang="ru-RU" dirty="0" smtClean="0"/>
            </a:br>
            <a:r>
              <a:rPr lang="ru-RU" dirty="0" smtClean="0"/>
              <a:t>2. Содержание профессии винодела</a:t>
            </a:r>
            <a:br>
              <a:rPr lang="ru-RU" dirty="0" smtClean="0"/>
            </a:br>
            <a:r>
              <a:rPr lang="ru-RU" dirty="0" smtClean="0"/>
              <a:t>3. Известные люди в виноделии</a:t>
            </a:r>
            <a:br>
              <a:rPr lang="ru-RU" dirty="0" smtClean="0"/>
            </a:br>
            <a:r>
              <a:rPr lang="ru-RU" dirty="0" smtClean="0"/>
              <a:t>4. Плюсы профессии</a:t>
            </a:r>
            <a:br>
              <a:rPr lang="ru-RU" dirty="0" smtClean="0"/>
            </a:br>
            <a:r>
              <a:rPr lang="ru-RU" dirty="0" smtClean="0"/>
              <a:t>5. Минусы профессии</a:t>
            </a:r>
            <a:br>
              <a:rPr lang="ru-RU" dirty="0" smtClean="0"/>
            </a:br>
            <a:r>
              <a:rPr lang="ru-RU" dirty="0" smtClean="0"/>
              <a:t>6. Перспективы развития профессии</a:t>
            </a:r>
            <a:br>
              <a:rPr lang="ru-RU" dirty="0" smtClean="0"/>
            </a:br>
            <a:r>
              <a:rPr lang="ru-RU" dirty="0" smtClean="0"/>
              <a:t>7. Перспективы карьерного роста</a:t>
            </a:r>
            <a:br>
              <a:rPr lang="ru-RU" dirty="0" smtClean="0"/>
            </a:br>
            <a:r>
              <a:rPr lang="ru-RU" dirty="0" smtClean="0"/>
              <a:t>8. Список литературы</a:t>
            </a:r>
            <a:r>
              <a:rPr lang="ru-RU" dirty="0"/>
              <a:t>	</a:t>
            </a:r>
            <a:r>
              <a:rPr lang="ru-RU" dirty="0" smtClean="0"/>
              <a:t>					</a:t>
            </a:r>
            <a:endParaRPr lang="ru-RU" dirty="0"/>
          </a:p>
        </p:txBody>
      </p:sp>
    </p:spTree>
    <p:extLst>
      <p:ext uri="{BB962C8B-B14F-4D97-AF65-F5344CB8AC3E}">
        <p14:creationId xmlns:p14="http://schemas.microsoft.com/office/powerpoint/2010/main" xmlns="" val="377062101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052736"/>
            <a:ext cx="7410450" cy="563563"/>
          </a:xfrm>
        </p:spPr>
        <p:txBody>
          <a:bodyPr/>
          <a:lstStyle/>
          <a:p>
            <a:r>
              <a:rPr lang="ru-RU" sz="2000" dirty="0" smtClean="0"/>
              <a:t>		История виноделия</a:t>
            </a:r>
            <a:br>
              <a:rPr lang="ru-RU" sz="2000" dirty="0" smtClean="0"/>
            </a:br>
            <a:r>
              <a:rPr lang="ru-RU" sz="2000" dirty="0" smtClean="0"/>
              <a:t>Виноделие </a:t>
            </a:r>
            <a:r>
              <a:rPr lang="ru-RU" sz="2000" dirty="0"/>
              <a:t>возникло после развития виноградарства — освоения людьми культивирования винограда; это произошло в эпоху неолита на Ближнем </a:t>
            </a:r>
            <a:r>
              <a:rPr lang="ru-RU" sz="2000" dirty="0" smtClean="0"/>
              <a:t>Востоке. </a:t>
            </a:r>
            <a:r>
              <a:rPr lang="ru-RU" sz="2000" dirty="0"/>
              <a:t>Виноделие начало развиваться около 6000 лет до нашей эры в районе Закавказья, Восточной Анатолии и севера гор </a:t>
            </a:r>
            <a:r>
              <a:rPr lang="ru-RU" sz="2000" dirty="0" err="1"/>
              <a:t>Загрос</a:t>
            </a:r>
            <a:r>
              <a:rPr lang="ru-RU" sz="2000" dirty="0"/>
              <a:t> (современный Иран</a:t>
            </a:r>
            <a:r>
              <a:rPr lang="ru-RU" sz="2000" dirty="0" smtClean="0"/>
              <a:t>).</a:t>
            </a:r>
            <a:endParaRPr lang="ru-RU" sz="20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58586" y="2636912"/>
            <a:ext cx="3022641" cy="20986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96971" y="2636912"/>
            <a:ext cx="3643331" cy="20508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604817" y="4562564"/>
            <a:ext cx="3888432" cy="21226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Рисунок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907704" y="4208266"/>
            <a:ext cx="2331282" cy="24769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639383317"/>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in)">
                                      <p:cBhvr>
                                        <p:cTn id="3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1634" y="908720"/>
            <a:ext cx="7410450" cy="2207146"/>
          </a:xfrm>
        </p:spPr>
        <p:txBody>
          <a:bodyPr/>
          <a:lstStyle/>
          <a:p>
            <a:r>
              <a:rPr lang="ru-RU" sz="2000" dirty="0"/>
              <a:t>В Древнем Египте вино употребляли уже в 3150 году до н. э</a:t>
            </a:r>
            <a:r>
              <a:rPr lang="ru-RU" sz="2000" dirty="0" smtClean="0"/>
              <a:t>. </a:t>
            </a:r>
            <a:r>
              <a:rPr lang="ru-RU" sz="2000" dirty="0"/>
              <a:t>Множество кувшинов со следами вина были найдены в захоронениях времен II династии (XXIX—XXVII века до н. э.), печати на глиняных пробках сосудов свидетельствуют о развитии виноградарства в Нижнем Египте. Искусство виноделия дошло до греческого полуострова около 2000 года до н. э. Уже к 1700 году до нашей эры, виноделие в Греции стало обычным делом. Позднее, виноделие стало важной отраслью экономики, а вино — одним из основных предметов </a:t>
            </a:r>
            <a:r>
              <a:rPr lang="ru-RU" sz="2000" dirty="0" smtClean="0"/>
              <a:t>экспорта.</a:t>
            </a:r>
            <a:endParaRPr lang="ru-RU" sz="20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283968" y="3933056"/>
            <a:ext cx="4392438" cy="2470745"/>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82956" y="4115399"/>
            <a:ext cx="3096344" cy="2319234"/>
          </a:xfrm>
          <a:prstGeom prst="rect">
            <a:avLst/>
          </a:prstGeom>
        </p:spPr>
      </p:pic>
    </p:spTree>
    <p:extLst>
      <p:ext uri="{BB962C8B-B14F-4D97-AF65-F5344CB8AC3E}">
        <p14:creationId xmlns:p14="http://schemas.microsoft.com/office/powerpoint/2010/main" xmlns="" val="327890559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6" y="1052736"/>
            <a:ext cx="9145016" cy="1217241"/>
          </a:xfrm>
        </p:spPr>
        <p:txBody>
          <a:bodyPr/>
          <a:lstStyle/>
          <a:p>
            <a:pPr algn="ctr"/>
            <a:r>
              <a:rPr lang="ru-RU" sz="2000" dirty="0"/>
              <a:t>В XVII веке произошли два события, которые коренным образом изменили винодельческую промышленность. Первое — использование пробки и стеклянных бутылок, что позволило хранить и транспортировать вина в практически герметичной среде. До этого в бутылки вино разливали только перед подачей на стол, а для хранения использовались </a:t>
            </a:r>
            <a:r>
              <a:rPr lang="ru-RU" sz="2000" dirty="0" smtClean="0"/>
              <a:t>бочки. </a:t>
            </a:r>
            <a:r>
              <a:rPr lang="ru-RU" sz="2000" dirty="0"/>
              <a:t>Второе событие — рост популярности креплёных вин, таких как портвейн, мадера и херес. Добавление алкоголя использовалось в качестве консерванта, позволяя винам выдерживать длительные морские путешествия в Англию, Америку и Ост-Индию.</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779912" y="3717032"/>
            <a:ext cx="1866445" cy="1306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99592" y="3717032"/>
            <a:ext cx="2730218" cy="25862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012160" y="4393738"/>
            <a:ext cx="2943325" cy="19613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402233225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anim calcmode="lin" valueType="num">
                                      <p:cBhvr>
                                        <p:cTn id="26" dur="2000" fill="hold"/>
                                        <p:tgtEl>
                                          <p:spTgt spid="5"/>
                                        </p:tgtEl>
                                        <p:attrNameLst>
                                          <p:attrName>ppt_w</p:attrName>
                                        </p:attrNameLst>
                                      </p:cBhvr>
                                      <p:tavLst>
                                        <p:tav tm="0" fmla="#ppt_w*sin(2.5*pi*$)">
                                          <p:val>
                                            <p:fltVal val="0"/>
                                          </p:val>
                                        </p:tav>
                                        <p:tav tm="100000">
                                          <p:val>
                                            <p:fltVal val="1"/>
                                          </p:val>
                                        </p:tav>
                                      </p:tavLst>
                                    </p:anim>
                                    <p:anim calcmode="lin" valueType="num">
                                      <p:cBhvr>
                                        <p:cTn id="27"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ppt_w</p:attrName>
                                        </p:attrNameLst>
                                      </p:cBhvr>
                                      <p:tavLst>
                                        <p:tav tm="0">
                                          <p:val>
                                            <p:fltVal val="0"/>
                                          </p:val>
                                        </p:tav>
                                        <p:tav tm="100000">
                                          <p:val>
                                            <p:strVal val="#ppt_w"/>
                                          </p:val>
                                        </p:tav>
                                      </p:tavLst>
                                    </p:anim>
                                    <p:anim calcmode="lin" valueType="num">
                                      <p:cBhvr>
                                        <p:cTn id="40" dur="1000" fill="hold"/>
                                        <p:tgtEl>
                                          <p:spTgt spid="6"/>
                                        </p:tgtEl>
                                        <p:attrNameLst>
                                          <p:attrName>ppt_h</p:attrName>
                                        </p:attrNameLst>
                                      </p:cBhvr>
                                      <p:tavLst>
                                        <p:tav tm="0">
                                          <p:val>
                                            <p:fltVal val="0"/>
                                          </p:val>
                                        </p:tav>
                                        <p:tav tm="100000">
                                          <p:val>
                                            <p:strVal val="#ppt_h"/>
                                          </p:val>
                                        </p:tav>
                                      </p:tavLst>
                                    </p:anim>
                                    <p:anim calcmode="lin" valueType="num">
                                      <p:cBhvr>
                                        <p:cTn id="41" dur="1000" fill="hold"/>
                                        <p:tgtEl>
                                          <p:spTgt spid="6"/>
                                        </p:tgtEl>
                                        <p:attrNameLst>
                                          <p:attrName>style.rotation</p:attrName>
                                        </p:attrNameLst>
                                      </p:cBhvr>
                                      <p:tavLst>
                                        <p:tav tm="0">
                                          <p:val>
                                            <p:fltVal val="90"/>
                                          </p:val>
                                        </p:tav>
                                        <p:tav tm="100000">
                                          <p:val>
                                            <p:fltVal val="0"/>
                                          </p:val>
                                        </p:tav>
                                      </p:tavLst>
                                    </p:anim>
                                    <p:animEffect transition="in" filter="fade">
                                      <p:cBhvr>
                                        <p:cTn id="4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052736"/>
            <a:ext cx="7776864" cy="653827"/>
          </a:xfrm>
        </p:spPr>
        <p:txBody>
          <a:bodyPr/>
          <a:lstStyle/>
          <a:p>
            <a:r>
              <a:rPr lang="ru-RU" sz="2000" dirty="0" smtClean="0"/>
              <a:t>		Содержание профессии</a:t>
            </a:r>
            <a:br>
              <a:rPr lang="ru-RU" sz="2000" dirty="0" smtClean="0"/>
            </a:br>
            <a:r>
              <a:rPr lang="ru-RU" sz="2000" dirty="0" smtClean="0"/>
              <a:t>Винодел </a:t>
            </a:r>
            <a:r>
              <a:rPr lang="ru-RU" sz="2000" dirty="0"/>
              <a:t>на официальном языке называется технологом виноделия и бродильных производств. Это специалист, который не только понимает толк в вине, но и точно знает, от чего зависит тот или иной вкус. Он из разных сортов винограда создаёт особый купаж (фр. </a:t>
            </a:r>
            <a:r>
              <a:rPr lang="ru-RU" sz="2000" dirty="0" err="1"/>
              <a:t>coupage</a:t>
            </a:r>
            <a:r>
              <a:rPr lang="ru-RU" sz="2000" dirty="0"/>
              <a:t>) , т.е. смесь, где каждый сорт занимает определённую долю. </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83568" y="5016903"/>
            <a:ext cx="3356802" cy="1762322"/>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00192" y="2659792"/>
            <a:ext cx="2743724" cy="4121696"/>
          </a:xfrm>
          <a:prstGeom prst="rect">
            <a:avLst/>
          </a:prstGeom>
          <a:ln>
            <a:noFill/>
          </a:ln>
          <a:effectLst>
            <a:softEdge rad="11250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635896" y="2659792"/>
            <a:ext cx="2664296" cy="3558237"/>
          </a:xfrm>
          <a:prstGeom prst="rect">
            <a:avLst/>
          </a:prstGeom>
          <a:ln>
            <a:noFill/>
          </a:ln>
          <a:effectLst>
            <a:softEdge rad="112500"/>
          </a:effectLst>
        </p:spPr>
      </p:pic>
      <p:pic>
        <p:nvPicPr>
          <p:cNvPr id="7" name="Рисунок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92622" y="2924944"/>
            <a:ext cx="2926080" cy="1947672"/>
          </a:xfrm>
          <a:prstGeom prst="rect">
            <a:avLst/>
          </a:prstGeom>
          <a:ln>
            <a:noFill/>
          </a:ln>
          <a:effectLst>
            <a:softEdge rad="112500"/>
          </a:effectLst>
        </p:spPr>
      </p:pic>
    </p:spTree>
    <p:extLst>
      <p:ext uri="{BB962C8B-B14F-4D97-AF65-F5344CB8AC3E}">
        <p14:creationId xmlns:p14="http://schemas.microsoft.com/office/powerpoint/2010/main" xmlns="" val="213740582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p:tgtEl>
                                          <p:spTgt spid="5"/>
                                        </p:tgtEl>
                                        <p:attrNameLst>
                                          <p:attrName>ppt_y</p:attrName>
                                        </p:attrNameLst>
                                      </p:cBhvr>
                                      <p:tavLst>
                                        <p:tav tm="0">
                                          <p:val>
                                            <p:strVal val="#ppt_y+#ppt_h*1.125000"/>
                                          </p:val>
                                        </p:tav>
                                        <p:tav tm="100000">
                                          <p:val>
                                            <p:strVal val="#ppt_y"/>
                                          </p:val>
                                        </p:tav>
                                      </p:tavLst>
                                    </p:anim>
                                    <p:animEffect transition="in" filter="wipe(up)">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8783" y="908720"/>
            <a:ext cx="7410450" cy="563563"/>
          </a:xfrm>
        </p:spPr>
        <p:txBody>
          <a:bodyPr/>
          <a:lstStyle/>
          <a:p>
            <a:r>
              <a:rPr lang="ru-RU" sz="2000" dirty="0"/>
              <a:t>Как говорят специалисты, настоящий винодел помнит вкусы всех спиртов и всех сортов ягод, с которыми приходится работать. Поэтому работу над составом будущего напитка он начинает в уме. Это творческий процесс, который требует и многих знаний, и опыта, и вдохновения.</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499992" y="4257458"/>
            <a:ext cx="3672408" cy="2295255"/>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15616" y="4257458"/>
            <a:ext cx="2784125" cy="1875872"/>
          </a:xfrm>
          <a:prstGeom prst="rect">
            <a:avLst/>
          </a:prstGeom>
          <a:ln>
            <a:noFill/>
          </a:ln>
          <a:effectLst>
            <a:softEdge rad="11250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714916" y="2370002"/>
            <a:ext cx="2929092" cy="1647614"/>
          </a:xfrm>
          <a:prstGeom prst="rect">
            <a:avLst/>
          </a:prstGeom>
          <a:ln>
            <a:noFill/>
          </a:ln>
          <a:effectLst>
            <a:softEdge rad="112500"/>
          </a:effectLst>
        </p:spPr>
      </p:pic>
      <p:pic>
        <p:nvPicPr>
          <p:cNvPr id="7" name="Рисунок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940152" y="2110142"/>
            <a:ext cx="2992500" cy="2147316"/>
          </a:xfrm>
          <a:prstGeom prst="rect">
            <a:avLst/>
          </a:prstGeom>
          <a:ln>
            <a:noFill/>
          </a:ln>
          <a:effectLst>
            <a:softEdge rad="112500"/>
          </a:effectLst>
        </p:spPr>
      </p:pic>
    </p:spTree>
    <p:extLst>
      <p:ext uri="{BB962C8B-B14F-4D97-AF65-F5344CB8AC3E}">
        <p14:creationId xmlns:p14="http://schemas.microsoft.com/office/powerpoint/2010/main" xmlns="" val="263030944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plus(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heckerboard(across)">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diamond(in)">
                                      <p:cBhvr>
                                        <p:cTn id="2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63446"/>
            <a:ext cx="7905378" cy="453750"/>
          </a:xfrm>
        </p:spPr>
        <p:txBody>
          <a:bodyPr/>
          <a:lstStyle/>
          <a:p>
            <a:r>
              <a:rPr lang="ru-RU" sz="2000" dirty="0" smtClean="0"/>
              <a:t>Известные люди данной профессии</a:t>
            </a:r>
            <a:endParaRPr lang="ru-RU" sz="2000" dirty="0"/>
          </a:p>
        </p:txBody>
      </p:sp>
      <p:sp>
        <p:nvSpPr>
          <p:cNvPr id="3" name="Текст 2"/>
          <p:cNvSpPr>
            <a:spLocks noGrp="1"/>
          </p:cNvSpPr>
          <p:nvPr>
            <p:ph type="body" idx="1"/>
          </p:nvPr>
        </p:nvSpPr>
        <p:spPr>
          <a:xfrm>
            <a:off x="1201830" y="5013176"/>
            <a:ext cx="3365698" cy="1747837"/>
          </a:xfrm>
        </p:spPr>
        <p:txBody>
          <a:bodyPr/>
          <a:lstStyle/>
          <a:p>
            <a:r>
              <a:rPr lang="ru-RU" sz="2000" dirty="0"/>
              <a:t>Князь Лев Сергеевич Голицын (1845—1915) — основоположник виноделия в Крыму и промышленного производства игристых вин в Абрау-Дюрсо. Основатель усадьбы Новый Свет.</a:t>
            </a:r>
          </a:p>
        </p:txBody>
      </p:sp>
      <p:pic>
        <p:nvPicPr>
          <p:cNvPr id="7" name="Объект 6"/>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1619672" y="818875"/>
            <a:ext cx="1728192" cy="2548487"/>
          </a:xfrm>
        </p:spPr>
      </p:pic>
      <p:sp>
        <p:nvSpPr>
          <p:cNvPr id="5" name="Текст 4"/>
          <p:cNvSpPr>
            <a:spLocks noGrp="1"/>
          </p:cNvSpPr>
          <p:nvPr>
            <p:ph type="body" sz="quarter" idx="3"/>
          </p:nvPr>
        </p:nvSpPr>
        <p:spPr>
          <a:xfrm>
            <a:off x="5076056" y="5921639"/>
            <a:ext cx="3887788" cy="823912"/>
          </a:xfrm>
        </p:spPr>
        <p:txBody>
          <a:bodyPr/>
          <a:lstStyle/>
          <a:p>
            <a:r>
              <a:rPr lang="ru-RU" sz="2000" dirty="0"/>
              <a:t>Антон Михайлович </a:t>
            </a:r>
            <a:r>
              <a:rPr lang="ru-RU" sz="2000" dirty="0" err="1"/>
              <a:t>Фроло́в-Багре́ев</a:t>
            </a:r>
            <a:r>
              <a:rPr lang="ru-RU" sz="2000" dirty="0"/>
              <a:t> (12 [24] декабря 1877, Тобольск — 13 августа 1953, Москва)[1] — русский советский учёный-винодел, специалист по игристым винам, глава российской школы </a:t>
            </a:r>
            <a:r>
              <a:rPr lang="ru-RU" sz="2000" dirty="0" err="1"/>
              <a:t>шампанистов</a:t>
            </a:r>
            <a:r>
              <a:rPr lang="ru-RU" sz="2000" dirty="0"/>
              <a:t>.</a:t>
            </a:r>
          </a:p>
        </p:txBody>
      </p:sp>
      <p:pic>
        <p:nvPicPr>
          <p:cNvPr id="10" name="Объект 9"/>
          <p:cNvPicPr>
            <a:picLocks noGrp="1" noChangeAspect="1"/>
          </p:cNvPicPr>
          <p:nvPr>
            <p:ph sz="quarter" idx="4"/>
          </p:nvPr>
        </p:nvPicPr>
        <p:blipFill>
          <a:blip r:embed="rId3">
            <a:extLst>
              <a:ext uri="{28A0092B-C50C-407E-A947-70E740481C1C}">
                <a14:useLocalDpi xmlns:a14="http://schemas.microsoft.com/office/drawing/2010/main" xmlns="" val="0"/>
              </a:ext>
            </a:extLst>
          </a:blip>
          <a:stretch>
            <a:fillRect/>
          </a:stretch>
        </p:blipFill>
        <p:spPr>
          <a:xfrm>
            <a:off x="5508104" y="757397"/>
            <a:ext cx="2232248" cy="2619291"/>
          </a:xfrm>
        </p:spPr>
      </p:pic>
    </p:spTree>
    <p:extLst>
      <p:ext uri="{BB962C8B-B14F-4D97-AF65-F5344CB8AC3E}">
        <p14:creationId xmlns:p14="http://schemas.microsoft.com/office/powerpoint/2010/main" xmlns="" val="2962574911"/>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down)">
                                      <p:cBhvr>
                                        <p:cTn id="24" dur="580">
                                          <p:stCondLst>
                                            <p:cond delay="0"/>
                                          </p:stCondLst>
                                        </p:cTn>
                                        <p:tgtEl>
                                          <p:spTgt spid="3">
                                            <p:txEl>
                                              <p:pRg st="0" end="0"/>
                                            </p:txEl>
                                          </p:spTgt>
                                        </p:tgtEl>
                                      </p:cBhvr>
                                    </p:animEffect>
                                    <p:anim calcmode="lin" valueType="num">
                                      <p:cBhvr>
                                        <p:cTn id="2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0" end="0"/>
                                            </p:txEl>
                                          </p:spTgt>
                                        </p:tgtEl>
                                      </p:cBhvr>
                                      <p:to x="100000" y="60000"/>
                                    </p:animScale>
                                    <p:animScale>
                                      <p:cBhvr>
                                        <p:cTn id="31" dur="166" decel="50000">
                                          <p:stCondLst>
                                            <p:cond delay="676"/>
                                          </p:stCondLst>
                                        </p:cTn>
                                        <p:tgtEl>
                                          <p:spTgt spid="3">
                                            <p:txEl>
                                              <p:pRg st="0" end="0"/>
                                            </p:txEl>
                                          </p:spTgt>
                                        </p:tgtEl>
                                      </p:cBhvr>
                                      <p:to x="100000" y="100000"/>
                                    </p:animScale>
                                    <p:animScale>
                                      <p:cBhvr>
                                        <p:cTn id="32" dur="26">
                                          <p:stCondLst>
                                            <p:cond delay="1312"/>
                                          </p:stCondLst>
                                        </p:cTn>
                                        <p:tgtEl>
                                          <p:spTgt spid="3">
                                            <p:txEl>
                                              <p:pRg st="0" end="0"/>
                                            </p:txEl>
                                          </p:spTgt>
                                        </p:tgtEl>
                                      </p:cBhvr>
                                      <p:to x="100000" y="80000"/>
                                    </p:animScale>
                                    <p:animScale>
                                      <p:cBhvr>
                                        <p:cTn id="33" dur="166" decel="50000">
                                          <p:stCondLst>
                                            <p:cond delay="1338"/>
                                          </p:stCondLst>
                                        </p:cTn>
                                        <p:tgtEl>
                                          <p:spTgt spid="3">
                                            <p:txEl>
                                              <p:pRg st="0" end="0"/>
                                            </p:txEl>
                                          </p:spTgt>
                                        </p:tgtEl>
                                      </p:cBhvr>
                                      <p:to x="100000" y="100000"/>
                                    </p:animScale>
                                    <p:animScale>
                                      <p:cBhvr>
                                        <p:cTn id="34" dur="26">
                                          <p:stCondLst>
                                            <p:cond delay="1642"/>
                                          </p:stCondLst>
                                        </p:cTn>
                                        <p:tgtEl>
                                          <p:spTgt spid="3">
                                            <p:txEl>
                                              <p:pRg st="0" end="0"/>
                                            </p:txEl>
                                          </p:spTgt>
                                        </p:tgtEl>
                                      </p:cBhvr>
                                      <p:to x="100000" y="90000"/>
                                    </p:animScale>
                                    <p:animScale>
                                      <p:cBhvr>
                                        <p:cTn id="35" dur="166" decel="50000">
                                          <p:stCondLst>
                                            <p:cond delay="1668"/>
                                          </p:stCondLst>
                                        </p:cTn>
                                        <p:tgtEl>
                                          <p:spTgt spid="3">
                                            <p:txEl>
                                              <p:pRg st="0" end="0"/>
                                            </p:txEl>
                                          </p:spTgt>
                                        </p:tgtEl>
                                      </p:cBhvr>
                                      <p:to x="100000" y="100000"/>
                                    </p:animScale>
                                    <p:animScale>
                                      <p:cBhvr>
                                        <p:cTn id="36" dur="26">
                                          <p:stCondLst>
                                            <p:cond delay="1808"/>
                                          </p:stCondLst>
                                        </p:cTn>
                                        <p:tgtEl>
                                          <p:spTgt spid="3">
                                            <p:txEl>
                                              <p:pRg st="0" end="0"/>
                                            </p:txEl>
                                          </p:spTgt>
                                        </p:tgtEl>
                                      </p:cBhvr>
                                      <p:to x="100000" y="95000"/>
                                    </p:animScale>
                                    <p:animScale>
                                      <p:cBhvr>
                                        <p:cTn id="37" dur="166" decel="50000">
                                          <p:stCondLst>
                                            <p:cond delay="1834"/>
                                          </p:stCondLst>
                                        </p:cTn>
                                        <p:tgtEl>
                                          <p:spTgt spid="3">
                                            <p:txEl>
                                              <p:pRg st="0" end="0"/>
                                            </p:txEl>
                                          </p:spTgt>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fade">
                                      <p:cBhvr>
                                        <p:cTn id="42" dur="2000"/>
                                        <p:tgtEl>
                                          <p:spTgt spid="5">
                                            <p:txEl>
                                              <p:pRg st="0" end="0"/>
                                            </p:txEl>
                                          </p:spTgt>
                                        </p:tgtEl>
                                      </p:cBhvr>
                                    </p:animEffect>
                                    <p:anim calcmode="lin" valueType="num">
                                      <p:cBhvr>
                                        <p:cTn id="43"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44"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123728" y="3933056"/>
            <a:ext cx="5256584" cy="2336080"/>
          </a:xfrm>
        </p:spPr>
        <p:txBody>
          <a:bodyPr/>
          <a:lstStyle/>
          <a:p>
            <a:r>
              <a:rPr lang="ru-RU" sz="2000" dirty="0"/>
              <a:t>Герасимов, Михаил Александрович (1884—1966) — учёный-винодел, доктор сельскохозяйственных наук (1941), профессор (1944), почётный доктор Венгерского института садоводства, виноградарства и виноделия, член-корреспондент Итальянской академии винограда и вина.</a:t>
            </a:r>
          </a:p>
        </p:txBody>
      </p:sp>
      <p:pic>
        <p:nvPicPr>
          <p:cNvPr id="7" name="Объект 6"/>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3491880" y="620688"/>
            <a:ext cx="1823579" cy="2450107"/>
          </a:xfrm>
          <a:prstGeom prst="rect">
            <a:avLst/>
          </a:prstGeom>
          <a:ln>
            <a:noFill/>
          </a:ln>
          <a:effectLst>
            <a:softEdge rad="112500"/>
          </a:effectLst>
        </p:spPr>
      </p:pic>
    </p:spTree>
    <p:extLst>
      <p:ext uri="{BB962C8B-B14F-4D97-AF65-F5344CB8AC3E}">
        <p14:creationId xmlns:p14="http://schemas.microsoft.com/office/powerpoint/2010/main" xmlns="" val="3633650547"/>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c_1">
  <a:themeElements>
    <a:clrScheme name="c_1 3">
      <a:dk1>
        <a:srgbClr val="000000"/>
      </a:dk1>
      <a:lt1>
        <a:srgbClr val="FFFFFF"/>
      </a:lt1>
      <a:dk2>
        <a:srgbClr val="571D57"/>
      </a:dk2>
      <a:lt2>
        <a:srgbClr val="DDDDDD"/>
      </a:lt2>
      <a:accent1>
        <a:srgbClr val="D26464"/>
      </a:accent1>
      <a:accent2>
        <a:srgbClr val="FBA993"/>
      </a:accent2>
      <a:accent3>
        <a:srgbClr val="FFFFFF"/>
      </a:accent3>
      <a:accent4>
        <a:srgbClr val="000000"/>
      </a:accent4>
      <a:accent5>
        <a:srgbClr val="E5B8B8"/>
      </a:accent5>
      <a:accent6>
        <a:srgbClr val="E39985"/>
      </a:accent6>
      <a:hlink>
        <a:srgbClr val="FEA94C"/>
      </a:hlink>
      <a:folHlink>
        <a:srgbClr val="89C3BD"/>
      </a:folHlink>
    </a:clrScheme>
    <a:fontScheme name="c_1">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292929"/>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292929"/>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c_1 1">
        <a:dk1>
          <a:srgbClr val="000000"/>
        </a:dk1>
        <a:lt1>
          <a:srgbClr val="FFFFFF"/>
        </a:lt1>
        <a:dk2>
          <a:srgbClr val="0F5B65"/>
        </a:dk2>
        <a:lt2>
          <a:srgbClr val="DDDDDD"/>
        </a:lt2>
        <a:accent1>
          <a:srgbClr val="E1B037"/>
        </a:accent1>
        <a:accent2>
          <a:srgbClr val="53B586"/>
        </a:accent2>
        <a:accent3>
          <a:srgbClr val="FFFFFF"/>
        </a:accent3>
        <a:accent4>
          <a:srgbClr val="000000"/>
        </a:accent4>
        <a:accent5>
          <a:srgbClr val="EED4AE"/>
        </a:accent5>
        <a:accent6>
          <a:srgbClr val="4AA479"/>
        </a:accent6>
        <a:hlink>
          <a:srgbClr val="C7D476"/>
        </a:hlink>
        <a:folHlink>
          <a:srgbClr val="5CA2EE"/>
        </a:folHlink>
      </a:clrScheme>
      <a:clrMap bg1="lt1" tx1="dk1" bg2="lt2" tx2="dk2" accent1="accent1" accent2="accent2" accent3="accent3" accent4="accent4" accent5="accent5" accent6="accent6" hlink="hlink" folHlink="folHlink"/>
    </a:extraClrScheme>
    <a:extraClrScheme>
      <a:clrScheme name="c_1 2">
        <a:dk1>
          <a:srgbClr val="000000"/>
        </a:dk1>
        <a:lt1>
          <a:srgbClr val="FFFFFF"/>
        </a:lt1>
        <a:dk2>
          <a:srgbClr val="670D0D"/>
        </a:dk2>
        <a:lt2>
          <a:srgbClr val="DDDDDD"/>
        </a:lt2>
        <a:accent1>
          <a:srgbClr val="539FC5"/>
        </a:accent1>
        <a:accent2>
          <a:srgbClr val="7F76B8"/>
        </a:accent2>
        <a:accent3>
          <a:srgbClr val="FFFFFF"/>
        </a:accent3>
        <a:accent4>
          <a:srgbClr val="000000"/>
        </a:accent4>
        <a:accent5>
          <a:srgbClr val="B3CDDF"/>
        </a:accent5>
        <a:accent6>
          <a:srgbClr val="726AA6"/>
        </a:accent6>
        <a:hlink>
          <a:srgbClr val="96D2C2"/>
        </a:hlink>
        <a:folHlink>
          <a:srgbClr val="C4ABDF"/>
        </a:folHlink>
      </a:clrScheme>
      <a:clrMap bg1="lt1" tx1="dk1" bg2="lt2" tx2="dk2" accent1="accent1" accent2="accent2" accent3="accent3" accent4="accent4" accent5="accent5" accent6="accent6" hlink="hlink" folHlink="folHlink"/>
    </a:extraClrScheme>
    <a:extraClrScheme>
      <a:clrScheme name="c_1 3">
        <a:dk1>
          <a:srgbClr val="000000"/>
        </a:dk1>
        <a:lt1>
          <a:srgbClr val="FFFFFF"/>
        </a:lt1>
        <a:dk2>
          <a:srgbClr val="571D57"/>
        </a:dk2>
        <a:lt2>
          <a:srgbClr val="DDDDDD"/>
        </a:lt2>
        <a:accent1>
          <a:srgbClr val="D26464"/>
        </a:accent1>
        <a:accent2>
          <a:srgbClr val="FBA993"/>
        </a:accent2>
        <a:accent3>
          <a:srgbClr val="FFFFFF"/>
        </a:accent3>
        <a:accent4>
          <a:srgbClr val="000000"/>
        </a:accent4>
        <a:accent5>
          <a:srgbClr val="E5B8B8"/>
        </a:accent5>
        <a:accent6>
          <a:srgbClr val="E39985"/>
        </a:accent6>
        <a:hlink>
          <a:srgbClr val="FEA94C"/>
        </a:hlink>
        <a:folHlink>
          <a:srgbClr val="89C3B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WineChiantiMontalbano ani</Template>
  <TotalTime>206</TotalTime>
  <Words>340</Words>
  <Application>Microsoft Office PowerPoint</Application>
  <PresentationFormat>Экран (4:3)</PresentationFormat>
  <Paragraphs>17</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c_1</vt:lpstr>
      <vt:lpstr>Государственный бюджетное профессиональное образовательное учреждение Ростовской области «Пухляковский агропромышленный техникум»       Федотова Олеся Сергеевна-      специалист     «Технология бродильных   производств и виноделия» курс-4      руководитель-    Попружук Наталья Владимировна  конкурс  «Моя профессия – мой выбор»                  х. Пухляковский, 2018 </vt:lpstr>
      <vt:lpstr>  Оглавление 1. История виноделия 2. Содержание профессии винодела 3. Известные люди в виноделии 4. Плюсы профессии 5. Минусы профессии 6. Перспективы развития профессии 7. Перспективы карьерного роста 8. Список литературы      </vt:lpstr>
      <vt:lpstr>  История виноделия Виноделие возникло после развития виноградарства — освоения людьми культивирования винограда; это произошло в эпоху неолита на Ближнем Востоке. Виноделие начало развиваться около 6000 лет до нашей эры в районе Закавказья, Восточной Анатолии и севера гор Загрос (современный Иран).</vt:lpstr>
      <vt:lpstr>В Древнем Египте вино употребляли уже в 3150 году до н. э. Множество кувшинов со следами вина были найдены в захоронениях времен II династии (XXIX—XXVII века до н. э.), печати на глиняных пробках сосудов свидетельствуют о развитии виноградарства в Нижнем Египте. Искусство виноделия дошло до греческого полуострова около 2000 года до н. э. Уже к 1700 году до нашей эры, виноделие в Греции стало обычным делом. Позднее, виноделие стало важной отраслью экономики, а вино — одним из основных предметов экспорта.</vt:lpstr>
      <vt:lpstr>В XVII веке произошли два события, которые коренным образом изменили винодельческую промышленность. Первое — использование пробки и стеклянных бутылок, что позволило хранить и транспортировать вина в практически герметичной среде. До этого в бутылки вино разливали только перед подачей на стол, а для хранения использовались бочки. Второе событие — рост популярности креплёных вин, таких как портвейн, мадера и херес. Добавление алкоголя использовалось в качестве консерванта, позволяя винам выдерживать длительные морские путешествия в Англию, Америку и Ост-Индию.</vt:lpstr>
      <vt:lpstr>  Содержание профессии Винодел на официальном языке называется технологом виноделия и бродильных производств. Это специалист, который не только понимает толк в вине, но и точно знает, от чего зависит тот или иной вкус. Он из разных сортов винограда создаёт особый купаж (фр. coupage) , т.е. смесь, где каждый сорт занимает определённую долю. </vt:lpstr>
      <vt:lpstr>Как говорят специалисты, настоящий винодел помнит вкусы всех спиртов и всех сортов ягод, с которыми приходится работать. Поэтому работу над составом будущего напитка он начинает в уме. Это творческий процесс, который требует и многих знаний, и опыта, и вдохновения.</vt:lpstr>
      <vt:lpstr>Известные люди данной профессии</vt:lpstr>
      <vt:lpstr>Слайд 9</vt:lpstr>
      <vt:lpstr>  «Плюсы» профессии -Приятная профессия, подходящая для людей, которые не желают всю жизнь провести в душном рабочем кабинете. -Подходит как для гуманитариев, так и для математиков. -Возможность посмотреть мир, ведь виноделы часто ездят на заводы, расположенные в Италии, Франции и других странах, где производится вино, чтобы перенять опыт и привезти редкие саженцы винограда. -Очень интересная и необычная работа. Высокий оклад. -Опытный винодел технолог востребован на протяжении всей жизни. После выхода на пенсию специалист сможет обучать студентов или же открыть собственную винодельню, что позволит получать солидный доход. -Работа в южных регионах, удаленных от трасс, вредных производств, что отлично сказывается на здоровье специалиста.</vt:lpstr>
      <vt:lpstr>  «Минусы» профессии - Образование можно получить лишь в небольшом количестве отечественных вузов, чаще всего люди, которые твердо решили стать виноделами , отправляются на учебу в европейские высшие учебные заведения. - Профессию невозможно освоить на курсах, для работы в этой сфере необходимо иметь базовое высшее образование, связанное с аграрным или пищевым сектором. - Работать приходится в разных условиях: шумный цех, виноградник, продуваемый ветрами, палящее солнце и т. д. </vt:lpstr>
      <vt:lpstr>  Перспективы развития Профессия "винодел" обладает высокой востребованностью, благодаря интересу потребителей к качественной отечественной винодельческой продукции. Профессиональный винодел, в совершенстве знающий своё дело, всегда сможет найти работу на предприятиях винодельческой и пищевой промышленности. Обладая высоким разрядом и знанием экономики, можно начать личный бизнес.</vt:lpstr>
      <vt:lpstr>Перспективы карьерного роста профессии Будущие виноделы имеют возможность получить работу не только на предприятиях своей страны. Большинство крупных мировых винодельческих хозяйств на коммерческой основе принимают на работу практикантов. При большом желании можно получить опыт на винодельнях Франции и Калифорнии. </vt:lpstr>
      <vt:lpstr>  Спасибо за внимание</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jul</dc:creator>
  <dc:description>http://propowerpoint.ru - Áåñïëàòíûå øàáëîíû äëÿ ïðåçåíòàöèé. Ïîëåçíûå ñîâåòû è óðîêè  PowerPoint .</dc:description>
  <cp:lastModifiedBy>Наталья Владимировна</cp:lastModifiedBy>
  <cp:revision>23</cp:revision>
  <dcterms:created xsi:type="dcterms:W3CDTF">2016-05-11T08:03:49Z</dcterms:created>
  <dcterms:modified xsi:type="dcterms:W3CDTF">2019-12-03T06:29:27Z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000800740a0000000000010243100207f8000400038000</vt:lpwstr>
  </property>
</Properties>
</file>