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handoutMasterIdLst>
    <p:handoutMasterId r:id="rId19"/>
  </p:handoutMasterIdLst>
  <p:sldIdLst>
    <p:sldId id="256" r:id="rId2"/>
    <p:sldId id="264" r:id="rId3"/>
    <p:sldId id="258" r:id="rId4"/>
    <p:sldId id="257" r:id="rId5"/>
    <p:sldId id="261" r:id="rId6"/>
    <p:sldId id="262" r:id="rId7"/>
    <p:sldId id="265" r:id="rId8"/>
    <p:sldId id="270" r:id="rId9"/>
    <p:sldId id="278" r:id="rId10"/>
    <p:sldId id="268" r:id="rId11"/>
    <p:sldId id="266" r:id="rId12"/>
    <p:sldId id="271" r:id="rId13"/>
    <p:sldId id="273" r:id="rId14"/>
    <p:sldId id="274" r:id="rId15"/>
    <p:sldId id="272" r:id="rId16"/>
    <p:sldId id="275" r:id="rId17"/>
    <p:sldId id="260" r:id="rId18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FE0E-039B-4287-90B0-9993A71E1A58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16639-C5FE-484C-BDBB-0F5FB67FC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21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1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1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50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1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40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5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7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0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7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7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6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9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9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0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4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1B0E-AF83-4994-807E-D4788B38388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E52320-90E8-4183-8009-BD8B046CB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871" y="1"/>
            <a:ext cx="9552215" cy="1126670"/>
          </a:xfrm>
        </p:spPr>
        <p:txBody>
          <a:bodyPr/>
          <a:lstStyle/>
          <a:p>
            <a:pPr algn="ctr"/>
            <a:r>
              <a:rPr lang="ru-RU" dirty="0" smtClean="0"/>
              <a:t>ФИЛОСОФИЯ </a:t>
            </a:r>
            <a:r>
              <a:rPr lang="en-US" dirty="0" smtClean="0"/>
              <a:t>XVIII-XIX </a:t>
            </a:r>
            <a:r>
              <a:rPr lang="ru-RU" dirty="0" smtClean="0"/>
              <a:t>ВЕКОВ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172" y="1126672"/>
            <a:ext cx="9780814" cy="14859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5400" dirty="0">
                <a:solidFill>
                  <a:srgbClr val="5FCBEF"/>
                </a:solidFill>
                <a:ea typeface="+mj-ea"/>
                <a:cs typeface="+mj-cs"/>
              </a:rPr>
              <a:t>ФИЛОСОФИЯ ЭПОХИ ПРОСВЕЩЕНИЯ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2612573"/>
            <a:ext cx="6929157" cy="39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75927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Начало французского Просвещения связывают с появлением сочинений </a:t>
            </a:r>
            <a:r>
              <a:rPr lang="ru-RU" sz="2800" b="1" dirty="0" smtClean="0"/>
              <a:t>Вольтера (1694-1778, наст. имя Франсуа Мари </a:t>
            </a:r>
            <a:r>
              <a:rPr lang="ru-RU" sz="2800" b="1" dirty="0" err="1" smtClean="0"/>
              <a:t>Аруэ</a:t>
            </a:r>
            <a:r>
              <a:rPr lang="ru-RU" sz="2800" b="1" dirty="0" smtClean="0"/>
              <a:t>)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Вольтер вошел в историю как публицист и пропагандист физики и механики Ньютона, английских конституционных порядков и учреждений, защитник свободы личности от посягательств церкви, иезуитов, инквизиции.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«</a:t>
            </a:r>
            <a:r>
              <a:rPr lang="ru-RU" sz="2800" dirty="0" err="1" smtClean="0"/>
              <a:t>Кандид</a:t>
            </a:r>
            <a:r>
              <a:rPr lang="ru-RU" sz="2800" dirty="0" smtClean="0"/>
              <a:t>», «Орлеанская дева», его статьи в «Философском словаре», «Энциклопедии» получили широкое распространение во всей Европе.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354" y="609361"/>
            <a:ext cx="3441892" cy="46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74784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3200" dirty="0" smtClean="0"/>
              <a:t>На формирование революционной идеологии Европы огромное влияние оказал </a:t>
            </a:r>
            <a:r>
              <a:rPr lang="ru-RU" sz="3200" b="1" dirty="0" smtClean="0"/>
              <a:t>Жан-Жак Руссо (1712-1778)</a:t>
            </a:r>
            <a:r>
              <a:rPr lang="ru-RU" sz="3200" dirty="0" smtClean="0"/>
              <a:t>, автор произведения «Общественный договор», которое явилось теоретическим обоснованием гражданского общества, основанного на свободе и безусловном равенстве юридических прав, и вдохновляло якобинцев в эпоху Великой французской революции.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147" y="263500"/>
            <a:ext cx="3504487" cy="4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21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800" b="1" dirty="0" smtClean="0"/>
              <a:t>Дени Дидро (1713-1784) </a:t>
            </a:r>
            <a:r>
              <a:rPr lang="ru-RU" sz="2800" dirty="0" smtClean="0"/>
              <a:t>в своих работах: «Философские принципы материи и движения», «Мысли об объяснении природы», «Письмо о слепых в назидание зрячим», «Сон </a:t>
            </a:r>
            <a:r>
              <a:rPr lang="ru-RU" sz="2800" dirty="0" err="1" smtClean="0"/>
              <a:t>Д'Аламбера</a:t>
            </a:r>
            <a:r>
              <a:rPr lang="ru-RU" sz="2800" dirty="0" smtClean="0"/>
              <a:t>», выступая против субъективного идеализма. Все, что существует, материально. Мир беспрерывно зарождается и умирает, в каждый момент находится в состоянии зарождения и смерти.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Дидро вводит диалектику в рассмотрение проблем бытия. По его мнению, чувствует вся материя (гилозоизм*). Однако он различает «чувствительность инертную» и «чувствительность деятельную». </a:t>
            </a:r>
            <a:endParaRPr lang="ru-RU" sz="2800" dirty="0"/>
          </a:p>
          <a:p>
            <a:pPr algn="just"/>
            <a:r>
              <a:rPr lang="ru-RU" sz="2800" dirty="0" smtClean="0"/>
              <a:t>*</a:t>
            </a:r>
            <a:r>
              <a:rPr lang="ru-RU" sz="2800" b="1" dirty="0" smtClean="0">
                <a:effectLst/>
              </a:rPr>
              <a:t>ГИЛОЗОИЗМ</a:t>
            </a:r>
            <a:r>
              <a:rPr lang="ru-RU" sz="2800" dirty="0" smtClean="0">
                <a:effectLst/>
              </a:rPr>
              <a:t> – философское учение о всеобщей одушевленности материи.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536" y="191010"/>
            <a:ext cx="2914859" cy="34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388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3200" b="1" i="1" dirty="0" smtClean="0"/>
              <a:t>Немецкое Просвещение </a:t>
            </a:r>
            <a:r>
              <a:rPr lang="ru-RU" sz="3200" dirty="0" smtClean="0"/>
              <a:t>также ведет борьбу за философию, опирающуюся на разум. 	</a:t>
            </a:r>
          </a:p>
          <a:p>
            <a:pPr algn="just"/>
            <a:r>
              <a:rPr lang="ru-RU" sz="3200" dirty="0"/>
              <a:t>	</a:t>
            </a:r>
            <a:r>
              <a:rPr lang="ru-RU" sz="3200" dirty="0" smtClean="0"/>
              <a:t>Оно также пытается решить конфликт между верой и разумом в пользу разума. </a:t>
            </a:r>
          </a:p>
          <a:p>
            <a:pPr algn="just"/>
            <a:r>
              <a:rPr lang="ru-RU" sz="3200" dirty="0"/>
              <a:t>	</a:t>
            </a:r>
            <a:r>
              <a:rPr lang="ru-RU" sz="3200" dirty="0" smtClean="0"/>
              <a:t>Но в то же время немецкое Просвещение лишено боевого духа Просвещения во Франции. </a:t>
            </a:r>
          </a:p>
          <a:p>
            <a:pPr algn="just"/>
            <a:r>
              <a:rPr lang="ru-RU" sz="3200" dirty="0"/>
              <a:t>	</a:t>
            </a:r>
            <a:r>
              <a:rPr lang="ru-RU" sz="3200" dirty="0" smtClean="0"/>
              <a:t>Немецкое Просвещение стремится к компромиссу между знанием и верой, между наукой и религией.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36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6744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Наиболее влиятельной в немецкой философии XVIII в. была школа </a:t>
            </a:r>
            <a:r>
              <a:rPr lang="ru-RU" sz="2800" b="1" dirty="0" err="1" smtClean="0"/>
              <a:t>Христиана</a:t>
            </a:r>
            <a:r>
              <a:rPr lang="ru-RU" sz="2800" b="1" dirty="0" smtClean="0"/>
              <a:t> Вольфа (1679–1754)</a:t>
            </a:r>
            <a:r>
              <a:rPr lang="ru-RU" sz="2800" dirty="0" smtClean="0"/>
              <a:t> — последователя и популяризатора идеалистической философии Лейбница.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Вольф и его ученики стремились к разработке философии в форме науки, прибегали к «геометрическому методу» Декарта и Спинозы, развивали учение о причинной обусловленности всех явлений природы.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В познании они подчеркивали роль разума, логических законов и форм мышления.</a:t>
            </a:r>
            <a:endParaRPr lang="ru-RU" sz="2800" dirty="0"/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13841" y="529390"/>
            <a:ext cx="3240000" cy="33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419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3200" b="1" dirty="0" smtClean="0"/>
              <a:t>Иоганн Готфрид Гердер (1744-1803</a:t>
            </a:r>
            <a:r>
              <a:rPr lang="ru-RU" sz="3200" dirty="0" smtClean="0"/>
              <a:t>) в своем сочинении «Идеи к философии истории человечества» рассматривает проблему общественного и исторического прогресса. </a:t>
            </a:r>
          </a:p>
          <a:p>
            <a:pPr algn="just"/>
            <a:r>
              <a:rPr lang="ru-RU" sz="3200" dirty="0"/>
              <a:t>	П</a:t>
            </a:r>
            <a:r>
              <a:rPr lang="ru-RU" sz="3200" dirty="0" smtClean="0"/>
              <a:t>рогресс — это естественное развитие поступательного характера, где каждое явление связано с последующим и предшествующим и направлено на достижение высшего состояния — гуманности. 	Определяющее значение имеет культура, которая одновременно и стимулирует развитие общества, и предстает результатом этого развития. </a:t>
            </a:r>
          </a:p>
          <a:p>
            <a:pPr algn="just"/>
            <a:r>
              <a:rPr lang="ru-RU" sz="3200" dirty="0"/>
              <a:t>	</a:t>
            </a:r>
            <a:endParaRPr lang="ru-RU" sz="3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664" y="65314"/>
            <a:ext cx="2784022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561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800" b="1" dirty="0" err="1" smtClean="0"/>
              <a:t>Готхольд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Эфраим</a:t>
            </a:r>
            <a:r>
              <a:rPr lang="ru-RU" sz="2800" b="1" dirty="0" smtClean="0"/>
              <a:t> Лессинг (1729–1781</a:t>
            </a:r>
            <a:r>
              <a:rPr lang="ru-RU" sz="2800" dirty="0" smtClean="0"/>
              <a:t>) был одновременно писателем, драматургом, критиком, эстетиком и философом. </a:t>
            </a:r>
          </a:p>
          <a:p>
            <a:pPr algn="just"/>
            <a:r>
              <a:rPr lang="ru-RU" sz="2800" dirty="0" smtClean="0"/>
              <a:t>	Борец против сил реакции, феодальной идеологии, мракобесия и религиозной нетерпимости.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В философии он обрушился против ортодоксов богословия.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Лессинг отвергает все ортодоксальные понятия о божестве, отрицает веру в личного бога, существующего вне мира, и допускает бога только в качестве «души мира».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В конечном счете значение религии для Лессинга только этическое.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13" y="87212"/>
            <a:ext cx="3145971" cy="39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8461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sz="3200" b="1" u="none" strike="noStrike" dirty="0" smtClean="0">
                <a:solidFill>
                  <a:srgbClr val="000000"/>
                </a:solidFill>
                <a:effectLst/>
                <a:latin typeface="+mj-lt"/>
              </a:rPr>
              <a:t>Важнейшими достижениями философов эпохи считаются следующие положения:</a:t>
            </a:r>
          </a:p>
          <a:p>
            <a:pPr algn="just"/>
            <a:endParaRPr lang="ru-RU" sz="3200" u="none" strike="noStrike" dirty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 гражданские права человека;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 общественный договор;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 разделение властей;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 разумный эгоизм;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естественное развитие истории 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7605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273" y="1240971"/>
            <a:ext cx="5482741" cy="480039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800" dirty="0" smtClean="0"/>
              <a:t>Особенности развития стран Европы в </a:t>
            </a:r>
            <a:r>
              <a:rPr lang="en-US" sz="2800" dirty="0" smtClean="0"/>
              <a:t>XVIII </a:t>
            </a:r>
            <a:r>
              <a:rPr lang="ru-RU" sz="2800" dirty="0" smtClean="0"/>
              <a:t>веке.</a:t>
            </a:r>
          </a:p>
          <a:p>
            <a:pPr>
              <a:buAutoNum type="arabicPeriod"/>
            </a:pPr>
            <a:r>
              <a:rPr lang="ru-RU" sz="2800" dirty="0" smtClean="0"/>
              <a:t>Просвещение в Англии.</a:t>
            </a:r>
          </a:p>
          <a:p>
            <a:pPr>
              <a:buAutoNum type="arabicPeriod"/>
            </a:pPr>
            <a:r>
              <a:rPr lang="ru-RU" sz="2800" dirty="0" smtClean="0"/>
              <a:t>Просвещение во Франции.</a:t>
            </a:r>
          </a:p>
          <a:p>
            <a:pPr>
              <a:buAutoNum type="arabicPeriod"/>
            </a:pPr>
            <a:r>
              <a:rPr lang="ru-RU" sz="2800" dirty="0" smtClean="0"/>
              <a:t>Просвещение в Германии.</a:t>
            </a:r>
          </a:p>
          <a:p>
            <a:pPr>
              <a:buAutoNum type="arabicPeriod"/>
            </a:pPr>
            <a:r>
              <a:rPr lang="ru-RU" sz="2800" dirty="0" smtClean="0"/>
              <a:t>Значение философии эпохи.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67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-1"/>
            <a:ext cx="99767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Просвещение зародилось в Англии. У его истоков стояли Т. Гоббс, Дж. Локк и др.</a:t>
            </a:r>
          </a:p>
          <a:p>
            <a:pPr lvl="0" algn="just"/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	Постепенно центр Просвещения переместился во Францию, там оно связано с именами Ф. Вольтера, Ж. Ж. Руссо</a:t>
            </a:r>
            <a:r>
              <a:rPr lang="en-US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200" u="none" strike="noStrike" dirty="0" smtClean="0">
                <a:solidFill>
                  <a:srgbClr val="000000"/>
                </a:solidFill>
                <a:effectLst/>
                <a:latin typeface="+mj-lt"/>
              </a:rPr>
              <a:t>и др.</a:t>
            </a:r>
            <a:r>
              <a:rPr lang="ru-RU" sz="3200" dirty="0" smtClean="0">
                <a:solidFill>
                  <a:srgbClr val="000000"/>
                </a:solidFill>
              </a:rPr>
              <a:t> </a:t>
            </a:r>
          </a:p>
          <a:p>
            <a:pPr lvl="0" algn="just"/>
            <a:r>
              <a:rPr lang="ru-RU" sz="3200" dirty="0">
                <a:solidFill>
                  <a:srgbClr val="000000"/>
                </a:solidFill>
              </a:rPr>
              <a:t>	</a:t>
            </a:r>
            <a:r>
              <a:rPr lang="ru-RU" sz="3200" dirty="0" smtClean="0">
                <a:solidFill>
                  <a:srgbClr val="000000"/>
                </a:solidFill>
              </a:rPr>
              <a:t>В </a:t>
            </a:r>
            <a:r>
              <a:rPr lang="ru-RU" sz="3200" dirty="0">
                <a:solidFill>
                  <a:srgbClr val="000000"/>
                </a:solidFill>
              </a:rPr>
              <a:t>основе этого </a:t>
            </a:r>
            <a:r>
              <a:rPr lang="ru-RU" sz="3200" dirty="0" smtClean="0">
                <a:solidFill>
                  <a:srgbClr val="000000"/>
                </a:solidFill>
              </a:rPr>
              <a:t>идейного </a:t>
            </a:r>
            <a:r>
              <a:rPr lang="ru-RU" sz="3200" dirty="0">
                <a:solidFill>
                  <a:srgbClr val="000000"/>
                </a:solidFill>
              </a:rPr>
              <a:t>движения лежали свободомыслие и рационализм, а деятели просвещения видели в знаниях мощный двигатель </a:t>
            </a:r>
            <a:r>
              <a:rPr lang="ru-RU" sz="3200" dirty="0" smtClean="0">
                <a:solidFill>
                  <a:srgbClr val="000000"/>
                </a:solidFill>
              </a:rPr>
              <a:t>прогресса. </a:t>
            </a:r>
          </a:p>
          <a:p>
            <a:pPr lvl="0" algn="just"/>
            <a:r>
              <a:rPr lang="ru-RU" sz="3200" dirty="0">
                <a:solidFill>
                  <a:srgbClr val="000000"/>
                </a:solidFill>
              </a:rPr>
              <a:t>	</a:t>
            </a:r>
            <a:r>
              <a:rPr lang="ru-RU" sz="3200" dirty="0" smtClean="0">
                <a:solidFill>
                  <a:srgbClr val="000000"/>
                </a:solidFill>
              </a:rPr>
              <a:t>Просветители </a:t>
            </a:r>
            <a:r>
              <a:rPr lang="ru-RU" sz="3200" dirty="0">
                <a:solidFill>
                  <a:srgbClr val="000000"/>
                </a:solidFill>
              </a:rPr>
              <a:t>– это </a:t>
            </a:r>
            <a:r>
              <a:rPr lang="ru-RU" sz="3200" dirty="0" smtClean="0">
                <a:solidFill>
                  <a:srgbClr val="000000"/>
                </a:solidFill>
              </a:rPr>
              <a:t>ученые</a:t>
            </a:r>
            <a:r>
              <a:rPr lang="ru-RU" sz="3200" dirty="0">
                <a:solidFill>
                  <a:srgbClr val="000000"/>
                </a:solidFill>
              </a:rPr>
              <a:t>, мыслители и </a:t>
            </a:r>
            <a:r>
              <a:rPr lang="ru-RU" sz="3200" dirty="0" smtClean="0">
                <a:solidFill>
                  <a:srgbClr val="000000"/>
                </a:solidFill>
              </a:rPr>
              <a:t>писатели, </a:t>
            </a:r>
            <a:r>
              <a:rPr lang="ru-RU" sz="3200" dirty="0">
                <a:solidFill>
                  <a:srgbClr val="000000"/>
                </a:solidFill>
              </a:rPr>
              <a:t>которые всячески способствовали распространению просветительских идей в народе</a:t>
            </a:r>
            <a:r>
              <a:rPr lang="ru-RU" sz="3200" dirty="0" smtClean="0">
                <a:solidFill>
                  <a:srgbClr val="000000"/>
                </a:solidFill>
              </a:rPr>
              <a:t>.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049927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sz="3200" u="none" strike="noStrike" dirty="0" smtClean="0">
                <a:solidFill>
                  <a:srgbClr val="000000"/>
                </a:solidFill>
                <a:effectLst/>
              </a:rPr>
              <a:t>Данное течение стало ответной реакцией на кризис абсолютной монархии и феодализма, которые уже не могли удовлетворять потребности общества.</a:t>
            </a:r>
          </a:p>
          <a:p>
            <a:pPr algn="just"/>
            <a:r>
              <a:rPr lang="ru-RU" sz="3200" u="none" strike="noStrike" dirty="0" smtClean="0">
                <a:solidFill>
                  <a:srgbClr val="000000"/>
                </a:solidFill>
                <a:effectLst/>
              </a:rPr>
              <a:t>	В каждой стране движение просветительства имело свои особенности, но задачи его были для всех общими:</a:t>
            </a:r>
          </a:p>
          <a:p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Борьба против феодализма;</a:t>
            </a:r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Борьба с церковью;</a:t>
            </a:r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Создание модели идеального общества.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0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929" y="0"/>
            <a:ext cx="92093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none" strike="noStrike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sz="3200" u="none" strike="noStrike" dirty="0" smtClean="0">
                <a:solidFill>
                  <a:srgbClr val="000000"/>
                </a:solidFill>
                <a:effectLst/>
              </a:rPr>
              <a:t>Главное отличие культуры века Просвещения – доступность знаний для всех слоев общества. 	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</a:rPr>
              <a:t>	</a:t>
            </a:r>
            <a:r>
              <a:rPr lang="ru-RU" sz="3200" u="none" strike="noStrike" dirty="0" smtClean="0">
                <a:solidFill>
                  <a:srgbClr val="000000"/>
                </a:solidFill>
                <a:effectLst/>
              </a:rPr>
              <a:t>Просветительские идеи проявились в культуре и в науке.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</a:rPr>
              <a:t>	</a:t>
            </a:r>
            <a:r>
              <a:rPr lang="ru-RU" sz="3200" u="none" strike="noStrike" dirty="0" smtClean="0">
                <a:solidFill>
                  <a:srgbClr val="000000"/>
                </a:solidFill>
                <a:effectLst/>
              </a:rPr>
              <a:t>Особое развитие получила биология, химия, математика.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</a:rPr>
              <a:t>	</a:t>
            </a:r>
            <a:r>
              <a:rPr lang="ru-RU" sz="3200" u="none" strike="noStrike" dirty="0" smtClean="0">
                <a:solidFill>
                  <a:srgbClr val="000000"/>
                </a:solidFill>
                <a:effectLst/>
              </a:rPr>
              <a:t>Отличительной особенностью эпохи стал акцент на практическое использование знаний в промышленном и общественном развитии.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" y="32657"/>
            <a:ext cx="108911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Характерные особенности Просвещения:</a:t>
            </a:r>
          </a:p>
          <a:p>
            <a:pPr algn="ctr"/>
            <a:endParaRPr lang="ru-RU" sz="2800" dirty="0" smtClean="0"/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рационализм</a:t>
            </a:r>
            <a:r>
              <a:rPr lang="ru-RU" sz="2800" dirty="0" smtClean="0"/>
              <a:t> как общая вера в разум;</a:t>
            </a:r>
          </a:p>
          <a:p>
            <a:pPr marL="457200" indent="-457200" algn="just">
              <a:buFontTx/>
              <a:buChar char="-"/>
            </a:pPr>
            <a:endParaRPr lang="ru-RU" sz="2800" dirty="0" smtClean="0"/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антиклерикализм</a:t>
            </a:r>
            <a:r>
              <a:rPr lang="ru-RU" sz="2800" dirty="0" smtClean="0"/>
              <a:t> (от греч. </a:t>
            </a:r>
            <a:r>
              <a:rPr lang="ru-RU" sz="2800" i="1" dirty="0" err="1" smtClean="0"/>
              <a:t>anti</a:t>
            </a:r>
            <a:r>
              <a:rPr lang="ru-RU" sz="2800" i="1" dirty="0" smtClean="0"/>
              <a:t> — </a:t>
            </a:r>
            <a:r>
              <a:rPr lang="ru-RU" sz="2800" dirty="0" smtClean="0"/>
              <a:t>против и лат. </a:t>
            </a:r>
            <a:r>
              <a:rPr lang="ru-RU" sz="2800" i="1" dirty="0" err="1" smtClean="0"/>
              <a:t>clericalis</a:t>
            </a:r>
            <a:r>
              <a:rPr lang="ru-RU" sz="2800" i="1" dirty="0" smtClean="0"/>
              <a:t> — </a:t>
            </a:r>
            <a:r>
              <a:rPr lang="ru-RU" sz="2800" dirty="0" smtClean="0"/>
              <a:t>церковный) — направленность против засилья церкви в духовной жизни общества;</a:t>
            </a:r>
          </a:p>
          <a:p>
            <a:pPr marL="457200" indent="-457200" algn="just">
              <a:buFontTx/>
              <a:buChar char="-"/>
            </a:pPr>
            <a:endParaRPr lang="ru-RU" sz="2800" dirty="0" smtClean="0"/>
          </a:p>
          <a:p>
            <a:pPr algn="just"/>
            <a:r>
              <a:rPr lang="ru-RU" sz="2800" dirty="0" smtClean="0"/>
              <a:t>- </a:t>
            </a:r>
            <a:r>
              <a:rPr lang="ru-RU" sz="2800" b="1" dirty="0" err="1" smtClean="0"/>
              <a:t>антиобскурантизм</a:t>
            </a:r>
            <a:r>
              <a:rPr lang="ru-RU" sz="2800" dirty="0" smtClean="0"/>
              <a:t> (от лат. </a:t>
            </a:r>
            <a:r>
              <a:rPr lang="ru-RU" sz="2800" i="1" dirty="0" err="1" smtClean="0"/>
              <a:t>obscurans</a:t>
            </a:r>
            <a:r>
              <a:rPr lang="ru-RU" sz="2800" dirty="0" smtClean="0"/>
              <a:t>— затемняющий) — борьба с мракобесием, с враждебными науке и образованию силами.</a:t>
            </a:r>
          </a:p>
          <a:p>
            <a:pPr algn="just"/>
            <a:r>
              <a:rPr lang="ru-RU" sz="2800" dirty="0" smtClean="0"/>
              <a:t>	Философия Просвещения главным образом социально-политическая.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Социальные явления объяснялись законами природы: законы развития общества и законы природы отождествлялись.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16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13" y="0"/>
            <a:ext cx="92093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	</a:t>
            </a:r>
            <a:r>
              <a:rPr lang="ru-RU" sz="2800" b="1" i="1" dirty="0" smtClean="0"/>
              <a:t>Английское Просвещение </a:t>
            </a:r>
            <a:r>
              <a:rPr lang="ru-RU" sz="2800" b="1" dirty="0" smtClean="0"/>
              <a:t>XVII в</a:t>
            </a:r>
            <a:r>
              <a:rPr lang="ru-RU" sz="2800" dirty="0" smtClean="0"/>
              <a:t>. представлено общественно-политическими учениями </a:t>
            </a:r>
            <a:r>
              <a:rPr lang="ru-RU" sz="2800" b="1" dirty="0" smtClean="0"/>
              <a:t>Томаса Гоббса (1588-1679) и Джона Локка (1632-1704)</a:t>
            </a:r>
            <a:r>
              <a:rPr lang="ru-RU" sz="2800" dirty="0" smtClean="0"/>
              <a:t>. 	Главная проблема: государственное устройство.</a:t>
            </a:r>
          </a:p>
          <a:p>
            <a:pPr algn="just"/>
            <a:r>
              <a:rPr lang="ru-RU" sz="2800" dirty="0" smtClean="0"/>
              <a:t>	Гоббс в трактате «Левиафан» разработал теорию общественного договора: государство возникает из договора людей между собой об ограничении некоторых своих свобод в обмен на права. Без общественного договора люди не способны к мирному сосуществованию в силу своей естественной вражды друг к другу, «борьбы всех против всех». </a:t>
            </a:r>
          </a:p>
          <a:p>
            <a:pPr algn="just"/>
            <a:r>
              <a:rPr lang="ru-RU" sz="2800" dirty="0"/>
              <a:t>	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2462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7070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3200" dirty="0" smtClean="0"/>
              <a:t>В XVIII в. возникла классическая английская политическая экономия. </a:t>
            </a:r>
          </a:p>
          <a:p>
            <a:pPr algn="just"/>
            <a:r>
              <a:rPr lang="ru-RU" sz="3200" dirty="0"/>
              <a:t>	</a:t>
            </a:r>
            <a:r>
              <a:rPr lang="ru-RU" sz="3200" dirty="0" smtClean="0"/>
              <a:t>Крупнейшим ее представителем был </a:t>
            </a:r>
            <a:r>
              <a:rPr lang="ru-RU" sz="3200" b="1" dirty="0" smtClean="0"/>
              <a:t>Адам Смит (1723–1790).</a:t>
            </a:r>
            <a:r>
              <a:rPr lang="ru-RU" sz="3200" dirty="0" smtClean="0"/>
              <a:t> </a:t>
            </a:r>
          </a:p>
          <a:p>
            <a:pPr algn="just"/>
            <a:r>
              <a:rPr lang="ru-RU" sz="3200" dirty="0"/>
              <a:t>	</a:t>
            </a:r>
            <a:r>
              <a:rPr lang="ru-RU" sz="3200" dirty="0" smtClean="0"/>
              <a:t>В обществе свободной конкуренции он видит порядок, установленный самой природой. </a:t>
            </a:r>
          </a:p>
          <a:p>
            <a:pPr algn="just"/>
            <a:r>
              <a:rPr lang="ru-RU" sz="3200" dirty="0"/>
              <a:t>	</a:t>
            </a:r>
            <a:r>
              <a:rPr lang="ru-RU" sz="3200" dirty="0" smtClean="0"/>
              <a:t>Он верит в возможность примирения всех частных интересов и выступает против всякого вмешательства государства в экономическую жизнь страны.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417" y="584224"/>
            <a:ext cx="3404273" cy="45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3791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Некоторые отличительные черты философии Французского Просвещения: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 smtClean="0"/>
              <a:t>- </a:t>
            </a:r>
            <a:r>
              <a:rPr lang="ru-RU" sz="3200" dirty="0" smtClean="0"/>
              <a:t>антиклерикальная направленность, доходящая до атеистической;</a:t>
            </a:r>
          </a:p>
          <a:p>
            <a:pPr algn="just"/>
            <a:r>
              <a:rPr lang="ru-RU" sz="3200" dirty="0" smtClean="0"/>
              <a:t>- связь философии с достижениями естествознания XVIII в.;</a:t>
            </a:r>
          </a:p>
          <a:p>
            <a:pPr algn="just"/>
            <a:r>
              <a:rPr lang="ru-RU" sz="3200" dirty="0" smtClean="0"/>
              <a:t>- доминирование </a:t>
            </a:r>
            <a:r>
              <a:rPr lang="ru-RU" sz="3200" dirty="0" err="1" smtClean="0"/>
              <a:t>антропо</a:t>
            </a:r>
            <a:r>
              <a:rPr lang="ru-RU" sz="3200" dirty="0" smtClean="0"/>
              <a:t>-социальной проблематики;</a:t>
            </a:r>
          </a:p>
          <a:p>
            <a:pPr algn="just"/>
            <a:r>
              <a:rPr lang="ru-RU" sz="3200" dirty="0" smtClean="0"/>
              <a:t>- социально-критическая направленность на изменение действительности в интересах прогресса и «улучшения гражданского общества».</a:t>
            </a:r>
          </a:p>
          <a:p>
            <a:pPr algn="just"/>
            <a:r>
              <a:rPr lang="ru-RU" sz="3200" dirty="0" smtClean="0"/>
              <a:t>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48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134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Аспект</vt:lpstr>
      <vt:lpstr>ФИЛОСОФИЯ XVIII-XIX ВЕКОВ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ФИЛОСОФИЯ  XVIII-XIX ВЕКОВ</dc:title>
  <dc:creator>WorkStation</dc:creator>
  <cp:lastModifiedBy>WorkStation</cp:lastModifiedBy>
  <cp:revision>76</cp:revision>
  <cp:lastPrinted>2019-09-25T15:08:53Z</cp:lastPrinted>
  <dcterms:created xsi:type="dcterms:W3CDTF">2019-09-25T08:26:18Z</dcterms:created>
  <dcterms:modified xsi:type="dcterms:W3CDTF">2019-12-02T12:45:50Z</dcterms:modified>
</cp:coreProperties>
</file>