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5" r:id="rId2"/>
    <p:sldId id="330" r:id="rId3"/>
    <p:sldId id="323" r:id="rId4"/>
    <p:sldId id="298" r:id="rId5"/>
    <p:sldId id="301" r:id="rId6"/>
    <p:sldId id="324" r:id="rId7"/>
    <p:sldId id="306" r:id="rId8"/>
    <p:sldId id="29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47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4532" autoAdjust="0"/>
  </p:normalViewPr>
  <p:slideViewPr>
    <p:cSldViewPr>
      <p:cViewPr varScale="1">
        <p:scale>
          <a:sx n="63" d="100"/>
          <a:sy n="63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Тематический контроль знаний в форме зачетного занятия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5EE3BE-01F4-43E3-9D4B-2D0B2D02C3A7}" type="datetimeFigureOut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3EFEFB-F313-41D9-85D7-641E479027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98398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Тематический контроль знаний в форме зачетного занятия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F631F8-E039-4C5F-A547-0B794B5CA4C6}" type="datetimeFigureOut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93B144-E65F-4269-8D73-F6DB17A356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96814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DE4FF-6F91-44E4-8AF6-6862874DFD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2560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25606" name="Верхний колонтитул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Тематический контроль знаний в форме зачетного занятия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DE4FF-6F91-44E4-8AF6-6862874DFDE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  <p:sp>
        <p:nvSpPr>
          <p:cNvPr id="25605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25606" name="Верхний колонтитул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Тематический контроль знаний в форме зачетного занятия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2CE97-8C3E-4F8D-B623-B9F2B1763C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  <p:sp>
        <p:nvSpPr>
          <p:cNvPr id="2970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29702" name="Верхний колонтитул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Тематический контроль знаний в форме зачетного занятия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04BC4-E576-4F3D-AB00-3CA7EECF9E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  <p:sp>
        <p:nvSpPr>
          <p:cNvPr id="3277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32774" name="Верхний колонтитул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Тематический контроль знаний в форме зачетного занятия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104BC4-E576-4F3D-AB00-3CA7EECF9E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  <p:sp>
        <p:nvSpPr>
          <p:cNvPr id="3277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32774" name="Верхний колонтитул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Тематический контроль знаний в форме зачетного занятия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09BE6-D977-45B1-9747-1DBE32B5CB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sp>
        <p:nvSpPr>
          <p:cNvPr id="3789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37894" name="Верхний колонтитул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Тематический контроль знаний в форме зачетного занятия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223C23-B964-4BD4-8D4C-508BB4D679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sp>
        <p:nvSpPr>
          <p:cNvPr id="47109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47110" name="Верхний колонтитул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Тематический контроль знаний в форме зачетного занятия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DE3E-E82A-4ACB-9046-777D8099229E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077E-1DA4-4A2F-AF8F-DE401576AD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6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16F0-2E35-4151-BF73-646FB928CF58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DFAF-2580-4CB6-B0E4-9D33680371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4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7AD6-DD08-41B2-A896-4F5637DCCE4E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4800-587F-450C-A926-4D327C3C00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61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640F-24E1-4A08-BE05-0973FD2A314B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4C57-477C-44A9-985B-C7FE1DF0E8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61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4563-3EA5-4AFD-89FA-9264F7B29B19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849C-A079-4720-9828-91596D2740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08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CF903-E92B-4C56-BC7F-2E7FC8C3FA46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2A3E-D36C-4296-86FC-7D1ADE5516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4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EC10-174C-4E9F-B02E-0AA2B48A7831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D8047-FD6F-4E21-8B32-09C6614407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16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53835-3A5F-4B90-A1F4-38C47D5CEA11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F817-642F-452F-9E5A-D3E74C76C2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45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D1BEF-2C2E-4414-88AA-71F9387445BC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1A64-C37A-4B27-9947-E7FEEAD24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48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12A1-7247-4A67-A482-0FD0EC62F3C0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7064-ACD7-4CE9-A918-C4471DA356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90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D43F-5E1A-48FA-847A-54CCB55F35A3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0F1D-4176-45D4-A1ED-3976D497F9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14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0CD42B-96B5-42F8-9CA5-DB7F2631E56E}" type="datetime1">
              <a:rPr lang="ru-RU"/>
              <a:pPr>
                <a:defRPr/>
              </a:pPr>
              <a:t>02.12.2019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Интеллектуально-творческая игра "Морской бой"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0B1B96-F113-44E4-A6D2-8562E3C393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98" y="0"/>
            <a:ext cx="91657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76455" y="6215063"/>
            <a:ext cx="324669" cy="4286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DFADABA-C50A-4DAE-B46A-EC8BAFD27D8C}" type="slidenum">
              <a:rPr lang="ru-RU" b="1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026" y="311987"/>
            <a:ext cx="7920880" cy="523220"/>
          </a:xfrm>
          <a:prstGeom prst="rect">
            <a:avLst/>
          </a:prstGeom>
          <a:noFill/>
          <a:effectLst>
            <a:glow rad="1282700">
              <a:schemeClr val="bg1">
                <a:alpha val="0"/>
              </a:schemeClr>
            </a:glow>
            <a:softEdge rad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государственное бюджетное образовательное учреждение</a:t>
            </a:r>
          </a:p>
          <a:p>
            <a:pPr algn="ctr"/>
            <a:r>
              <a:rPr lang="ru-RU" sz="14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среднего профессионального образования Ростовской области</a:t>
            </a:r>
            <a:endParaRPr lang="ru-RU" sz="14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821998"/>
            <a:ext cx="8424936" cy="5355312"/>
          </a:xfrm>
          <a:prstGeom prst="rect">
            <a:avLst/>
          </a:prstGeom>
          <a:noFill/>
          <a:effectLst>
            <a:glow rad="1282700">
              <a:schemeClr val="bg1">
                <a:alpha val="0"/>
              </a:schemeClr>
            </a:glow>
            <a:softEdge rad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«ПУХЛЯКОВСКИЙАГРОПРОМЫШЛЕННЫЙ</a:t>
            </a:r>
          </a:p>
          <a:p>
            <a:pPr algn="ctr"/>
            <a:r>
              <a:rPr lang="ru-RU" sz="2800" b="1" spc="50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ТЕХНИКУМ»</a:t>
            </a:r>
          </a:p>
          <a:p>
            <a:pPr algn="ctr"/>
            <a:r>
              <a:rPr lang="ru-RU" sz="6000" b="1" spc="5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МЕТОДРАЗРАБОТКА</a:t>
            </a:r>
          </a:p>
          <a:p>
            <a:pPr algn="ctr"/>
            <a:r>
              <a:rPr lang="ru-RU" sz="3200" b="1" spc="50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3200" b="1" spc="5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проведению практического занятия</a:t>
            </a:r>
          </a:p>
          <a:p>
            <a:pPr algn="ctr"/>
            <a:r>
              <a:rPr lang="ru-RU" sz="4400" b="1" spc="50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400" b="1" spc="50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ПМ 02. Ведение технологических процессов винодельческого производства</a:t>
            </a:r>
          </a:p>
          <a:p>
            <a:pPr algn="ctr"/>
            <a:r>
              <a:rPr lang="ru-RU" b="1" spc="5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 </a:t>
            </a:r>
            <a:r>
              <a:rPr lang="ru-RU" b="1" spc="50" dirty="0" smtClean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</a:t>
            </a:r>
            <a:endParaRPr lang="ru-RU" b="1" spc="50" dirty="0">
              <a:ln w="19050">
                <a:solidFill>
                  <a:schemeClr val="bg1"/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AF817-642F-452F-9E5A-D3E74C76C22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6596"/>
            <a:ext cx="8928992" cy="618630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ru-RU" sz="2400" b="1" i="1" dirty="0" smtClean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Цели занятия: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800100" algn="l"/>
              </a:tabLst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Закрепить знания, полученные при изучении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раздела;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800100" algn="l"/>
              </a:tabLst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Добиться расширения  в области применения профессиональных навыков органолептической оценки игристых вин;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800100" algn="l"/>
              </a:tabLst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Отработать навыки по составлению технологических схем переработки винограда, обработки виноматериалов и розлива игристых вин;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/>
              <a:buChar char=""/>
              <a:tabLst>
                <a:tab pos="800100" algn="l"/>
              </a:tabLst>
            </a:pP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Совершенствовать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профессиональные умения и навыки будущего специалиста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62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98" y="0"/>
            <a:ext cx="91657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676455" y="6215063"/>
            <a:ext cx="324669" cy="4286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BDFADABA-C50A-4DAE-B46A-EC8BAFD27D8C}" type="slidenum">
              <a:rPr lang="ru-RU" b="1">
                <a:solidFill>
                  <a:schemeClr val="tx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5099"/>
          <a:stretch/>
        </p:blipFill>
        <p:spPr>
          <a:xfrm>
            <a:off x="1367336" y="1700808"/>
            <a:ext cx="6426446" cy="481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36" y="1700807"/>
            <a:ext cx="6426446" cy="4819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043608" y="2788303"/>
            <a:ext cx="7083442" cy="830997"/>
          </a:xfrm>
          <a:prstGeom prst="rect">
            <a:avLst/>
          </a:prstGeom>
          <a:noFill/>
          <a:effectLst>
            <a:glow rad="1282700">
              <a:schemeClr val="bg1">
                <a:alpha val="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задание: Презентация на тему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ПРОИЗВОДСТВО ИГРИСТЫХ ВИН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3" y="260648"/>
            <a:ext cx="8862195" cy="461665"/>
          </a:xfrm>
          <a:prstGeom prst="rect">
            <a:avLst/>
          </a:prstGeom>
          <a:noFill/>
          <a:effectLst>
            <a:glow rad="1282700">
              <a:schemeClr val="bg1">
                <a:alpha val="0"/>
              </a:schemeClr>
            </a:glow>
            <a:softEdge rad="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«ПУХЛЯКОВСКИЙ АГРОПРОМЫШЛЕННЫЙ ТЕХНИКУМ»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Открытый урок Попружук Н.В. (технология виноделия)\DSC_03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2509"/>
            <a:ext cx="3086230" cy="2065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ткрытый урок Попружук Н.В. (технология виноделия)\DSC_03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32329"/>
            <a:ext cx="3071270" cy="2055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Открытый урок Попружук Н.В. (технология виноделия)\DSC_03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69" y="4231306"/>
            <a:ext cx="3419872" cy="2289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Открытый урок Попружук Н.В. (технология виноделия)\DSC_037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91" y="4342859"/>
            <a:ext cx="3312368" cy="2217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72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15063"/>
            <a:ext cx="2214562" cy="4286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CD8DB-50AA-4E65-9791-17DB1CB1ED65}" type="slidenum">
              <a:rPr lang="ru-RU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550" y="5137853"/>
            <a:ext cx="8785355" cy="1200329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Группа делиться на микро группы по 5-6 человек.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Блиц – опрос «УМНИКИ И УМНИЦЫ»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Составление аппаратурно-технологической схемы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F:\Открытый урок Попружук Н.В. (технология виноделия)\DSC_0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11" y="629563"/>
            <a:ext cx="3859171" cy="258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Открытый урок Попружук Н.В. (технология виноделия)\DSC_03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12" y="1052736"/>
            <a:ext cx="3066055" cy="20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Открытый урок Попружук Н.В. (технология виноделия)\DSC_0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0019"/>
            <a:ext cx="2411760" cy="16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Открытый урок Попружук Н.В. (технология виноделия)\DSC_03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00019"/>
            <a:ext cx="2421108" cy="16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Открытый урок Попружук Н.В. (технология виноделия)\DSC_03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00020"/>
            <a:ext cx="2411760" cy="16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3" y="2759586"/>
            <a:ext cx="8857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Основная  часть 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занятия.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(приблизительно 55-60 минут).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672" y="0"/>
            <a:ext cx="1746697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15063"/>
            <a:ext cx="2214562" cy="4286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BF6D8-135A-4796-AD5D-AD6B6C6F62C3}" type="slidenum">
              <a:rPr lang="ru-RU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4098" name="Picture 2" descr="F:\Открытый урок Попружук Н.В. (технология виноделия)\DSC_0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03" y="3090735"/>
            <a:ext cx="5305555" cy="355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Открытый урок Попружук Н.В. (технология виноделия)\DSC_0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4932040" cy="33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Открытый урок Попружук Н.В. (технология виноделия)\DSC_03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80" y="602558"/>
            <a:ext cx="4356865" cy="29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A4247F9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20" b="54071"/>
          <a:stretch>
            <a:fillRect/>
          </a:stretch>
        </p:blipFill>
        <p:spPr bwMode="auto">
          <a:xfrm>
            <a:off x="232816" y="188640"/>
            <a:ext cx="1766408" cy="120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8094FA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" t="47820" r="4616"/>
          <a:stretch>
            <a:fillRect/>
          </a:stretch>
        </p:blipFill>
        <p:spPr bwMode="auto">
          <a:xfrm>
            <a:off x="264964" y="1392596"/>
            <a:ext cx="1770986" cy="12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DCDB88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47052" r="15105" b="-526"/>
          <a:stretch>
            <a:fillRect/>
          </a:stretch>
        </p:blipFill>
        <p:spPr bwMode="auto">
          <a:xfrm>
            <a:off x="170918" y="4600204"/>
            <a:ext cx="1742119" cy="197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DCDB88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15105" b="51823"/>
          <a:stretch>
            <a:fillRect/>
          </a:stretch>
        </p:blipFill>
        <p:spPr bwMode="auto">
          <a:xfrm>
            <a:off x="232816" y="2667706"/>
            <a:ext cx="1746697" cy="18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99224" y="476672"/>
            <a:ext cx="2670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Правильно разложить этикетки, контр-этикетки согласно классификации вин: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672" y="0"/>
            <a:ext cx="1746697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15063"/>
            <a:ext cx="2214562" cy="4286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3BF6D8-135A-4796-AD5D-AD6B6C6F62C3}" type="slidenum">
              <a:rPr lang="ru-RU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5" y="692697"/>
            <a:ext cx="568863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Органолептическая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оценка вина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" y="332656"/>
            <a:ext cx="2304412" cy="1290470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1" r="18427"/>
          <a:stretch/>
        </p:blipFill>
        <p:spPr>
          <a:xfrm>
            <a:off x="5880292" y="4462435"/>
            <a:ext cx="2880000" cy="2069236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"/>
          <a:stretch/>
        </p:blipFill>
        <p:spPr>
          <a:xfrm>
            <a:off x="5911042" y="4423483"/>
            <a:ext cx="2880000" cy="2079275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</p:pic>
      <p:pic>
        <p:nvPicPr>
          <p:cNvPr id="5122" name="Picture 2" descr="F:\Открытый урок Попружук Н.В. (технология виноделия)\DSC_03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93662"/>
            <a:ext cx="3036164" cy="203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Открытый урок Попружук Н.В. (технология виноделия)\DSC_03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01" y="4468348"/>
            <a:ext cx="2905127" cy="19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Открытый урок Попружук Н.В. (технология виноделия)\DSC_039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51" y="2170986"/>
            <a:ext cx="3333625" cy="22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8" y="1893026"/>
            <a:ext cx="1348764" cy="97925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F:\Открытый урок Попружук Н.В. (технология виноделия)\DSC_039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9" y="3083611"/>
            <a:ext cx="1348764" cy="104887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Открытый урок Попружук Н.В. (технология виноделия)\DSC_039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8" y="4417850"/>
            <a:ext cx="1348763" cy="90289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Открытый урок Попружук Н.В. (технология виноделия)\DSC_039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0" y="5628781"/>
            <a:ext cx="1348762" cy="90289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0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15063"/>
            <a:ext cx="2214562" cy="4286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68B034-AAB2-4DC2-8709-D7F651AB94B4}" type="slidenum">
              <a:rPr lang="ru-RU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92696"/>
            <a:ext cx="8712968" cy="34163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sz="2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Заключительная часть занятия (приблизительно 15-20 минут). Рефлексия.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742950" lvl="1" indent="-285750" algn="ctr">
              <a:lnSpc>
                <a:spcPct val="150000"/>
              </a:lnSpc>
              <a:spcAft>
                <a:spcPts val="0"/>
              </a:spcAft>
              <a:buFont typeface="Arial"/>
              <a:buChar char=""/>
              <a:tabLst>
                <a:tab pos="228600" algn="l"/>
              </a:tabLst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Просмотр видеофильма «Игристые вина Абрау-Дюрсо»</a:t>
            </a:r>
          </a:p>
          <a:p>
            <a:pPr marL="742950" lvl="1" indent="-285750" algn="ctr">
              <a:lnSpc>
                <a:spcPct val="150000"/>
              </a:lnSpc>
              <a:spcAft>
                <a:spcPts val="0"/>
              </a:spcAft>
              <a:buFont typeface="Arial"/>
              <a:buChar char=""/>
              <a:tabLst>
                <a:tab pos="228600" algn="l"/>
              </a:tabLst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Подведение итогов познавательной деятельности студентов на занятии преподавателем и членам жюри по следующим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критериям: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4596650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Оценка: отлично – 40-50 баллов</a:t>
            </a:r>
          </a:p>
          <a:p>
            <a:pPr marL="6858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хорошо – 30-40 баллов</a:t>
            </a:r>
          </a:p>
          <a:p>
            <a:pPr marL="68580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</a:rPr>
              <a:t>удовлетворительно – 20-30 баллов</a:t>
            </a:r>
          </a:p>
        </p:txBody>
      </p:sp>
      <p:pic>
        <p:nvPicPr>
          <p:cNvPr id="2051" name="Picture 3" descr="F:\Открытый урок Попружук Н.В. (технология виноделия)\DSC_0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2" y="692696"/>
            <a:ext cx="892810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215063"/>
            <a:ext cx="2214562" cy="4286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4039D-9251-4A9A-B1DB-193047A89459}" type="slidenum">
              <a:rPr lang="ru-RU" b="1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888" y="1268760"/>
            <a:ext cx="8643998" cy="11695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Спасибо за внимание</a:t>
            </a:r>
          </a:p>
        </p:txBody>
      </p:sp>
      <p:pic>
        <p:nvPicPr>
          <p:cNvPr id="18437" name="Picture 5" descr="C:\Program Files\Microsoft Office\Media\CntCD1\Animated\j02835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53410"/>
            <a:ext cx="14684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</TotalTime>
  <Words>291</Words>
  <Application>Microsoft Office PowerPoint</Application>
  <PresentationFormat>Экран (4:3)</PresentationFormat>
  <Paragraphs>60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11</cp:lastModifiedBy>
  <cp:revision>314</cp:revision>
  <dcterms:created xsi:type="dcterms:W3CDTF">2007-05-27T06:53:11Z</dcterms:created>
  <dcterms:modified xsi:type="dcterms:W3CDTF">2019-12-02T19:17:40Z</dcterms:modified>
</cp:coreProperties>
</file>