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7" r:id="rId2"/>
    <p:sldId id="278" r:id="rId3"/>
    <p:sldId id="258" r:id="rId4"/>
    <p:sldId id="296" r:id="rId5"/>
    <p:sldId id="282" r:id="rId6"/>
    <p:sldId id="283" r:id="rId7"/>
    <p:sldId id="281" r:id="rId8"/>
    <p:sldId id="257" r:id="rId9"/>
    <p:sldId id="285" r:id="rId10"/>
    <p:sldId id="286" r:id="rId11"/>
    <p:sldId id="287" r:id="rId12"/>
    <p:sldId id="262" r:id="rId13"/>
    <p:sldId id="263" r:id="rId14"/>
    <p:sldId id="264" r:id="rId15"/>
    <p:sldId id="265" r:id="rId16"/>
    <p:sldId id="266" r:id="rId17"/>
    <p:sldId id="288" r:id="rId18"/>
    <p:sldId id="290" r:id="rId19"/>
    <p:sldId id="291" r:id="rId20"/>
    <p:sldId id="271" r:id="rId21"/>
    <p:sldId id="270" r:id="rId22"/>
    <p:sldId id="295" r:id="rId23"/>
    <p:sldId id="272" r:id="rId24"/>
    <p:sldId id="273" r:id="rId2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917C6-81E0-47CD-B7BA-7A375692C8E6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61704-A75C-435A-8A51-EFB141CEA0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1507" name="Заметки 2"/>
          <p:cNvSpPr>
            <a:spLocks noGrp="1"/>
          </p:cNvSpPr>
          <p:nvPr>
            <p:ph type="body" sz="quarter" idx="1"/>
          </p:nvPr>
        </p:nvSpPr>
        <p:spPr>
          <a:xfrm>
            <a:off x="685800" y="4343400"/>
            <a:ext cx="5486400" cy="4037013"/>
          </a:xfrm>
          <a:noFill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F8A2178-D9A3-472F-8FAC-3F3BDFE8DE34}" type="slidenum">
              <a:rPr lang="ru-RU" smtClean="0">
                <a:latin typeface="Arial" pitchFamily="34" charset="0"/>
                <a:ea typeface="Microsoft YaHei" pitchFamily="34" charset="-122"/>
              </a:rPr>
              <a:pPr/>
              <a:t>23</a:t>
            </a:fld>
            <a:endParaRPr lang="ru-RU" smtClean="0"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114872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2AC077C-6E59-4F78-9AC9-769CFD52F6CD}" type="slidenum">
              <a:rPr lang="ru-RU" smtClean="0">
                <a:latin typeface="Arial" pitchFamily="34" charset="0"/>
                <a:ea typeface="Microsoft YaHei" pitchFamily="34" charset="-122"/>
              </a:rPr>
              <a:pPr/>
              <a:t>8</a:t>
            </a:fld>
            <a:endParaRPr lang="ru-RU" smtClean="0"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C7510E6-9CBB-4C1E-BD01-1A0EF57223CB}" type="slidenum">
              <a:rPr lang="ru-RU" smtClean="0">
                <a:latin typeface="Arial" pitchFamily="34" charset="0"/>
                <a:ea typeface="Microsoft YaHei" pitchFamily="34" charset="-122"/>
              </a:rPr>
              <a:pPr/>
              <a:t>9</a:t>
            </a:fld>
            <a:endParaRPr lang="ru-RU" smtClean="0"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5658BA1-4F07-45B4-9531-C9B4DDFA5A84}" type="slidenum">
              <a:rPr lang="ru-RU" smtClean="0">
                <a:latin typeface="Arial" pitchFamily="34" charset="0"/>
                <a:ea typeface="Microsoft YaHei" pitchFamily="34" charset="-122"/>
              </a:rPr>
              <a:pPr/>
              <a:t>11</a:t>
            </a:fld>
            <a:endParaRPr lang="ru-RU" smtClean="0"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A3D2361-7491-4CC7-9B4E-18001E086121}" type="slidenum">
              <a:rPr lang="ru-RU" smtClean="0">
                <a:latin typeface="Arial" pitchFamily="34" charset="0"/>
                <a:ea typeface="Microsoft YaHei" pitchFamily="34" charset="-122"/>
              </a:rPr>
              <a:pPr/>
              <a:t>12</a:t>
            </a:fld>
            <a:endParaRPr lang="ru-RU" smtClean="0"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037593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037593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0F192C4-1512-4DB6-A532-F40B0C2097FD}" type="slidenum">
              <a:rPr lang="ru-RU" smtClean="0">
                <a:latin typeface="Arial" pitchFamily="34" charset="0"/>
                <a:ea typeface="Microsoft YaHei" pitchFamily="34" charset="-122"/>
              </a:rPr>
              <a:pPr/>
              <a:t>20</a:t>
            </a:fld>
            <a:endParaRPr lang="ru-RU" smtClean="0">
              <a:latin typeface="Arial" pitchFamily="34" charset="0"/>
              <a:ea typeface="Microsoft YaHei" pitchFamily="34" charset="-122"/>
            </a:endParaRPr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4F924-BC2C-44CC-9145-0EFEEF3A5D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B2F7A-0D37-4BDF-9E91-A3C4668C69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305800" cy="1143000"/>
          </a:xfrm>
        </p:spPr>
        <p:txBody>
          <a:bodyPr>
            <a:noAutofit/>
          </a:bodyPr>
          <a:lstStyle/>
          <a:p>
            <a:pPr algn="l"/>
            <a:r>
              <a:rPr lang="ru-RU" sz="2800" b="1" i="1" dirty="0" smtClean="0">
                <a:ln>
                  <a:solidFill>
                    <a:srgbClr val="002060"/>
                  </a:solidFill>
                </a:ln>
                <a:latin typeface="Arial" pitchFamily="34" charset="0"/>
                <a:cs typeface="Arial" pitchFamily="34" charset="0"/>
              </a:rPr>
              <a:t>Презентация на тему:</a:t>
            </a:r>
            <a:r>
              <a:rPr lang="en-US" sz="2800" b="1" i="1" dirty="0" smtClean="0">
                <a:ln>
                  <a:solidFill>
                    <a:srgbClr val="002060"/>
                  </a:solidFill>
                </a:ln>
                <a:latin typeface="Arial" pitchFamily="34" charset="0"/>
                <a:cs typeface="Arial" pitchFamily="34" charset="0"/>
              </a:rPr>
              <a:t>Present Continuous</a:t>
            </a:r>
            <a:br>
              <a:rPr lang="en-US" sz="2800" b="1" i="1" dirty="0" smtClean="0">
                <a:ln>
                  <a:solidFill>
                    <a:srgbClr val="002060"/>
                  </a:solidFill>
                </a:ln>
                <a:latin typeface="Arial" pitchFamily="34" charset="0"/>
                <a:cs typeface="Arial" pitchFamily="34" charset="0"/>
              </a:rPr>
            </a:br>
            <a:r>
              <a:rPr lang="ru-RU" sz="2800" b="1" i="1" dirty="0" smtClean="0">
                <a:ln>
                  <a:solidFill>
                    <a:srgbClr val="002060"/>
                  </a:solidFill>
                </a:ln>
                <a:latin typeface="Arial" pitchFamily="34" charset="0"/>
                <a:cs typeface="Arial" pitchFamily="34" charset="0"/>
              </a:rPr>
              <a:t>                                         </a:t>
            </a:r>
            <a:r>
              <a:rPr lang="en-US" sz="2800" b="1" i="1" dirty="0" smtClean="0">
                <a:ln>
                  <a:solidFill>
                    <a:srgbClr val="002060"/>
                  </a:solidFill>
                </a:ln>
                <a:latin typeface="Arial" pitchFamily="34" charset="0"/>
                <a:cs typeface="Arial" pitchFamily="34" charset="0"/>
              </a:rPr>
              <a:t>          Tense</a:t>
            </a:r>
            <a:endParaRPr lang="ru-RU" sz="2800" b="1" dirty="0">
              <a:ln>
                <a:solidFill>
                  <a:srgbClr val="00206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495800" y="1752600"/>
            <a:ext cx="4041775" cy="3763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i="1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pPr>
              <a:buNone/>
            </a:pPr>
            <a:endParaRPr lang="ru-RU" b="1" i="1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b="1" i="1" dirty="0" smtClean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30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30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Выполнила учитель английского языка МБОУ «СОШ №1 им. Д. Хугаева с. Ногир» </a:t>
            </a:r>
            <a:r>
              <a:rPr lang="ru-RU" sz="3000" b="1" i="1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Козаева</a:t>
            </a:r>
            <a:r>
              <a:rPr lang="ru-RU" sz="30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Н.Г.</a:t>
            </a:r>
            <a:endParaRPr lang="ru-RU" sz="30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Пользователь\Desktop\0cf9efc8-0384-4e0d-8c2e-232d4e7548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3831132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6000" b="1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6000" b="1" dirty="0" smtClean="0">
                <a:solidFill>
                  <a:srgbClr val="002060"/>
                </a:solidFill>
                <a:latin typeface="Comic Sans MS" pitchFamily="66" charset="0"/>
              </a:rPr>
              <a:t>Слова-маркеры </a:t>
            </a:r>
            <a:r>
              <a:rPr lang="en-US" sz="6000" b="1" dirty="0" smtClean="0">
                <a:solidFill>
                  <a:srgbClr val="002060"/>
                </a:solidFill>
                <a:latin typeface="Comic Sans MS" pitchFamily="66" charset="0"/>
              </a:rPr>
              <a:t>Present Continuous</a:t>
            </a:r>
            <a:endParaRPr lang="ru-RU" sz="6000" dirty="0">
              <a:latin typeface="Arno Pro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3459163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Now</a:t>
            </a:r>
          </a:p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At present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At this moment</a:t>
            </a:r>
            <a:endParaRPr lang="ru-RU" sz="7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11163" y="296863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7030A0"/>
                </a:solidFill>
              </a:rPr>
              <a:t>Как образуется 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P</a:t>
            </a:r>
            <a:r>
              <a:rPr lang="en-US" sz="2800" b="1" dirty="0" smtClean="0">
                <a:solidFill>
                  <a:srgbClr val="7030A0"/>
                </a:solidFill>
              </a:rPr>
              <a:t>resent Continuous Tense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indent="-339725" eaLnBrk="1" hangingPunct="1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dirty="0" smtClean="0"/>
              <a:t>    </a:t>
            </a:r>
            <a:r>
              <a:rPr lang="en-US" sz="2000" b="1" dirty="0" smtClean="0"/>
              <a:t>Present continuous </a:t>
            </a:r>
            <a:r>
              <a:rPr lang="ru-RU" sz="2000" b="1" dirty="0" smtClean="0"/>
              <a:t>образуется при помощи вспомогательного глагола </a:t>
            </a:r>
            <a:r>
              <a:rPr lang="en-US" sz="2000" b="1" dirty="0" smtClean="0">
                <a:solidFill>
                  <a:srgbClr val="7030A0"/>
                </a:solidFill>
              </a:rPr>
              <a:t>to be (am, is, are) </a:t>
            </a:r>
            <a:r>
              <a:rPr lang="ru-RU" sz="2000" b="1" dirty="0" smtClean="0"/>
              <a:t>в настоящем времени</a:t>
            </a:r>
            <a:r>
              <a:rPr lang="en-US" sz="2000" b="1" dirty="0" smtClean="0"/>
              <a:t> </a:t>
            </a:r>
            <a:r>
              <a:rPr lang="ru-RU" sz="2000" b="1" dirty="0" smtClean="0"/>
              <a:t>и причастия настоящего времени глагола</a:t>
            </a:r>
            <a:r>
              <a:rPr lang="ru-RU" sz="2000" b="1" dirty="0" smtClean="0">
                <a:solidFill>
                  <a:srgbClr val="7030A0"/>
                </a:solidFill>
              </a:rPr>
              <a:t>(</a:t>
            </a:r>
            <a:r>
              <a:rPr lang="en-US" sz="2000" b="1" dirty="0" smtClean="0">
                <a:solidFill>
                  <a:srgbClr val="7030A0"/>
                </a:solidFill>
              </a:rPr>
              <a:t>v + </a:t>
            </a:r>
            <a:r>
              <a:rPr lang="en-US" sz="2000" b="1" dirty="0" err="1" smtClean="0">
                <a:solidFill>
                  <a:srgbClr val="7030A0"/>
                </a:solidFill>
              </a:rPr>
              <a:t>ing</a:t>
            </a:r>
            <a:r>
              <a:rPr lang="en-US" sz="2000" b="1" dirty="0" smtClean="0">
                <a:solidFill>
                  <a:srgbClr val="7030A0"/>
                </a:solidFill>
              </a:rPr>
              <a:t>)</a:t>
            </a:r>
            <a:r>
              <a:rPr lang="ru-RU" sz="2000" b="1" dirty="0" smtClean="0">
                <a:solidFill>
                  <a:srgbClr val="7030A0"/>
                </a:solidFill>
              </a:rPr>
              <a:t>.</a:t>
            </a:r>
          </a:p>
          <a:p>
            <a:pPr indent="-339725" eaLnBrk="1" hangingPunct="1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/>
          </a:p>
          <a:p>
            <a:pPr indent="-339725" eaLnBrk="1" hangingPunct="1"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 smtClean="0"/>
              <a:t>                                                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4787900" y="4168775"/>
            <a:ext cx="73977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716463" y="4005263"/>
            <a:ext cx="792162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5795963" y="4005263"/>
            <a:ext cx="1460500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>
                <a:solidFill>
                  <a:srgbClr val="000000"/>
                </a:solidFill>
              </a:rPr>
              <a:t>Verb + </a:t>
            </a:r>
            <a:r>
              <a:rPr lang="en-US" sz="2400" b="1" dirty="0" err="1">
                <a:solidFill>
                  <a:srgbClr val="FF3300"/>
                </a:solidFill>
              </a:rPr>
              <a:t>ing</a:t>
            </a:r>
            <a:endParaRPr lang="en-US" sz="2400" b="1" dirty="0">
              <a:solidFill>
                <a:srgbClr val="FF3300"/>
              </a:solidFill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827088" y="2781300"/>
            <a:ext cx="2305050" cy="3286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000000"/>
                </a:solidFill>
              </a:rPr>
              <a:t>I                 </a:t>
            </a:r>
            <a:r>
              <a:rPr lang="en-US" b="1" dirty="0">
                <a:solidFill>
                  <a:srgbClr val="FF3300"/>
                </a:solidFill>
              </a:rPr>
              <a:t>am</a:t>
            </a:r>
          </a:p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000000"/>
                </a:solidFill>
              </a:rPr>
              <a:t>He</a:t>
            </a:r>
          </a:p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000000"/>
                </a:solidFill>
              </a:rPr>
              <a:t>She            </a:t>
            </a:r>
            <a:r>
              <a:rPr lang="en-US" b="1" dirty="0">
                <a:solidFill>
                  <a:srgbClr val="FF3300"/>
                </a:solidFill>
              </a:rPr>
              <a:t>is</a:t>
            </a:r>
          </a:p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000000"/>
                </a:solidFill>
              </a:rPr>
              <a:t>It</a:t>
            </a:r>
          </a:p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000000"/>
                </a:solidFill>
              </a:rPr>
              <a:t>We</a:t>
            </a:r>
          </a:p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000000"/>
                </a:solidFill>
              </a:rPr>
              <a:t>They          </a:t>
            </a:r>
            <a:r>
              <a:rPr lang="en-US" b="1" dirty="0">
                <a:solidFill>
                  <a:srgbClr val="FF3300"/>
                </a:solidFill>
              </a:rPr>
              <a:t> are</a:t>
            </a:r>
            <a:r>
              <a:rPr lang="en-US" b="1" dirty="0">
                <a:solidFill>
                  <a:srgbClr val="000000"/>
                </a:solidFill>
              </a:rPr>
              <a:t>    </a:t>
            </a:r>
          </a:p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 dirty="0">
                <a:solidFill>
                  <a:srgbClr val="000000"/>
                </a:solidFill>
              </a:rPr>
              <a:t>You</a:t>
            </a:r>
          </a:p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52" name="Line 7"/>
          <p:cNvSpPr>
            <a:spLocks noChangeShapeType="1"/>
          </p:cNvSpPr>
          <p:nvPr/>
        </p:nvSpPr>
        <p:spPr bwMode="auto">
          <a:xfrm>
            <a:off x="1476375" y="3789363"/>
            <a:ext cx="1588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8" name="AutoShape 8"/>
          <p:cNvSpPr>
            <a:spLocks/>
          </p:cNvSpPr>
          <p:nvPr/>
        </p:nvSpPr>
        <p:spPr bwMode="auto">
          <a:xfrm>
            <a:off x="1476375" y="3429000"/>
            <a:ext cx="215900" cy="8636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9" name="AutoShape 9"/>
          <p:cNvSpPr>
            <a:spLocks/>
          </p:cNvSpPr>
          <p:nvPr/>
        </p:nvSpPr>
        <p:spPr bwMode="auto">
          <a:xfrm>
            <a:off x="1547813" y="4581525"/>
            <a:ext cx="215900" cy="935038"/>
          </a:xfrm>
          <a:prstGeom prst="rightBrace">
            <a:avLst>
              <a:gd name="adj1" fmla="val 36091"/>
              <a:gd name="adj2" fmla="val 50000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0" name="AutoShape 10"/>
          <p:cNvSpPr>
            <a:spLocks/>
          </p:cNvSpPr>
          <p:nvPr/>
        </p:nvSpPr>
        <p:spPr bwMode="auto">
          <a:xfrm>
            <a:off x="2555875" y="2852738"/>
            <a:ext cx="576263" cy="2736850"/>
          </a:xfrm>
          <a:prstGeom prst="rightBrace">
            <a:avLst>
              <a:gd name="adj1" fmla="val 39578"/>
              <a:gd name="adj2" fmla="val 50000"/>
            </a:avLst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3276600" y="4005263"/>
            <a:ext cx="790575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dirty="0">
                <a:solidFill>
                  <a:srgbClr val="FF3300"/>
                </a:solidFill>
              </a:rPr>
              <a:t>be</a:t>
            </a: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5486400"/>
            <a:ext cx="1114425" cy="876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5486400"/>
            <a:ext cx="2016125" cy="1127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7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5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" dur="4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24" dur="7" fill="hold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25" dur="42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6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27" dur="42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28" dur="7" fill="hold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29" dur="42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30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31" dur="42" decel="50000" fill="hold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" dur="4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40" dur="7" fill="hold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41" dur="42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42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43" dur="42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44" dur="7" fill="hold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45" dur="42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46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47" dur="42" decel="50000" fill="hold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1" dur="4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56" dur="7" fill="hold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57" dur="42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58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59" dur="42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60" dur="7" fill="hold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61" dur="42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62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63" dur="42" decel="50000" fill="hold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6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7" dur="4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" dur="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72" dur="7" fill="hold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73" dur="42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74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75" dur="42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76" dur="7" fill="hold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77" dur="42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78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79" dur="42" decel="50000" fill="hold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1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8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8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7" dur="4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" dur="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" dur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92" dur="7" fill="hold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93" dur="42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94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95" dur="42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96" dur="7" fill="hold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97" dur="42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98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99" dur="42" decel="50000" fill="hold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0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3" dur="4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" dur="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7" dur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08" dur="7" fill="hold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109" dur="42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10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111" dur="42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12" dur="7" fill="hold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113" dur="42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14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115" dur="42" decel="50000" fill="hold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9" dur="45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" dur="1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" dur="8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124" dur="7" fill="hold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125" dur="42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26" dur="7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127" dur="42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28" dur="7" fill="hold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129" dur="42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130" dur="7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131" dur="42" decel="50000" fill="hold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9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3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4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4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4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4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 animBg="1"/>
      <p:bldP spid="5129" grpId="0" animBg="1"/>
      <p:bldP spid="51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714348" y="332655"/>
            <a:ext cx="8001056" cy="864319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3600" kern="10" spc="-361" dirty="0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125752" dir="18900000" algn="ctr" rotWithShape="0">
                    <a:srgbClr val="000099"/>
                  </a:outerShdw>
                </a:effectLst>
                <a:latin typeface="Arial Black" pitchFamily="34" charset="0"/>
                <a:ea typeface="Microsoft YaHei" charset="-122"/>
              </a:rPr>
              <a:t>утвердительная</a:t>
            </a:r>
            <a:r>
              <a:rPr lang="ru-RU" sz="3600" kern="10" spc="-361" dirty="0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125752" dir="18900000" algn="ctr" rotWithShape="0">
                    <a:srgbClr val="000099"/>
                  </a:outerShdw>
                </a:effectLst>
                <a:latin typeface="Impact"/>
                <a:ea typeface="Microsoft YaHei" charset="-122"/>
              </a:rPr>
              <a:t>   </a:t>
            </a:r>
            <a:r>
              <a:rPr lang="ru-RU" sz="3600" kern="10" spc="-361" dirty="0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FFFF00"/>
                </a:solidFill>
                <a:effectLst>
                  <a:outerShdw dist="125752" dir="18900000" algn="ctr" rotWithShape="0">
                    <a:srgbClr val="000099"/>
                  </a:outerShdw>
                </a:effectLst>
                <a:latin typeface="Arial Black" pitchFamily="34" charset="0"/>
                <a:ea typeface="Microsoft YaHei" charset="-122"/>
              </a:rPr>
              <a:t>форма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7088" y="3959225"/>
            <a:ext cx="1643062" cy="1843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0363" y="3959225"/>
            <a:ext cx="1487487" cy="1827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3808413" y="3144838"/>
            <a:ext cx="2066889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>
                <a:solidFill>
                  <a:srgbClr val="000000"/>
                </a:solidFill>
              </a:rPr>
              <a:t>I </a:t>
            </a:r>
            <a:r>
              <a:rPr lang="en-US" sz="2800" b="1" dirty="0">
                <a:solidFill>
                  <a:srgbClr val="FF3300"/>
                </a:solidFill>
              </a:rPr>
              <a:t>am</a:t>
            </a:r>
            <a:r>
              <a:rPr lang="en-US" sz="2800" b="1" dirty="0">
                <a:solidFill>
                  <a:srgbClr val="000000"/>
                </a:solidFill>
              </a:rPr>
              <a:t> writ</a:t>
            </a:r>
            <a:r>
              <a:rPr lang="en-US" sz="2800" b="1" dirty="0">
                <a:solidFill>
                  <a:srgbClr val="FF3300"/>
                </a:solidFill>
              </a:rPr>
              <a:t>ing</a:t>
            </a:r>
            <a:r>
              <a:rPr lang="en-US" sz="2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3419474" y="5400675"/>
            <a:ext cx="282892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>
                <a:solidFill>
                  <a:srgbClr val="000000"/>
                </a:solidFill>
              </a:rPr>
              <a:t>They  </a:t>
            </a:r>
            <a:r>
              <a:rPr lang="en-US" sz="2800" b="1" dirty="0">
                <a:solidFill>
                  <a:srgbClr val="FF3300"/>
                </a:solidFill>
              </a:rPr>
              <a:t>are</a:t>
            </a:r>
            <a:r>
              <a:rPr lang="en-US" sz="2800" b="1" dirty="0">
                <a:solidFill>
                  <a:srgbClr val="000000"/>
                </a:solidFill>
              </a:rPr>
              <a:t> writ</a:t>
            </a:r>
            <a:r>
              <a:rPr lang="en-US" sz="2800" b="1" dirty="0">
                <a:solidFill>
                  <a:srgbClr val="FF3300"/>
                </a:solidFill>
              </a:rPr>
              <a:t>ing</a:t>
            </a:r>
            <a:r>
              <a:rPr lang="en-US" sz="2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160588" y="4500563"/>
            <a:ext cx="233997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>
                <a:solidFill>
                  <a:srgbClr val="000000"/>
                </a:solidFill>
              </a:rPr>
              <a:t>She </a:t>
            </a:r>
            <a:r>
              <a:rPr lang="en-US" sz="2800" b="1" dirty="0">
                <a:solidFill>
                  <a:srgbClr val="FF3300"/>
                </a:solidFill>
              </a:rPr>
              <a:t>is</a:t>
            </a:r>
            <a:r>
              <a:rPr lang="en-US" sz="2800" b="1" dirty="0">
                <a:solidFill>
                  <a:srgbClr val="000000"/>
                </a:solidFill>
              </a:rPr>
              <a:t> writ</a:t>
            </a:r>
            <a:r>
              <a:rPr lang="en-US" sz="2800" b="1" dirty="0">
                <a:solidFill>
                  <a:srgbClr val="FF3300"/>
                </a:solidFill>
              </a:rPr>
              <a:t>ing</a:t>
            </a:r>
            <a:r>
              <a:rPr lang="en-US" sz="28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876800" y="4491038"/>
            <a:ext cx="2324100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>
                <a:solidFill>
                  <a:srgbClr val="000000"/>
                </a:solidFill>
              </a:rPr>
              <a:t>He </a:t>
            </a:r>
            <a:r>
              <a:rPr lang="en-US" sz="2800" b="1" dirty="0">
                <a:solidFill>
                  <a:srgbClr val="FF3300"/>
                </a:solidFill>
              </a:rPr>
              <a:t>is</a:t>
            </a:r>
            <a:r>
              <a:rPr lang="en-US" sz="2800" b="1" dirty="0">
                <a:solidFill>
                  <a:srgbClr val="000000"/>
                </a:solidFill>
              </a:rPr>
              <a:t> writ</a:t>
            </a:r>
            <a:r>
              <a:rPr lang="en-US" sz="2800" b="1" dirty="0">
                <a:solidFill>
                  <a:srgbClr val="FF3300"/>
                </a:solidFill>
              </a:rPr>
              <a:t>ing</a:t>
            </a:r>
            <a:r>
              <a:rPr lang="en-US" sz="28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98888" y="1525588"/>
            <a:ext cx="1619250" cy="1619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7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9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3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85" decel="100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85" decel="100000"/>
                                        <p:tgtEl>
                                          <p:spTgt spid="614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385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500188" y="357188"/>
            <a:ext cx="5572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What is he doing now?</a:t>
            </a:r>
          </a:p>
        </p:txBody>
      </p:sp>
      <p:pic>
        <p:nvPicPr>
          <p:cNvPr id="21506" name="Picture 2" descr="http://clubhouse.cartoonsolutions.com/images/gifs/run_cycl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1143000"/>
            <a:ext cx="3571875" cy="3571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4572008"/>
            <a:ext cx="9482083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He </a:t>
            </a:r>
            <a:r>
              <a:rPr lang="en-US" sz="80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is</a:t>
            </a:r>
            <a:r>
              <a:rPr lang="en-US" sz="8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runn</a:t>
            </a:r>
            <a:r>
              <a:rPr lang="en-US" sz="8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ing 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now.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arkansas-gospel-mass-choir.com/1-dove-animation-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0"/>
            <a:ext cx="71628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500188" y="357188"/>
            <a:ext cx="5572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What is it doing now?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4786322"/>
            <a:ext cx="8425705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It </a:t>
            </a:r>
            <a:r>
              <a:rPr lang="en-US" sz="80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is</a:t>
            </a:r>
            <a:r>
              <a:rPr lang="en-US" sz="8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fly</a:t>
            </a:r>
            <a:r>
              <a:rPr lang="en-US" sz="8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ing 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now.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2.bp.blogspot.com/-42juTClvDZs/T9Q-R8bJ_9I/AAAAAAAAAhU/WOq3CXXTs4w/s1600/rcAnim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3000375"/>
            <a:ext cx="8305800" cy="345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00188" y="357188"/>
            <a:ext cx="5572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What am I doing now?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214422"/>
            <a:ext cx="8717451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 </a:t>
            </a:r>
            <a:r>
              <a:rPr lang="en-US" sz="72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am</a:t>
            </a:r>
            <a:r>
              <a:rPr lang="en-US" sz="7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watch</a:t>
            </a:r>
            <a:r>
              <a:rPr lang="en-US" sz="72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ing TV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www.ptsdforum.org/c/attachments/animated_book_worm_reading_book-gif.12000/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990600"/>
            <a:ext cx="35718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http://www.career-builders-club.com/seminar-key-concepts/Animated_school_boy_reading_book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142985"/>
            <a:ext cx="2547966" cy="312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00188" y="357188"/>
            <a:ext cx="5572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What are they doing?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4191000"/>
            <a:ext cx="8419292" cy="32316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They</a:t>
            </a:r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6600" b="1" u="sng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are</a:t>
            </a:r>
            <a:r>
              <a:rPr lang="en-US" sz="6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66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read</a:t>
            </a:r>
            <a:r>
              <a:rPr lang="en-US" sz="6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ing </a:t>
            </a:r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at this moment.</a:t>
            </a:r>
            <a:endParaRPr lang="ru-RU" sz="6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500063"/>
            <a:ext cx="8229600" cy="5626100"/>
          </a:xfrm>
        </p:spPr>
        <p:txBody>
          <a:bodyPr/>
          <a:lstStyle/>
          <a:p>
            <a:pPr algn="ctr" eaLnBrk="1" hangingPunct="1">
              <a:buFont typeface="Times New Roman" pitchFamily="18" charset="0"/>
              <a:buNone/>
            </a:pPr>
            <a:r>
              <a:rPr lang="en-US" sz="4000" b="1" dirty="0" smtClean="0">
                <a:solidFill>
                  <a:srgbClr val="0070C0"/>
                </a:solidFill>
              </a:rPr>
              <a:t>With my foot I tap, tap, tap,</a:t>
            </a:r>
            <a:endParaRPr lang="ru-RU" sz="4000" b="1" dirty="0" smtClean="0">
              <a:solidFill>
                <a:srgbClr val="0070C0"/>
              </a:solidFill>
            </a:endParaRPr>
          </a:p>
          <a:p>
            <a:pPr algn="ctr" eaLnBrk="1" hangingPunct="1">
              <a:buFont typeface="Times New Roman" pitchFamily="18" charset="0"/>
              <a:buNone/>
            </a:pPr>
            <a:r>
              <a:rPr lang="en-US" sz="4000" b="1" dirty="0" smtClean="0">
                <a:solidFill>
                  <a:srgbClr val="92D050"/>
                </a:solidFill>
              </a:rPr>
              <a:t>With my hands I clap, clap, clap,</a:t>
            </a:r>
            <a:endParaRPr lang="ru-RU" sz="4000" b="1" dirty="0" smtClean="0">
              <a:solidFill>
                <a:srgbClr val="92D050"/>
              </a:solidFill>
            </a:endParaRPr>
          </a:p>
          <a:p>
            <a:pPr algn="ctr" eaLnBrk="1" hangingPunct="1">
              <a:buFont typeface="Times New Roman" pitchFamily="18" charset="0"/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Right foot first, left foot then,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pPr algn="ctr" eaLnBrk="1" hangingPunct="1">
              <a:buFont typeface="Times New Roman" pitchFamily="18" charset="0"/>
              <a:buNone/>
            </a:pPr>
            <a:r>
              <a:rPr lang="en-US" sz="4000" b="1" dirty="0" smtClean="0">
                <a:solidFill>
                  <a:srgbClr val="BF11AE"/>
                </a:solidFill>
              </a:rPr>
              <a:t>Round and round and back again.</a:t>
            </a:r>
            <a:endParaRPr lang="ru-RU" sz="4000" b="1" dirty="0" smtClean="0">
              <a:solidFill>
                <a:srgbClr val="BF11AE"/>
              </a:solidFill>
            </a:endParaRPr>
          </a:p>
          <a:p>
            <a:pPr eaLnBrk="1" hangingPunct="1">
              <a:buFont typeface="Arial" pitchFamily="34" charset="0"/>
              <a:buChar char="•"/>
            </a:pPr>
            <a:endParaRPr lang="ru-RU" dirty="0" smtClean="0"/>
          </a:p>
        </p:txBody>
      </p:sp>
      <p:pic>
        <p:nvPicPr>
          <p:cNvPr id="8" name="Рисунок 7" descr="KIDS0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0" y="3643313"/>
            <a:ext cx="3675063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th my foot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000"/>
                            </p:stCondLst>
                            <p:childTnLst>
                              <p:par>
                                <p:cTn id="48" presetID="50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0"/>
                            </p:stCondLst>
                            <p:childTnLst>
                              <p:par>
                                <p:cTn id="54" presetID="50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00"/>
                            </p:stCondLst>
                            <p:childTnLst>
                              <p:par>
                                <p:cTn id="60" presetID="50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0"/>
                            </p:stCondLst>
                            <p:childTnLst>
                              <p:par>
                                <p:cTn id="66" presetID="50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7000"/>
                            </p:stCondLst>
                            <p:childTnLst>
                              <p:par>
                                <p:cTn id="72" presetID="42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9000"/>
                            </p:stCondLst>
                            <p:childTnLst>
                              <p:par>
                                <p:cTn id="78" presetID="42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1000"/>
                            </p:stCondLst>
                            <p:childTnLst>
                              <p:par>
                                <p:cTn id="84" presetID="42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3000"/>
                            </p:stCondLst>
                            <p:childTnLst>
                              <p:par>
                                <p:cTn id="90" presetID="42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0"/>
                            </p:stCondLst>
                            <p:childTnLst>
                              <p:par>
                                <p:cTn id="96" presetID="6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7000"/>
                            </p:stCondLst>
                            <p:childTnLst>
                              <p:par>
                                <p:cTn id="100" presetID="6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4" presetID="6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08" presetID="6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5" grpId="1" build="p"/>
      <p:bldP spid="5" grpId="2" build="p"/>
      <p:bldP spid="5" grpId="3" build="p"/>
      <p:bldP spid="5" grpId="4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0" y="-180000"/>
            <a:ext cx="9144000" cy="2999400"/>
          </a:xfrm>
          <a:noFill/>
          <a:ln>
            <a:noFill/>
          </a:ln>
        </p:spPr>
        <p:txBody>
          <a:bodyPr lIns="0" tIns="0" rIns="0" bIns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>
              <a:buNone/>
            </a:pPr>
            <a:r>
              <a:rPr lang="ru-RU" sz="3600" b="1" kern="1200" dirty="0" err="1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  <a:t>Write</a:t>
            </a:r>
            <a:r>
              <a:rPr lang="ru-RU" sz="3600" b="1" kern="1200" dirty="0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  <a:t> </a:t>
            </a:r>
            <a:r>
              <a:rPr lang="ru-RU" sz="3600" b="1" kern="1200" dirty="0" err="1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  <a:t>the</a:t>
            </a:r>
            <a:r>
              <a:rPr lang="ru-RU" sz="3600" b="1" kern="1200" dirty="0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  <a:t> </a:t>
            </a:r>
            <a:r>
              <a:rPr lang="ru-RU" sz="3600" b="1" kern="1200" dirty="0" err="1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  <a:t>sentences</a:t>
            </a:r>
            <a:r>
              <a:rPr lang="ru-RU" sz="3600" b="1" kern="1200" dirty="0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  <a:t>:</a:t>
            </a:r>
            <a:br>
              <a:rPr lang="ru-RU" sz="3600" b="1" kern="1200" dirty="0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</a:br>
            <a:r>
              <a:rPr lang="ru-RU" sz="3600" b="1" kern="1200" dirty="0" err="1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  <a:t>Fill</a:t>
            </a:r>
            <a:r>
              <a:rPr lang="ru-RU" sz="3600" b="1" kern="1200" dirty="0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  <a:t> </a:t>
            </a:r>
            <a:r>
              <a:rPr lang="ru-RU" sz="3600" b="1" kern="1200" dirty="0" err="1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  <a:t>in</a:t>
            </a:r>
            <a:r>
              <a:rPr lang="ru-RU" sz="3600" b="1" kern="1200" dirty="0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  <a:t>: </a:t>
            </a:r>
            <a:r>
              <a:rPr lang="ru-RU" sz="3600" b="1" kern="1200" dirty="0" err="1">
                <a:solidFill>
                  <a:srgbClr val="FF0000"/>
                </a:solidFill>
                <a:latin typeface="Arial" pitchFamily="34"/>
                <a:ea typeface="SimSun" pitchFamily="2"/>
                <a:cs typeface="Mangal" pitchFamily="2"/>
              </a:rPr>
              <a:t>am</a:t>
            </a:r>
            <a:r>
              <a:rPr lang="ru-RU" sz="3600" b="1" kern="1200" dirty="0">
                <a:solidFill>
                  <a:srgbClr val="FF0000"/>
                </a:solidFill>
                <a:latin typeface="Arial" pitchFamily="34"/>
                <a:ea typeface="SimSun" pitchFamily="2"/>
                <a:cs typeface="Mangal" pitchFamily="2"/>
              </a:rPr>
              <a:t>, </a:t>
            </a:r>
            <a:r>
              <a:rPr lang="ru-RU" sz="3600" b="1" kern="1200" dirty="0" err="1">
                <a:solidFill>
                  <a:srgbClr val="FF0000"/>
                </a:solidFill>
                <a:latin typeface="Arial" pitchFamily="34"/>
                <a:ea typeface="SimSun" pitchFamily="2"/>
                <a:cs typeface="Mangal" pitchFamily="2"/>
              </a:rPr>
              <a:t>is</a:t>
            </a:r>
            <a:r>
              <a:rPr lang="ru-RU" sz="3600" b="1" kern="1200" dirty="0">
                <a:solidFill>
                  <a:srgbClr val="FF0000"/>
                </a:solidFill>
                <a:latin typeface="Arial" pitchFamily="34"/>
                <a:ea typeface="SimSun" pitchFamily="2"/>
                <a:cs typeface="Mangal" pitchFamily="2"/>
              </a:rPr>
              <a:t>, </a:t>
            </a:r>
            <a:r>
              <a:rPr lang="ru-RU" sz="3600" b="1" kern="1200" dirty="0" err="1">
                <a:solidFill>
                  <a:srgbClr val="FF0000"/>
                </a:solidFill>
                <a:latin typeface="Arial" pitchFamily="34"/>
                <a:ea typeface="SimSun" pitchFamily="2"/>
                <a:cs typeface="Mangal" pitchFamily="2"/>
              </a:rPr>
              <a:t>are</a:t>
            </a:r>
            <a:r>
              <a:rPr lang="ru-RU" sz="3600" b="1" kern="1200" dirty="0">
                <a:solidFill>
                  <a:srgbClr val="FF0000"/>
                </a:solidFill>
                <a:latin typeface="Arial" pitchFamily="34"/>
                <a:ea typeface="SimSun" pitchFamily="2"/>
                <a:cs typeface="Mangal" pitchFamily="2"/>
              </a:rPr>
              <a:t>.</a:t>
            </a:r>
            <a:r>
              <a:rPr lang="ru-RU" sz="3600" kern="1200" dirty="0">
                <a:solidFill>
                  <a:srgbClr val="000000"/>
                </a:solidFill>
                <a:latin typeface="Constantia" pitchFamily="18"/>
                <a:ea typeface="SimSun" pitchFamily="2"/>
                <a:cs typeface="Mangal" pitchFamily="2"/>
              </a:rPr>
              <a:t/>
            </a:r>
            <a:br>
              <a:rPr lang="ru-RU" sz="3600" kern="1200" dirty="0">
                <a:solidFill>
                  <a:srgbClr val="000000"/>
                </a:solidFill>
                <a:latin typeface="Constantia" pitchFamily="18"/>
                <a:ea typeface="SimSun" pitchFamily="2"/>
                <a:cs typeface="Mangal" pitchFamily="2"/>
              </a:rPr>
            </a:br>
            <a:endParaRPr lang="ru-RU" sz="3600" kern="1200" dirty="0">
              <a:solidFill>
                <a:srgbClr val="000000"/>
              </a:solidFill>
              <a:latin typeface="Constantia" pitchFamily="18"/>
              <a:ea typeface="SimSun" pitchFamily="2"/>
              <a:cs typeface="Mangal" pitchFamily="2"/>
            </a:endParaRPr>
          </a:p>
        </p:txBody>
      </p:sp>
      <p:sp>
        <p:nvSpPr>
          <p:cNvPr id="4" name="Подзаголовок 3"/>
          <p:cNvSpPr txBox="1">
            <a:spLocks noGrp="1"/>
          </p:cNvSpPr>
          <p:nvPr>
            <p:ph type="subTitle" idx="4294967295"/>
          </p:nvPr>
        </p:nvSpPr>
        <p:spPr>
          <a:xfrm>
            <a:off x="457200" y="2133600"/>
            <a:ext cx="8362800" cy="4343400"/>
          </a:xfr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 rtl="0" hangingPunct="0">
              <a:buNone/>
            </a:pP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1.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The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boy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…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watching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television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.</a:t>
            </a:r>
          </a:p>
          <a:p>
            <a:pPr lvl="0" algn="l" rtl="0" hangingPunct="0">
              <a:buNone/>
            </a:pP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2.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They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…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having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lunch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.</a:t>
            </a:r>
          </a:p>
          <a:p>
            <a:pPr lvl="0" algn="just" rtl="0" hangingPunct="0">
              <a:buNone/>
            </a:pP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3. I …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listening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to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music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428760" y="457200"/>
            <a:ext cx="7851240" cy="1219200"/>
          </a:xfrm>
          <a:noFill/>
          <a:ln>
            <a:noFill/>
          </a:ln>
        </p:spPr>
        <p:txBody>
          <a:bodyPr lIns="0" tIns="0" rIns="0" bIns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rtl="0">
              <a:buNone/>
            </a:pPr>
            <a:r>
              <a:rPr lang="ru-RU" sz="3600" b="1" kern="1200" dirty="0" err="1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  <a:t>Let</a:t>
            </a:r>
            <a:r>
              <a:rPr lang="ru-RU" sz="3600" b="1" kern="1200" dirty="0" err="1">
                <a:solidFill>
                  <a:srgbClr val="000080"/>
                </a:solidFill>
                <a:latin typeface="Arial" pitchFamily="34"/>
              </a:rPr>
              <a:t>'s</a:t>
            </a:r>
            <a:r>
              <a:rPr lang="ru-RU" sz="3600" b="1" kern="1200" dirty="0">
                <a:solidFill>
                  <a:srgbClr val="000080"/>
                </a:solidFill>
                <a:latin typeface="Arial" pitchFamily="34"/>
              </a:rPr>
              <a:t> </a:t>
            </a:r>
            <a:r>
              <a:rPr lang="ru-RU" sz="3600" b="1" kern="1200" dirty="0" err="1">
                <a:solidFill>
                  <a:srgbClr val="000080"/>
                </a:solidFill>
                <a:latin typeface="Arial" pitchFamily="34"/>
              </a:rPr>
              <a:t>check</a:t>
            </a:r>
            <a:r>
              <a:rPr lang="ru-RU" sz="3600" b="1" kern="1200" dirty="0">
                <a:solidFill>
                  <a:srgbClr val="000080"/>
                </a:solidFill>
                <a:latin typeface="Arial" pitchFamily="34"/>
              </a:rPr>
              <a:t> </a:t>
            </a:r>
            <a:r>
              <a:rPr lang="ru-RU" sz="3600" b="1" kern="1200" dirty="0" err="1">
                <a:solidFill>
                  <a:srgbClr val="000080"/>
                </a:solidFill>
                <a:latin typeface="Arial" pitchFamily="34"/>
              </a:rPr>
              <a:t>your</a:t>
            </a:r>
            <a:r>
              <a:rPr lang="ru-RU" sz="3600" b="1" kern="1200" dirty="0">
                <a:solidFill>
                  <a:srgbClr val="000080"/>
                </a:solidFill>
                <a:latin typeface="Arial" pitchFamily="34"/>
              </a:rPr>
              <a:t> </a:t>
            </a:r>
            <a:r>
              <a:rPr lang="ru-RU" sz="3600" b="1" kern="1200" dirty="0" err="1">
                <a:solidFill>
                  <a:srgbClr val="000080"/>
                </a:solidFill>
                <a:latin typeface="Arial" pitchFamily="34"/>
              </a:rPr>
              <a:t>work</a:t>
            </a:r>
            <a:r>
              <a:rPr lang="ru-RU" sz="3600" b="1" kern="1200" dirty="0">
                <a:solidFill>
                  <a:srgbClr val="000080"/>
                </a:solidFill>
                <a:latin typeface="Arial" pitchFamily="34"/>
              </a:rPr>
              <a:t>.</a:t>
            </a:r>
          </a:p>
        </p:txBody>
      </p:sp>
      <p:sp>
        <p:nvSpPr>
          <p:cNvPr id="4" name="Подзаголовок 3"/>
          <p:cNvSpPr txBox="1">
            <a:spLocks noGrp="1"/>
          </p:cNvSpPr>
          <p:nvPr>
            <p:ph type="subTitle" idx="4294967295"/>
          </p:nvPr>
        </p:nvSpPr>
        <p:spPr>
          <a:xfrm>
            <a:off x="457200" y="1649520"/>
            <a:ext cx="8229240" cy="4435920"/>
          </a:xfr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 rtl="0" hangingPunct="0">
              <a:buNone/>
            </a:pP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1.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The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boy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sz="4400" b="1" kern="1200" dirty="0" err="1">
                <a:solidFill>
                  <a:srgbClr val="FF0000"/>
                </a:solidFill>
                <a:latin typeface="Arial" pitchFamily="18"/>
                <a:ea typeface="SimSun" pitchFamily="2"/>
                <a:cs typeface="Mangal" pitchFamily="2"/>
              </a:rPr>
              <a:t>is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watching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sz="4400" b="1" kern="1200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    </a:t>
            </a:r>
            <a:r>
              <a:rPr lang="ru-RU" sz="4400" b="1" kern="1200" dirty="0" err="1" smtClean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television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.</a:t>
            </a:r>
          </a:p>
          <a:p>
            <a:pPr lvl="0" algn="l" rtl="0" hangingPunct="0">
              <a:buNone/>
            </a:pP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2.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They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sz="4400" b="1" kern="1200" dirty="0" err="1">
                <a:solidFill>
                  <a:srgbClr val="FF0000"/>
                </a:solidFill>
                <a:latin typeface="Arial" pitchFamily="18"/>
                <a:ea typeface="SimSun" pitchFamily="2"/>
                <a:cs typeface="Mangal" pitchFamily="2"/>
              </a:rPr>
              <a:t>are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having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lunch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.</a:t>
            </a:r>
          </a:p>
          <a:p>
            <a:pPr lvl="0" algn="just" rtl="0" hangingPunct="0">
              <a:buNone/>
            </a:pP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3. I </a:t>
            </a:r>
            <a:r>
              <a:rPr lang="ru-RU" sz="4400" b="1" kern="1200" dirty="0" err="1">
                <a:solidFill>
                  <a:srgbClr val="FF0000"/>
                </a:solidFill>
                <a:latin typeface="Arial" pitchFamily="18"/>
                <a:ea typeface="SimSun" pitchFamily="2"/>
                <a:cs typeface="Mangal" pitchFamily="2"/>
              </a:rPr>
              <a:t>am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listening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to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sz="4400" b="1" kern="1200" dirty="0" err="1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music</a:t>
            </a:r>
            <a:r>
              <a:rPr lang="ru-RU" sz="4400" b="1" kern="1200" dirty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Тема:</a:t>
            </a:r>
            <a:r>
              <a:rPr lang="ru-RU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“Мой день. Настоящее продолженное время</a:t>
            </a:r>
            <a:r>
              <a:rPr lang="ru-RU" b="1" dirty="0" smtClean="0">
                <a:solidFill>
                  <a:srgbClr val="FF0000"/>
                </a:solidFill>
              </a:rPr>
              <a:t>”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7772400" cy="3951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/>
              <a:t>    </a:t>
            </a:r>
            <a:r>
              <a:rPr lang="ru-RU" sz="4400" b="1" dirty="0" smtClean="0">
                <a:solidFill>
                  <a:srgbClr val="00B050"/>
                </a:solidFill>
              </a:rPr>
              <a:t>Цель урока: 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00B050"/>
                </a:solidFill>
              </a:rPr>
              <a:t>   Систематизация знаний по теме «Мой день. Настоящее продолженное время»</a:t>
            </a:r>
            <a:endParaRPr lang="ru-RU" sz="4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412875"/>
            <a:ext cx="3524250" cy="4525963"/>
          </a:xfrm>
        </p:spPr>
        <p:txBody>
          <a:bodyPr>
            <a:noAutofit/>
          </a:bodyPr>
          <a:lstStyle/>
          <a:p>
            <a:pPr marL="0" indent="3175" eaLnBrk="1" hangingPunct="1">
              <a:spcBef>
                <a:spcPts val="35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/>
              <a:t>Выбери правильный вариант</a:t>
            </a:r>
          </a:p>
          <a:p>
            <a:pPr marL="0" indent="3175" eaLnBrk="1" hangingPunct="1">
              <a:spcBef>
                <a:spcPts val="35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 smtClean="0"/>
          </a:p>
          <a:p>
            <a:pPr marL="0" indent="3175" eaLnBrk="1" hangingPunct="1">
              <a:spcBef>
                <a:spcPts val="35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 smtClean="0"/>
              <a:t>       </a:t>
            </a:r>
            <a:r>
              <a:rPr lang="ru-RU" sz="1600" dirty="0" smtClean="0"/>
              <a:t> </a:t>
            </a:r>
            <a:r>
              <a:rPr lang="en-US" sz="1600" dirty="0" smtClean="0"/>
              <a:t>They …</a:t>
            </a:r>
          </a:p>
          <a:p>
            <a:pPr marL="0" indent="3175" eaLnBrk="1" hangingPunct="1">
              <a:spcBef>
                <a:spcPts val="35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 smtClean="0"/>
              <a:t>is drawing</a:t>
            </a:r>
          </a:p>
          <a:p>
            <a:pPr marL="0" indent="3175" eaLnBrk="1" hangingPunct="1">
              <a:spcBef>
                <a:spcPts val="35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 smtClean="0"/>
              <a:t>am drawing</a:t>
            </a:r>
          </a:p>
          <a:p>
            <a:pPr marL="0" indent="3175" eaLnBrk="1" hangingPunct="1">
              <a:spcBef>
                <a:spcPts val="35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 smtClean="0"/>
              <a:t>are drawing</a:t>
            </a:r>
            <a:r>
              <a:rPr lang="ru-RU" sz="1600" dirty="0" smtClean="0"/>
              <a:t> </a:t>
            </a:r>
            <a:endParaRPr lang="en-US" sz="1600" dirty="0" smtClean="0"/>
          </a:p>
          <a:p>
            <a:pPr marL="0" indent="3175" eaLnBrk="1" hangingPunct="1">
              <a:spcBef>
                <a:spcPts val="35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600" dirty="0" smtClean="0"/>
          </a:p>
          <a:p>
            <a:pPr marL="0" indent="3175" eaLnBrk="1" hangingPunct="1">
              <a:spcBef>
                <a:spcPts val="35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 smtClean="0"/>
              <a:t>         I …</a:t>
            </a:r>
          </a:p>
          <a:p>
            <a:pPr marL="0" indent="3175" eaLnBrk="1" hangingPunct="1">
              <a:spcBef>
                <a:spcPts val="35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 smtClean="0"/>
              <a:t>is walking</a:t>
            </a:r>
          </a:p>
          <a:p>
            <a:pPr marL="0" indent="3175" eaLnBrk="1" hangingPunct="1">
              <a:spcBef>
                <a:spcPts val="35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 smtClean="0"/>
              <a:t>am walking</a:t>
            </a:r>
          </a:p>
          <a:p>
            <a:pPr marL="0" indent="3175" eaLnBrk="1" hangingPunct="1">
              <a:spcBef>
                <a:spcPts val="35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 smtClean="0"/>
              <a:t>are walking  </a:t>
            </a:r>
          </a:p>
          <a:p>
            <a:pPr marL="0" indent="3175" eaLnBrk="1" hangingPunct="1">
              <a:spcBef>
                <a:spcPts val="35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1600" dirty="0" smtClean="0"/>
          </a:p>
          <a:p>
            <a:pPr marL="0" indent="3175" eaLnBrk="1" hangingPunct="1">
              <a:spcBef>
                <a:spcPts val="35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 smtClean="0"/>
              <a:t>         Boys …</a:t>
            </a:r>
          </a:p>
          <a:p>
            <a:pPr marL="0" indent="3175" eaLnBrk="1" hangingPunct="1">
              <a:spcBef>
                <a:spcPts val="35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 smtClean="0"/>
              <a:t>is playing</a:t>
            </a:r>
          </a:p>
          <a:p>
            <a:pPr marL="0" indent="3175" eaLnBrk="1" hangingPunct="1">
              <a:spcBef>
                <a:spcPts val="35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 smtClean="0"/>
              <a:t>am playing</a:t>
            </a:r>
          </a:p>
          <a:p>
            <a:pPr marL="0" indent="3175" eaLnBrk="1" hangingPunct="1">
              <a:spcBef>
                <a:spcPts val="350"/>
              </a:spcBef>
              <a:buFont typeface="Arial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 smtClean="0"/>
              <a:t>are playing</a:t>
            </a:r>
          </a:p>
        </p:txBody>
      </p:sp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990600" y="476250"/>
            <a:ext cx="60960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</a:bodyPr>
          <a:lstStyle/>
          <a:p>
            <a:pPr algn="ctr"/>
            <a:r>
              <a:rPr lang="ru-RU" sz="3600" kern="10" spc="-361" dirty="0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66FF33"/>
                </a:solidFill>
                <a:effectLst>
                  <a:outerShdw dist="125752" dir="18900000" algn="ctr" rotWithShape="0">
                    <a:srgbClr val="000099"/>
                  </a:outerShdw>
                </a:effectLst>
                <a:latin typeface="Impact"/>
              </a:rPr>
              <a:t>проверь </a:t>
            </a:r>
            <a:r>
              <a:rPr lang="ru-RU" sz="3600" kern="10" spc="-361" dirty="0" smtClean="0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66FF33"/>
                </a:solidFill>
                <a:effectLst>
                  <a:outerShdw dist="125752" dir="18900000" algn="ctr" rotWithShape="0">
                    <a:srgbClr val="000099"/>
                  </a:outerShdw>
                </a:effectLst>
                <a:latin typeface="Impact"/>
              </a:rPr>
              <a:t>    себя</a:t>
            </a:r>
            <a:endParaRPr lang="ru-RU" sz="3600" kern="10" spc="-361" dirty="0">
              <a:ln w="12600">
                <a:solidFill>
                  <a:srgbClr val="000099"/>
                </a:solidFill>
                <a:miter lim="800000"/>
                <a:headEnd/>
                <a:tailEnd/>
              </a:ln>
              <a:solidFill>
                <a:srgbClr val="66FF33"/>
              </a:solidFill>
              <a:effectLst>
                <a:outerShdw dist="125752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4495800" y="1844675"/>
            <a:ext cx="3124200" cy="154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solidFill>
                  <a:srgbClr val="000000"/>
                </a:solidFill>
              </a:rPr>
              <a:t>        She …</a:t>
            </a:r>
          </a:p>
          <a:p>
            <a:pPr>
              <a:spcBef>
                <a:spcPts val="87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solidFill>
                  <a:srgbClr val="000000"/>
                </a:solidFill>
              </a:rPr>
              <a:t>    is cooking</a:t>
            </a:r>
          </a:p>
          <a:p>
            <a:pPr>
              <a:spcBef>
                <a:spcPts val="87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solidFill>
                  <a:srgbClr val="000000"/>
                </a:solidFill>
              </a:rPr>
              <a:t>    am cooking</a:t>
            </a:r>
          </a:p>
          <a:p>
            <a:pPr>
              <a:spcBef>
                <a:spcPts val="87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solidFill>
                  <a:srgbClr val="000000"/>
                </a:solidFill>
              </a:rPr>
              <a:t>    are cooking 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495800" y="3609975"/>
            <a:ext cx="2514600" cy="1547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       </a:t>
            </a:r>
            <a:r>
              <a:rPr lang="en-US" dirty="0">
                <a:solidFill>
                  <a:srgbClr val="000000"/>
                </a:solidFill>
              </a:rPr>
              <a:t>We …</a:t>
            </a:r>
          </a:p>
          <a:p>
            <a:pPr>
              <a:spcBef>
                <a:spcPts val="87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solidFill>
                  <a:srgbClr val="000000"/>
                </a:solidFill>
              </a:rPr>
              <a:t>    is having</a:t>
            </a:r>
          </a:p>
          <a:p>
            <a:pPr>
              <a:spcBef>
                <a:spcPts val="87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solidFill>
                  <a:srgbClr val="000000"/>
                </a:solidFill>
              </a:rPr>
              <a:t>    am having</a:t>
            </a:r>
          </a:p>
          <a:p>
            <a:pPr>
              <a:spcBef>
                <a:spcPts val="87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dirty="0">
                <a:solidFill>
                  <a:srgbClr val="000000"/>
                </a:solidFill>
              </a:rPr>
              <a:t>    are having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graphicFrame>
        <p:nvGraphicFramePr>
          <p:cNvPr id="11271" name="Group 7"/>
          <p:cNvGraphicFramePr>
            <a:graphicFrameLocks noGrp="1"/>
          </p:cNvGraphicFramePr>
          <p:nvPr/>
        </p:nvGraphicFramePr>
        <p:xfrm>
          <a:off x="4572000" y="5445125"/>
          <a:ext cx="4106863" cy="1071564"/>
        </p:xfrm>
        <a:graphic>
          <a:graphicData uri="http://schemas.openxmlformats.org/drawingml/2006/table">
            <a:tbl>
              <a:tblPr/>
              <a:tblGrid>
                <a:gridCol w="984250"/>
                <a:gridCol w="623888"/>
                <a:gridCol w="627062"/>
                <a:gridCol w="623888"/>
                <a:gridCol w="623887"/>
                <a:gridCol w="623888"/>
              </a:tblGrid>
              <a:tr h="5357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 ошибки</a:t>
                      </a:r>
                    </a:p>
                  </a:txBody>
                  <a:tcPr marL="90000" marR="90000" marT="76933" marB="46822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0</a:t>
                      </a:r>
                    </a:p>
                  </a:txBody>
                  <a:tcPr marL="90000" marR="90000" marT="117560" marB="46822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2</a:t>
                      </a:r>
                    </a:p>
                  </a:txBody>
                  <a:tcPr marL="90000" marR="90000" marT="117560" marB="46822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3</a:t>
                      </a:r>
                    </a:p>
                  </a:txBody>
                  <a:tcPr marL="90000" marR="90000" marT="117560" marB="46822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117560" marB="46822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5</a:t>
                      </a:r>
                    </a:p>
                  </a:txBody>
                  <a:tcPr marL="90000" marR="90000" marT="117560" marB="46822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57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  оценка</a:t>
                      </a:r>
                    </a:p>
                  </a:txBody>
                  <a:tcPr marL="90000" marR="90000" marT="76933" marB="46822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5</a:t>
                      </a:r>
                    </a:p>
                  </a:txBody>
                  <a:tcPr marL="90000" marR="90000" marT="117560" marB="46822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4</a:t>
                      </a:r>
                    </a:p>
                  </a:txBody>
                  <a:tcPr marL="90000" marR="90000" marT="117560" marB="46822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3</a:t>
                      </a:r>
                    </a:p>
                  </a:txBody>
                  <a:tcPr marL="90000" marR="90000" marT="117560" marB="46822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2</a:t>
                      </a:r>
                    </a:p>
                  </a:txBody>
                  <a:tcPr marL="90000" marR="90000" marT="117560" marB="46822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</a:rPr>
                        <a:t>1</a:t>
                      </a:r>
                    </a:p>
                  </a:txBody>
                  <a:tcPr marL="90000" marR="90000" marT="117560" marB="46822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0" name="Picture 56" descr="C:\Users\T\AppData\Local\Microsoft\Windows\Temporary Internet Files\Content.IE5\WENS1E7O\MC900356141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4188" y="414338"/>
            <a:ext cx="1933575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10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" dur="10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4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20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000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11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26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8" dur="1000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12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200"/>
                            </p:stCondLst>
                            <p:childTnLst>
                              <p:par>
                                <p:cTn id="32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4" dur="1000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38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1000"/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1" dur="1000" fill="hold"/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112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1200"/>
                            </p:stCondLst>
                            <p:childTnLst>
                              <p:par>
                                <p:cTn id="44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6" dur="1000"/>
                                        <p:tgtEl>
                                          <p:spTgt spid="1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7" dur="1000" fill="hold"/>
                                        <p:tgtEl>
                                          <p:spTgt spid="1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1000" fill="hold"/>
                                        <p:tgtEl>
                                          <p:spTgt spid="112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2" dur="1000"/>
                                        <p:tgtEl>
                                          <p:spTgt spid="11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3" dur="1000" fill="hold"/>
                                        <p:tgtEl>
                                          <p:spTgt spid="11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1000" fill="hold"/>
                                        <p:tgtEl>
                                          <p:spTgt spid="11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56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8" dur="1000"/>
                                        <p:tgtEl>
                                          <p:spTgt spid="112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9" dur="1000" fill="hold"/>
                                        <p:tgtEl>
                                          <p:spTgt spid="112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" dur="1000" fill="hold"/>
                                        <p:tgtEl>
                                          <p:spTgt spid="112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6700"/>
                            </p:stCondLst>
                            <p:childTnLst>
                              <p:par>
                                <p:cTn id="62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4" dur="1000"/>
                                        <p:tgtEl>
                                          <p:spTgt spid="112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5" dur="1000" fill="hold"/>
                                        <p:tgtEl>
                                          <p:spTgt spid="112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1000" fill="hold"/>
                                        <p:tgtEl>
                                          <p:spTgt spid="112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100"/>
                            </p:stCondLst>
                            <p:childTnLst>
                              <p:par>
                                <p:cTn id="68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0" dur="1000"/>
                                        <p:tgtEl>
                                          <p:spTgt spid="112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1" dur="1000" fill="hold"/>
                                        <p:tgtEl>
                                          <p:spTgt spid="112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1000" fill="hold"/>
                                        <p:tgtEl>
                                          <p:spTgt spid="112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9900"/>
                            </p:stCondLst>
                            <p:childTnLst>
                              <p:par>
                                <p:cTn id="74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6" dur="1000"/>
                                        <p:tgtEl>
                                          <p:spTgt spid="1126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7" dur="1000" fill="hold"/>
                                        <p:tgtEl>
                                          <p:spTgt spid="1126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1000" fill="hold"/>
                                        <p:tgtEl>
                                          <p:spTgt spid="1126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00"/>
                            </p:stCondLst>
                            <p:childTnLst>
                              <p:par>
                                <p:cTn id="80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2" dur="1000"/>
                                        <p:tgtEl>
                                          <p:spTgt spid="1126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3" dur="1000" fill="hold"/>
                                        <p:tgtEl>
                                          <p:spTgt spid="1126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" dur="1000" fill="hold"/>
                                        <p:tgtEl>
                                          <p:spTgt spid="1126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3600"/>
                            </p:stCondLst>
                            <p:childTnLst>
                              <p:par>
                                <p:cTn id="86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8" dur="1000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9" dur="10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" dur="1000" fill="hold"/>
                                        <p:tgtEl>
                                          <p:spTgt spid="11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900"/>
                            </p:stCondLst>
                            <p:childTnLst>
                              <p:par>
                                <p:cTn id="92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94" dur="1000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5" dur="10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1000" fill="hold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6700"/>
                            </p:stCondLst>
                            <p:childTnLst>
                              <p:par>
                                <p:cTn id="98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0" dur="1000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1" dur="10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" dur="1000" fill="hold"/>
                                        <p:tgtEl>
                                          <p:spTgt spid="11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104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6" dur="1000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7" dur="10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8" dur="1000" fill="hold"/>
                                        <p:tgtEl>
                                          <p:spTgt spid="11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0400"/>
                            </p:stCondLst>
                            <p:childTnLst>
                              <p:par>
                                <p:cTn id="110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2" dur="10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3" dur="1000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" dur="1000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1600"/>
                            </p:stCondLst>
                            <p:childTnLst>
                              <p:par>
                                <p:cTn id="116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18" dur="1000"/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9" dur="1000" fill="hold"/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1000" fill="hold"/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3300"/>
                            </p:stCondLst>
                            <p:childTnLst>
                              <p:par>
                                <p:cTn id="122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4" dur="1000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5" dur="1000" fill="hold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6" dur="1000" fill="hold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28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0" dur="1000"/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1" dur="1000" fill="hold"/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2" dur="1000" fill="hold"/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36800"/>
                            </p:stCondLst>
                            <p:childTnLst>
                              <p:par>
                                <p:cTn id="134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135" dur="2000" fill="hold" masterRel="sameClick"/>
                                        <p:tgtEl>
                                          <p:spTgt spid="112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38800"/>
                            </p:stCondLst>
                            <p:childTnLst>
                              <p:par>
                                <p:cTn id="137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138" dur="2000" fill="hold" masterRel="sameClick"/>
                                        <p:tgtEl>
                                          <p:spTgt spid="112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0800"/>
                            </p:stCondLst>
                            <p:childTnLst>
                              <p:par>
                                <p:cTn id="140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141" dur="2000" fill="hold" masterRel="sameClick"/>
                                        <p:tgtEl>
                                          <p:spTgt spid="1126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2800"/>
                            </p:stCondLst>
                            <p:childTnLst>
                              <p:par>
                                <p:cTn id="143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144" dur="2000" fill="hold" masterRel="sameClick"/>
                                        <p:tgtEl>
                                          <p:spTgt spid="11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4800"/>
                            </p:stCondLst>
                            <p:childTnLst>
                              <p:par>
                                <p:cTn id="146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additive="repl">
                                        <p:cTn id="147" dur="2000" fill="hold" masterRel="sameClick"/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6800"/>
                            </p:stCondLst>
                            <p:childTnLst>
                              <p:par>
                                <p:cTn id="149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51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6" dur="10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Present Simple – </a:t>
            </a:r>
            <a:r>
              <a:rPr lang="ru-RU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постоянно, регулярно, обычно</a:t>
            </a:r>
            <a:br>
              <a:rPr lang="ru-RU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Present Continuous – </a:t>
            </a:r>
            <a:r>
              <a:rPr lang="ru-RU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данный момент, сейчас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I usually </a:t>
            </a:r>
            <a:r>
              <a:rPr lang="en-US" sz="2800" u="sng" dirty="0" smtClean="0"/>
              <a:t>(play)</a:t>
            </a:r>
            <a:r>
              <a:rPr lang="en-US" sz="2800" dirty="0" smtClean="0"/>
              <a:t> football with my friends.</a:t>
            </a:r>
          </a:p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I </a:t>
            </a:r>
            <a:r>
              <a:rPr lang="en-US" sz="2800" u="sng" dirty="0" smtClean="0"/>
              <a:t>(swim)</a:t>
            </a:r>
            <a:r>
              <a:rPr lang="en-US" sz="2800" dirty="0" smtClean="0"/>
              <a:t>  at the moment. </a:t>
            </a:r>
          </a:p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My sister </a:t>
            </a:r>
            <a:r>
              <a:rPr lang="en-US" sz="2800" u="sng" dirty="0" smtClean="0"/>
              <a:t>(do)</a:t>
            </a:r>
            <a:r>
              <a:rPr lang="en-US" sz="2800" dirty="0" smtClean="0"/>
              <a:t> her homework every day . </a:t>
            </a:r>
          </a:p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They </a:t>
            </a:r>
            <a:r>
              <a:rPr lang="en-US" sz="2800" u="sng" dirty="0" smtClean="0"/>
              <a:t>(sing)</a:t>
            </a:r>
            <a:r>
              <a:rPr lang="en-US" sz="2800" dirty="0" smtClean="0"/>
              <a:t>  now. </a:t>
            </a:r>
          </a:p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She </a:t>
            </a:r>
            <a:r>
              <a:rPr lang="en-US" sz="2800" u="sng" dirty="0" smtClean="0"/>
              <a:t>(dress)</a:t>
            </a:r>
            <a:r>
              <a:rPr lang="en-US" sz="2800" dirty="0" smtClean="0"/>
              <a:t> at the moment. </a:t>
            </a:r>
          </a:p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I </a:t>
            </a:r>
            <a:r>
              <a:rPr lang="en-US" sz="2800" u="sng" dirty="0" smtClean="0"/>
              <a:t>(go)</a:t>
            </a:r>
            <a:r>
              <a:rPr lang="en-US" sz="2800" dirty="0" smtClean="0"/>
              <a:t> to school every day. </a:t>
            </a:r>
          </a:p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He </a:t>
            </a:r>
            <a:r>
              <a:rPr lang="en-US" sz="2800" u="sng" dirty="0" smtClean="0"/>
              <a:t>(visit)</a:t>
            </a:r>
            <a:r>
              <a:rPr lang="en-US" sz="2800" dirty="0" smtClean="0"/>
              <a:t> his granny every weekend. </a:t>
            </a:r>
          </a:p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My granny </a:t>
            </a:r>
            <a:r>
              <a:rPr lang="en-US" sz="2800" u="sng" dirty="0" smtClean="0"/>
              <a:t>(cook)</a:t>
            </a:r>
            <a:r>
              <a:rPr lang="en-US" sz="2800" dirty="0" smtClean="0"/>
              <a:t>  now. </a:t>
            </a:r>
            <a:endParaRPr 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1638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b="1" dirty="0" smtClean="0">
                <a:ln w="17780" cmpd="sng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MS Gothic" charset="-128"/>
              </a:rPr>
              <a:t>LET’S CHECK!!!</a:t>
            </a:r>
            <a:endParaRPr lang="ru-RU" sz="4000" dirty="0" smtClean="0">
              <a:ln w="17780" cmpd="sng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I usually </a:t>
            </a:r>
            <a:r>
              <a:rPr lang="en-US" sz="2800" dirty="0" smtClean="0">
                <a:solidFill>
                  <a:srgbClr val="C00000"/>
                </a:solidFill>
              </a:rPr>
              <a:t>play</a:t>
            </a:r>
            <a:r>
              <a:rPr lang="en-US" sz="2800" dirty="0" smtClean="0"/>
              <a:t> football with my friends.</a:t>
            </a:r>
          </a:p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I </a:t>
            </a:r>
            <a:r>
              <a:rPr lang="en-US" sz="2800" dirty="0" smtClean="0">
                <a:solidFill>
                  <a:srgbClr val="00B0F0"/>
                </a:solidFill>
              </a:rPr>
              <a:t>am</a:t>
            </a:r>
            <a:r>
              <a:rPr lang="en-US" sz="2800" dirty="0" smtClean="0">
                <a:solidFill>
                  <a:srgbClr val="C00000"/>
                </a:solidFill>
              </a:rPr>
              <a:t> swimming </a:t>
            </a:r>
            <a:r>
              <a:rPr lang="en-US" sz="2800" dirty="0" smtClean="0"/>
              <a:t> at the moment. </a:t>
            </a:r>
          </a:p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My sister </a:t>
            </a:r>
            <a:r>
              <a:rPr lang="en-US" sz="2800" dirty="0" smtClean="0">
                <a:solidFill>
                  <a:srgbClr val="C00000"/>
                </a:solidFill>
              </a:rPr>
              <a:t>does</a:t>
            </a:r>
            <a:r>
              <a:rPr lang="en-US" sz="2800" dirty="0" smtClean="0"/>
              <a:t> her homework every day . </a:t>
            </a:r>
          </a:p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They </a:t>
            </a:r>
            <a:r>
              <a:rPr lang="en-US" sz="2800" dirty="0" smtClean="0">
                <a:solidFill>
                  <a:srgbClr val="00B0F0"/>
                </a:solidFill>
              </a:rPr>
              <a:t>are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C00000"/>
                </a:solidFill>
              </a:rPr>
              <a:t>singing</a:t>
            </a:r>
            <a:r>
              <a:rPr lang="en-US" sz="2800" dirty="0" smtClean="0"/>
              <a:t> now. </a:t>
            </a:r>
          </a:p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She </a:t>
            </a:r>
            <a:r>
              <a:rPr lang="en-US" sz="2800" dirty="0" smtClean="0">
                <a:solidFill>
                  <a:srgbClr val="00B0F0"/>
                </a:solidFill>
              </a:rPr>
              <a:t>is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C00000"/>
                </a:solidFill>
              </a:rPr>
              <a:t>dressing</a:t>
            </a:r>
            <a:r>
              <a:rPr lang="en-US" sz="2800" dirty="0" smtClean="0"/>
              <a:t> at the moment. </a:t>
            </a:r>
          </a:p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I </a:t>
            </a:r>
            <a:r>
              <a:rPr lang="en-US" sz="2800" dirty="0" smtClean="0">
                <a:solidFill>
                  <a:srgbClr val="C00000"/>
                </a:solidFill>
              </a:rPr>
              <a:t> go </a:t>
            </a:r>
            <a:r>
              <a:rPr lang="en-US" sz="2800" dirty="0" smtClean="0"/>
              <a:t>to school every day. </a:t>
            </a:r>
          </a:p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He </a:t>
            </a:r>
            <a:r>
              <a:rPr lang="en-US" sz="2800" dirty="0" smtClean="0">
                <a:solidFill>
                  <a:srgbClr val="C00000"/>
                </a:solidFill>
              </a:rPr>
              <a:t>visits </a:t>
            </a:r>
            <a:r>
              <a:rPr lang="en-US" sz="2800" dirty="0" smtClean="0"/>
              <a:t>his granny every weekend. </a:t>
            </a:r>
          </a:p>
          <a:p>
            <a:pPr marL="609600" indent="-609600">
              <a:buFont typeface="Times New Roman" pitchFamily="18" charset="0"/>
              <a:buAutoNum type="arabicPeriod"/>
            </a:pPr>
            <a:r>
              <a:rPr lang="en-US" sz="2800" dirty="0" smtClean="0"/>
              <a:t>My granny</a:t>
            </a:r>
            <a:r>
              <a:rPr lang="en-US" sz="2800" dirty="0" smtClean="0">
                <a:solidFill>
                  <a:srgbClr val="00B0F0"/>
                </a:solidFill>
              </a:rPr>
              <a:t> is </a:t>
            </a:r>
            <a:r>
              <a:rPr lang="en-US" sz="2800" dirty="0" smtClean="0">
                <a:solidFill>
                  <a:srgbClr val="C00000"/>
                </a:solidFill>
              </a:rPr>
              <a:t>cooking</a:t>
            </a:r>
            <a:r>
              <a:rPr lang="en-US" sz="2800" dirty="0" smtClean="0"/>
              <a:t>  now. </a:t>
            </a:r>
            <a:endParaRPr 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1638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079500"/>
            <a:ext cx="5724525" cy="545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5" name="WordArt 2"/>
          <p:cNvSpPr>
            <a:spLocks noChangeArrowheads="1" noChangeShapeType="1" noTextEdit="1"/>
          </p:cNvSpPr>
          <p:nvPr/>
        </p:nvSpPr>
        <p:spPr bwMode="auto">
          <a:xfrm>
            <a:off x="539750" y="360363"/>
            <a:ext cx="4108450" cy="18002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kern="1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E6FF00"/>
                    </a:gs>
                    <a:gs pos="100000">
                      <a:srgbClr val="FF33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52735" dir="2700000" algn="ctr" rotWithShape="0">
                    <a:srgbClr val="868686"/>
                  </a:outerShdw>
                </a:effectLst>
                <a:latin typeface="Arial Black"/>
              </a:rPr>
              <a:t>GOOOD LUCK!</a:t>
            </a:r>
            <a:endParaRPr lang="ru-RU" sz="3600" kern="10" dirty="0">
              <a:ln w="9360">
                <a:solidFill>
                  <a:srgbClr val="000000"/>
                </a:solidFill>
                <a:miter lim="800000"/>
                <a:headEnd/>
                <a:tailEnd/>
              </a:ln>
              <a:gradFill rotWithShape="1">
                <a:gsLst>
                  <a:gs pos="0">
                    <a:srgbClr val="E6FF00"/>
                  </a:gs>
                  <a:gs pos="100000">
                    <a:srgbClr val="FF33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152735" dir="2700000" algn="ctr" rotWithShape="0">
                  <a:srgbClr val="868686"/>
                </a:outerShdw>
              </a:effectLst>
              <a:latin typeface="Arial Black"/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2708275"/>
            <a:ext cx="2663825" cy="2701925"/>
          </a:xfrm>
        </p:spPr>
        <p:txBody>
          <a:bodyPr/>
          <a:lstStyle/>
          <a:p>
            <a:pPr>
              <a:buFont typeface="Times New Roman" pitchFamily="18" charset="0"/>
              <a:buNone/>
              <a:defRPr/>
            </a:pP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Home task: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US" dirty="0" smtClean="0"/>
              <a:t>Workbook 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US" dirty="0" smtClean="0"/>
              <a:t>p. </a:t>
            </a:r>
            <a:r>
              <a:rPr lang="ru-RU" dirty="0" smtClean="0"/>
              <a:t>24 </a:t>
            </a:r>
            <a:r>
              <a:rPr lang="en-US" dirty="0" smtClean="0"/>
              <a:t>ex.2</a:t>
            </a:r>
          </a:p>
          <a:p>
            <a:pPr>
              <a:buFont typeface="Times New Roman" pitchFamily="18" charset="0"/>
              <a:buNone/>
              <a:defRPr/>
            </a:pPr>
            <a:r>
              <a:rPr lang="en-US" dirty="0" smtClean="0"/>
              <a:t>p. 25 ex.3,4,5 </a:t>
            </a:r>
          </a:p>
          <a:p>
            <a:pPr>
              <a:buFont typeface="Times New Roman" pitchFamily="18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127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urveymonkey-assets.s3.amazonaws.com/survey/115986322/e6c2f9ca-ca67-4764-9a1d-85dbbb54c4a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9089" y="990600"/>
            <a:ext cx="912491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00400" y="4876800"/>
            <a:ext cx="4267200" cy="1107996"/>
          </a:xfrm>
          <a:prstGeom prst="rect">
            <a:avLst/>
          </a:prstGeom>
        </p:spPr>
        <p:txBody>
          <a:bodyPr wrap="square">
            <a:prstTxWarp prst="textFadeDown">
              <a:avLst/>
            </a:prstTxWarp>
            <a:spAutoFit/>
          </a:bodyPr>
          <a:lstStyle/>
          <a:p>
            <a:r>
              <a:rPr lang="en-US" sz="6600" b="1" i="1" dirty="0" smtClean="0">
                <a:solidFill>
                  <a:srgbClr val="FF0000"/>
                </a:solidFill>
                <a:cs typeface="Aharoni" pitchFamily="2" charset="-79"/>
              </a:rPr>
              <a:t>G</a:t>
            </a:r>
            <a:r>
              <a:rPr lang="en-US" sz="6600" b="1" i="1" dirty="0" smtClean="0">
                <a:solidFill>
                  <a:srgbClr val="00B0F0"/>
                </a:solidFill>
                <a:cs typeface="Aharoni" pitchFamily="2" charset="-79"/>
              </a:rPr>
              <a:t>oo</a:t>
            </a:r>
            <a:r>
              <a:rPr lang="en-US" sz="6600" b="1" i="1" dirty="0" smtClean="0">
                <a:solidFill>
                  <a:srgbClr val="00B050"/>
                </a:solidFill>
                <a:cs typeface="Aharoni" pitchFamily="2" charset="-79"/>
              </a:rPr>
              <a:t>d</a:t>
            </a:r>
            <a:r>
              <a:rPr lang="en-US" sz="6600" b="1" i="1" dirty="0" smtClean="0">
                <a:solidFill>
                  <a:srgbClr val="FFFF00"/>
                </a:solidFill>
                <a:cs typeface="Aharoni" pitchFamily="2" charset="-79"/>
              </a:rPr>
              <a:t>b</a:t>
            </a:r>
            <a:r>
              <a:rPr lang="en-US" sz="6600" b="1" i="1" dirty="0" smtClean="0">
                <a:solidFill>
                  <a:srgbClr val="C00000"/>
                </a:solidFill>
                <a:cs typeface="Aharoni" pitchFamily="2" charset="-79"/>
              </a:rPr>
              <a:t>ye</a:t>
            </a:r>
            <a:r>
              <a:rPr lang="en-US" sz="6600" b="1" i="1" dirty="0" smtClean="0">
                <a:solidFill>
                  <a:srgbClr val="FF0000"/>
                </a:solidFill>
                <a:cs typeface="Aharoni" pitchFamily="2" charset="-79"/>
              </a:rPr>
              <a:t>!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2971800"/>
          </a:xfrm>
        </p:spPr>
        <p:txBody>
          <a:bodyPr lIns="0" tIns="0" rIns="0" bIns="0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Font typeface="StarSymbol"/>
              <a:buNone/>
              <a:defRPr/>
            </a:pPr>
            <a:r>
              <a:rPr lang="en-US" sz="3200" b="1" kern="1200" dirty="0" smtClean="0">
                <a:solidFill>
                  <a:srgbClr val="000080"/>
                </a:solidFill>
                <a:ea typeface="SimSun" pitchFamily="2"/>
                <a:cs typeface="Mangal" pitchFamily="2"/>
              </a:rPr>
              <a:t>Good morning, good morning!</a:t>
            </a:r>
            <a:br>
              <a:rPr lang="en-US" sz="3200" b="1" kern="1200" dirty="0" smtClean="0">
                <a:solidFill>
                  <a:srgbClr val="000080"/>
                </a:solidFill>
                <a:ea typeface="SimSun" pitchFamily="2"/>
                <a:cs typeface="Mangal" pitchFamily="2"/>
              </a:rPr>
            </a:br>
            <a:r>
              <a:rPr lang="en-US" sz="3200" b="1" kern="1200" dirty="0" smtClean="0">
                <a:solidFill>
                  <a:srgbClr val="000080"/>
                </a:solidFill>
                <a:ea typeface="SimSun" pitchFamily="2"/>
                <a:cs typeface="Mangal" pitchFamily="2"/>
              </a:rPr>
              <a:t>Good morning to you!</a:t>
            </a:r>
            <a:br>
              <a:rPr lang="en-US" sz="3200" b="1" kern="1200" dirty="0" smtClean="0">
                <a:solidFill>
                  <a:srgbClr val="000080"/>
                </a:solidFill>
                <a:ea typeface="SimSun" pitchFamily="2"/>
                <a:cs typeface="Mangal" pitchFamily="2"/>
              </a:rPr>
            </a:br>
            <a:r>
              <a:rPr lang="en-US" sz="3200" b="1" kern="1200" dirty="0" smtClean="0">
                <a:solidFill>
                  <a:srgbClr val="000080"/>
                </a:solidFill>
                <a:ea typeface="SimSun" pitchFamily="2"/>
                <a:cs typeface="Mangal" pitchFamily="2"/>
              </a:rPr>
              <a:t>Good morning, good morning!</a:t>
            </a:r>
            <a:br>
              <a:rPr lang="en-US" sz="3200" b="1" kern="1200" dirty="0" smtClean="0">
                <a:solidFill>
                  <a:srgbClr val="000080"/>
                </a:solidFill>
                <a:ea typeface="SimSun" pitchFamily="2"/>
                <a:cs typeface="Mangal" pitchFamily="2"/>
              </a:rPr>
            </a:br>
            <a:r>
              <a:rPr lang="en-US" sz="3200" b="1" kern="1200" dirty="0" smtClean="0">
                <a:solidFill>
                  <a:srgbClr val="000080"/>
                </a:solidFill>
                <a:ea typeface="SimSun" pitchFamily="2"/>
                <a:cs typeface="Mangal" pitchFamily="2"/>
              </a:rPr>
              <a:t>I am glad to see you!</a:t>
            </a:r>
            <a:endParaRPr lang="ru-RU" sz="3200" b="1" kern="1200" dirty="0">
              <a:solidFill>
                <a:srgbClr val="000080"/>
              </a:solidFill>
              <a:ea typeface="SimSun" pitchFamily="2"/>
              <a:cs typeface="Mangal" pitchFamily="2"/>
            </a:endParaRPr>
          </a:p>
        </p:txBody>
      </p:sp>
      <p:pic>
        <p:nvPicPr>
          <p:cNvPr id="1027" name="Picture 3" descr="C:\Users\Пользователь\Desktop\6e40a659-f113-4417-ba76-a98bc61d8f7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895600"/>
            <a:ext cx="2743200" cy="3765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Пользователь\Desktop\0d98c40f-8352-4fee-9b39-6c9cec04b3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971800"/>
            <a:ext cx="54102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latin typeface="Rockwell" pitchFamily="18" charset="0"/>
                <a:ea typeface="Times New Roman" pitchFamily="18" charset="0"/>
                <a:cs typeface="Times New Roman" pitchFamily="18" charset="0"/>
              </a:rPr>
              <a:t>My  busy  friends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600200" y="1905000"/>
            <a:ext cx="70104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i="1" dirty="0" smtClean="0">
                <a:solidFill>
                  <a:srgbClr val="0070C0"/>
                </a:solidFill>
              </a:rPr>
              <a:t>Kate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u="sng" dirty="0" smtClean="0">
                <a:solidFill>
                  <a:srgbClr val="FF0000"/>
                </a:solidFill>
              </a:rPr>
              <a:t>is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smtClean="0">
                <a:solidFill>
                  <a:srgbClr val="0070C0"/>
                </a:solidFill>
              </a:rPr>
              <a:t>read</a:t>
            </a:r>
            <a:r>
              <a:rPr lang="en-US" sz="4800" b="1" i="1" u="sng" dirty="0" smtClean="0">
                <a:solidFill>
                  <a:srgbClr val="FF0000"/>
                </a:solidFill>
              </a:rPr>
              <a:t>ing</a:t>
            </a:r>
            <a:r>
              <a:rPr lang="en-US" sz="4800" b="1" i="1" dirty="0" smtClean="0">
                <a:solidFill>
                  <a:srgbClr val="0070C0"/>
                </a:solidFill>
              </a:rPr>
              <a:t> a book.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r>
              <a:rPr lang="en-US" sz="4800" b="1" i="1" dirty="0" smtClean="0">
                <a:solidFill>
                  <a:srgbClr val="0070C0"/>
                </a:solidFill>
              </a:rPr>
              <a:t>Pete </a:t>
            </a:r>
            <a:r>
              <a:rPr lang="en-US" sz="4800" b="1" i="1" u="sng" dirty="0" smtClean="0">
                <a:solidFill>
                  <a:srgbClr val="FF0000"/>
                </a:solidFill>
              </a:rPr>
              <a:t>is</a:t>
            </a:r>
            <a:r>
              <a:rPr lang="en-US" sz="4800" b="1" i="1" dirty="0" smtClean="0">
                <a:solidFill>
                  <a:srgbClr val="0070C0"/>
                </a:solidFill>
              </a:rPr>
              <a:t> learn</a:t>
            </a:r>
            <a:r>
              <a:rPr lang="en-US" sz="4800" b="1" i="1" u="sng" dirty="0" smtClean="0">
                <a:solidFill>
                  <a:srgbClr val="FF0000"/>
                </a:solidFill>
              </a:rPr>
              <a:t>ing</a:t>
            </a:r>
            <a:r>
              <a:rPr lang="en-US" sz="4800" b="1" i="1" dirty="0" smtClean="0">
                <a:solidFill>
                  <a:srgbClr val="0070C0"/>
                </a:solidFill>
              </a:rPr>
              <a:t> to cook.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r>
              <a:rPr lang="en-US" sz="4800" b="1" i="1" dirty="0" smtClean="0">
                <a:solidFill>
                  <a:srgbClr val="0070C0"/>
                </a:solidFill>
              </a:rPr>
              <a:t>Jack </a:t>
            </a:r>
            <a:r>
              <a:rPr lang="en-US" sz="4800" b="1" i="1" u="sng" dirty="0" smtClean="0">
                <a:solidFill>
                  <a:srgbClr val="FF0000"/>
                </a:solidFill>
              </a:rPr>
              <a:t>is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u="sng" dirty="0" smtClean="0">
                <a:solidFill>
                  <a:srgbClr val="0070C0"/>
                </a:solidFill>
              </a:rPr>
              <a:t> </a:t>
            </a:r>
            <a:r>
              <a:rPr lang="en-US" sz="4800" b="1" i="1" dirty="0" smtClean="0">
                <a:solidFill>
                  <a:srgbClr val="0070C0"/>
                </a:solidFill>
              </a:rPr>
              <a:t>feed</a:t>
            </a:r>
            <a:r>
              <a:rPr lang="en-US" sz="4800" b="1" i="1" u="sng" dirty="0" smtClean="0">
                <a:solidFill>
                  <a:srgbClr val="FF0000"/>
                </a:solidFill>
              </a:rPr>
              <a:t>ing</a:t>
            </a:r>
            <a:r>
              <a:rPr lang="en-US" sz="4800" b="1" i="1" dirty="0" smtClean="0">
                <a:solidFill>
                  <a:srgbClr val="0070C0"/>
                </a:solidFill>
              </a:rPr>
              <a:t> his cat.          Pat </a:t>
            </a:r>
            <a:r>
              <a:rPr lang="en-US" sz="4800" b="1" i="1" u="sng" dirty="0" smtClean="0">
                <a:solidFill>
                  <a:srgbClr val="FF0000"/>
                </a:solidFill>
              </a:rPr>
              <a:t>is</a:t>
            </a:r>
            <a:r>
              <a:rPr lang="en-US" sz="4800" b="1" i="1" dirty="0" smtClean="0">
                <a:solidFill>
                  <a:srgbClr val="0070C0"/>
                </a:solidFill>
              </a:rPr>
              <a:t> clean</a:t>
            </a:r>
            <a:r>
              <a:rPr lang="en-US" sz="4800" b="1" i="1" u="sng" dirty="0" smtClean="0">
                <a:solidFill>
                  <a:srgbClr val="FF0000"/>
                </a:solidFill>
              </a:rPr>
              <a:t>ing</a:t>
            </a:r>
            <a:r>
              <a:rPr lang="en-US" sz="4800" b="1" i="1" dirty="0" smtClean="0">
                <a:solidFill>
                  <a:srgbClr val="0070C0"/>
                </a:solidFill>
              </a:rPr>
              <a:t> her flat.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5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 smtClean="0">
                <a:solidFill>
                  <a:srgbClr val="0070C0"/>
                </a:solidFill>
              </a:rPr>
              <a:t>Repeat after my!</a:t>
            </a:r>
            <a:endParaRPr lang="ru-RU" sz="6000" b="1" i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981201"/>
            <a:ext cx="8534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C00000"/>
                </a:solidFill>
              </a:rPr>
              <a:t>begin, breakfast, dress, finish, get up, home, lunch, be on time 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err="1" smtClean="0">
                <a:solidFill>
                  <a:srgbClr val="00B050"/>
                </a:solidFill>
                <a:latin typeface="Comic Sans MS" pitchFamily="66" charset="0"/>
                <a:ea typeface="SimSun" pitchFamily="2"/>
                <a:cs typeface="Mangal" pitchFamily="2"/>
              </a:rPr>
              <a:t>My</a:t>
            </a:r>
            <a:r>
              <a:rPr lang="ru-RU" sz="6600" b="1" dirty="0" smtClean="0">
                <a:solidFill>
                  <a:srgbClr val="00B050"/>
                </a:solidFill>
                <a:latin typeface="Comic Sans MS" pitchFamily="66" charset="0"/>
                <a:ea typeface="SimSun" pitchFamily="2"/>
                <a:cs typeface="Mangal" pitchFamily="2"/>
              </a:rPr>
              <a:t> </a:t>
            </a:r>
            <a:r>
              <a:rPr lang="en-US" sz="6600" b="1" dirty="0" smtClean="0">
                <a:solidFill>
                  <a:srgbClr val="00B050"/>
                </a:solidFill>
                <a:latin typeface="Comic Sans MS" pitchFamily="66" charset="0"/>
                <a:ea typeface="SimSun" pitchFamily="2"/>
                <a:cs typeface="Mangal" pitchFamily="2"/>
              </a:rPr>
              <a:t> </a:t>
            </a:r>
            <a:r>
              <a:rPr lang="ru-RU" sz="6600" b="1" dirty="0" err="1" smtClean="0">
                <a:solidFill>
                  <a:srgbClr val="00B050"/>
                </a:solidFill>
                <a:latin typeface="Comic Sans MS" pitchFamily="66" charset="0"/>
                <a:ea typeface="SimSun" pitchFamily="2"/>
                <a:cs typeface="Mangal" pitchFamily="2"/>
              </a:rPr>
              <a:t>Day</a:t>
            </a:r>
            <a:endParaRPr lang="ru-RU" sz="66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04800" y="2057400"/>
            <a:ext cx="85344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2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85800" y="1066800"/>
            <a:ext cx="1143000" cy="1110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600200" y="1524000"/>
            <a:ext cx="6590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1. I get up at 7 o clock in the   morning.</a:t>
            </a:r>
            <a:endParaRPr lang="ru-RU" sz="2800" b="1" dirty="0" smtClean="0">
              <a:solidFill>
                <a:srgbClr val="7030A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33400" y="2209800"/>
            <a:ext cx="1219200" cy="11435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057400" y="2667000"/>
            <a:ext cx="655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2. At 8 o clock I have breakfast.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33400" y="3352800"/>
            <a:ext cx="1354272" cy="1219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828800" y="3505200"/>
            <a:ext cx="6781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 3. My  school begins at 9 o clock.</a:t>
            </a:r>
            <a:endParaRPr lang="ru-RU" sz="2800" b="1" dirty="0" smtClean="0">
              <a:solidFill>
                <a:srgbClr val="7030A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685800" y="4495800"/>
            <a:ext cx="1056150" cy="990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981200" y="4800600"/>
            <a:ext cx="586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4. At 1 o clock I have lunch.</a:t>
            </a:r>
            <a:endParaRPr lang="ru-RU" sz="2800" b="1" dirty="0" smtClean="0">
              <a:solidFill>
                <a:srgbClr val="7030A0"/>
              </a:solidFill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609600" y="5486400"/>
            <a:ext cx="1226820" cy="1115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905000" y="5715000"/>
            <a:ext cx="601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5. At 3 o clock he goes home</a:t>
            </a:r>
            <a:endParaRPr lang="ru-RU" sz="2800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9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343400" y="1219200"/>
            <a:ext cx="1752600" cy="1593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800600" y="5257800"/>
            <a:ext cx="1567542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152400" y="5043388"/>
            <a:ext cx="1524000" cy="14294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4267200" y="3048000"/>
            <a:ext cx="1777482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/>
          <a:stretch>
            <a:fillRect/>
          </a:stretch>
        </p:blipFill>
        <p:spPr>
          <a:xfrm>
            <a:off x="228600" y="3048000"/>
            <a:ext cx="1529019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alphaModFix/>
            <a:lum/>
          </a:blip>
          <a:srcRect/>
          <a:stretch>
            <a:fillRect/>
          </a:stretch>
        </p:blipFill>
        <p:spPr>
          <a:xfrm>
            <a:off x="304800" y="1066800"/>
            <a:ext cx="1646602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981200" y="1447800"/>
            <a:ext cx="243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en-US" b="1" dirty="0" smtClean="0">
                <a:solidFill>
                  <a:srgbClr val="00B05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I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get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up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at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 7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ea typeface="SimSun" pitchFamily="2"/>
                <a:cs typeface="Mangal" pitchFamily="2"/>
              </a:rPr>
              <a:t>o</a:t>
            </a:r>
            <a:r>
              <a:rPr lang="ru-RU" b="1" dirty="0" err="1" smtClean="0">
                <a:solidFill>
                  <a:srgbClr val="0070C0"/>
                </a:solidFill>
                <a:latin typeface="Arial" pitchFamily="34"/>
                <a:cs typeface="Arial" pitchFamily="34"/>
              </a:rPr>
              <a:t>'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clock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.</a:t>
            </a:r>
          </a:p>
          <a:p>
            <a:pPr lvl="0" hangingPunct="0"/>
            <a:endParaRPr lang="en-US" b="1" dirty="0" smtClean="0">
              <a:solidFill>
                <a:srgbClr val="0070C0"/>
              </a:solidFill>
              <a:latin typeface="Arial" pitchFamily="18"/>
              <a:cs typeface="Arial" pitchFamily="34"/>
            </a:endParaRPr>
          </a:p>
          <a:p>
            <a:pPr lvl="0" hangingPunct="0"/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I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am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gett</a:t>
            </a:r>
            <a:r>
              <a:rPr lang="ru-RU" b="1" i="1" u="sng" dirty="0" err="1" smtClean="0">
                <a:solidFill>
                  <a:srgbClr val="00B0F0"/>
                </a:solidFill>
                <a:latin typeface="Arial" pitchFamily="18"/>
                <a:cs typeface="Arial" pitchFamily="34"/>
              </a:rPr>
              <a:t>ing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" pitchFamily="18"/>
                <a:cs typeface="Arial" pitchFamily="34"/>
              </a:rPr>
              <a:t>now</a:t>
            </a:r>
            <a:r>
              <a:rPr lang="ru-RU" b="1" dirty="0" smtClean="0">
                <a:solidFill>
                  <a:srgbClr val="FF0000"/>
                </a:solidFill>
                <a:latin typeface="Arial" pitchFamily="18"/>
                <a:cs typeface="Arial" pitchFamily="34"/>
              </a:rPr>
              <a:t>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05000" y="3200400"/>
            <a:ext cx="289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I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do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physical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exercises</a:t>
            </a:r>
            <a:r>
              <a:rPr lang="ru-RU" b="1" dirty="0" smtClean="0">
                <a:solidFill>
                  <a:srgbClr val="FF0000"/>
                </a:solidFill>
                <a:latin typeface="Arial" pitchFamily="18"/>
                <a:cs typeface="Arial" pitchFamily="34"/>
              </a:rPr>
              <a:t>.</a:t>
            </a:r>
          </a:p>
          <a:p>
            <a:pPr lvl="0" hangingPunct="0"/>
            <a:endParaRPr lang="en-US" b="1" dirty="0" smtClean="0">
              <a:solidFill>
                <a:srgbClr val="0070C0"/>
              </a:solidFill>
              <a:latin typeface="Arial" pitchFamily="18"/>
              <a:cs typeface="Arial" pitchFamily="34"/>
            </a:endParaRPr>
          </a:p>
          <a:p>
            <a:pPr lvl="0" hangingPunct="0"/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I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am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do</a:t>
            </a:r>
            <a:r>
              <a:rPr lang="ru-RU" b="1" i="1" u="sng" dirty="0" err="1" smtClean="0">
                <a:solidFill>
                  <a:srgbClr val="00B0F0"/>
                </a:solidFill>
                <a:latin typeface="Arial" pitchFamily="18"/>
                <a:cs typeface="Arial" pitchFamily="34"/>
              </a:rPr>
              <a:t>ing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physical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exercises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" pitchFamily="18"/>
                <a:cs typeface="Arial" pitchFamily="34"/>
              </a:rPr>
              <a:t>now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524000" y="5410200"/>
            <a:ext cx="335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I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have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breakfast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at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8 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o</a:t>
            </a:r>
            <a:r>
              <a:rPr lang="ru-RU" b="1" dirty="0" err="1" smtClean="0">
                <a:solidFill>
                  <a:srgbClr val="0070C0"/>
                </a:solidFill>
                <a:latin typeface="Arial" pitchFamily="34"/>
                <a:cs typeface="Arial" pitchFamily="34"/>
              </a:rPr>
              <a:t>'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clock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.      </a:t>
            </a:r>
            <a:r>
              <a:rPr lang="en-US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  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endParaRPr lang="en-US" b="1" dirty="0" smtClean="0">
              <a:solidFill>
                <a:srgbClr val="0070C0"/>
              </a:solidFill>
              <a:latin typeface="Arial" pitchFamily="18"/>
              <a:cs typeface="Arial" pitchFamily="34"/>
            </a:endParaRPr>
          </a:p>
          <a:p>
            <a:pPr lvl="0" hangingPunct="0"/>
            <a:endParaRPr lang="en-US" b="1" dirty="0" smtClean="0">
              <a:solidFill>
                <a:srgbClr val="0070C0"/>
              </a:solidFill>
              <a:latin typeface="Arial" pitchFamily="18"/>
              <a:cs typeface="Arial" pitchFamily="34"/>
            </a:endParaRPr>
          </a:p>
          <a:p>
            <a:pPr lvl="0" hangingPunct="0"/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I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am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hav</a:t>
            </a:r>
            <a:r>
              <a:rPr lang="ru-RU" b="1" i="1" u="sng" dirty="0" err="1" smtClean="0">
                <a:solidFill>
                  <a:srgbClr val="00B0F0"/>
                </a:solidFill>
                <a:latin typeface="Arial" pitchFamily="18"/>
                <a:cs typeface="Arial" pitchFamily="34"/>
              </a:rPr>
              <a:t>ing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breakfast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" pitchFamily="18"/>
                <a:cs typeface="Arial" pitchFamily="34"/>
              </a:rPr>
              <a:t>now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248400" y="5257800"/>
            <a:ext cx="289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My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classes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finish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at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one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o</a:t>
            </a:r>
            <a:r>
              <a:rPr lang="ru-RU" b="1" dirty="0" err="1" smtClean="0">
                <a:solidFill>
                  <a:srgbClr val="0070C0"/>
                </a:solidFill>
                <a:latin typeface="Arial" pitchFamily="34"/>
                <a:cs typeface="Arial" pitchFamily="34"/>
              </a:rPr>
              <a:t>'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clock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.    </a:t>
            </a:r>
            <a:endParaRPr lang="en-US" b="1" dirty="0" smtClean="0">
              <a:solidFill>
                <a:srgbClr val="0070C0"/>
              </a:solidFill>
              <a:latin typeface="Arial" pitchFamily="18"/>
              <a:cs typeface="Arial" pitchFamily="34"/>
            </a:endParaRPr>
          </a:p>
          <a:p>
            <a:pPr lvl="0" hangingPunct="0"/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My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classes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are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finish</a:t>
            </a:r>
            <a:r>
              <a:rPr lang="ru-RU" b="1" i="1" u="sng" dirty="0" err="1" smtClean="0">
                <a:solidFill>
                  <a:srgbClr val="00B0F0"/>
                </a:solidFill>
                <a:latin typeface="Arial" pitchFamily="18"/>
                <a:cs typeface="Arial" pitchFamily="34"/>
              </a:rPr>
              <a:t>ing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" pitchFamily="18"/>
                <a:cs typeface="Arial" pitchFamily="34"/>
              </a:rPr>
              <a:t>now</a:t>
            </a:r>
            <a:r>
              <a:rPr lang="ru-RU" b="1" dirty="0" smtClean="0">
                <a:solidFill>
                  <a:srgbClr val="FF0000"/>
                </a:solidFill>
                <a:latin typeface="Arial" pitchFamily="18"/>
                <a:cs typeface="Arial" pitchFamily="34"/>
              </a:rPr>
              <a:t>.</a:t>
            </a:r>
            <a:endParaRPr lang="ru-RU" b="1" dirty="0">
              <a:solidFill>
                <a:srgbClr val="FF0000"/>
              </a:solidFill>
              <a:latin typeface="Arial" pitchFamily="18"/>
              <a:cs typeface="Arial" pitchFamily="34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43600" y="1447800"/>
            <a:ext cx="32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I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go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to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school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at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9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o</a:t>
            </a:r>
            <a:r>
              <a:rPr lang="ru-RU" b="1" dirty="0" err="1" smtClean="0">
                <a:solidFill>
                  <a:srgbClr val="0070C0"/>
                </a:solidFill>
                <a:latin typeface="Arial" pitchFamily="34"/>
                <a:cs typeface="Arial" pitchFamily="34"/>
              </a:rPr>
              <a:t>'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clock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. </a:t>
            </a:r>
            <a:endParaRPr lang="en-US" b="1" dirty="0" smtClean="0">
              <a:solidFill>
                <a:srgbClr val="0070C0"/>
              </a:solidFill>
              <a:latin typeface="Arial" pitchFamily="18"/>
              <a:cs typeface="Arial" pitchFamily="34"/>
            </a:endParaRPr>
          </a:p>
          <a:p>
            <a:pPr lvl="0" hangingPunct="0"/>
            <a:endParaRPr lang="en-US" b="1" dirty="0" smtClean="0">
              <a:solidFill>
                <a:srgbClr val="0070C0"/>
              </a:solidFill>
              <a:latin typeface="Arial" pitchFamily="18"/>
              <a:cs typeface="Arial" pitchFamily="34"/>
            </a:endParaRPr>
          </a:p>
          <a:p>
            <a:pPr lvl="0" hangingPunct="0"/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I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am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go</a:t>
            </a:r>
            <a:r>
              <a:rPr lang="ru-RU" b="1" i="1" u="sng" dirty="0" err="1" smtClean="0">
                <a:solidFill>
                  <a:srgbClr val="00B0F0"/>
                </a:solidFill>
                <a:latin typeface="Arial" pitchFamily="18"/>
                <a:cs typeface="Arial" pitchFamily="34"/>
              </a:rPr>
              <a:t>ing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to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school</a:t>
            </a:r>
            <a:r>
              <a:rPr lang="ru-RU" b="1" dirty="0" smtClean="0">
                <a:solidFill>
                  <a:srgbClr val="FF000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" pitchFamily="18"/>
                <a:cs typeface="Arial" pitchFamily="34"/>
              </a:rPr>
              <a:t>now</a:t>
            </a:r>
            <a:endParaRPr lang="ru-RU" b="1" dirty="0" smtClean="0">
              <a:solidFill>
                <a:srgbClr val="FF0000"/>
              </a:solidFill>
              <a:latin typeface="Arial" pitchFamily="18"/>
              <a:cs typeface="Arial" pitchFamily="34"/>
            </a:endParaRPr>
          </a:p>
          <a:p>
            <a:pPr lvl="0" hangingPunct="0"/>
            <a:r>
              <a:rPr lang="ru-RU" b="1" dirty="0" smtClean="0">
                <a:solidFill>
                  <a:srgbClr val="FF0000"/>
                </a:solidFill>
                <a:latin typeface="Arial" pitchFamily="18"/>
                <a:cs typeface="Arial" pitchFamily="34"/>
              </a:rPr>
              <a:t>                                                            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3124200"/>
            <a:ext cx="32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/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I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have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English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class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.</a:t>
            </a:r>
          </a:p>
          <a:p>
            <a:pPr lvl="0" hangingPunct="0"/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                                                       I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am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hav</a:t>
            </a:r>
            <a:r>
              <a:rPr lang="ru-RU" b="1" i="1" u="sng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ing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English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class</a:t>
            </a:r>
            <a:r>
              <a:rPr lang="ru-RU" b="1" dirty="0" smtClean="0">
                <a:solidFill>
                  <a:srgbClr val="0070C0"/>
                </a:solidFill>
                <a:latin typeface="Arial" pitchFamily="18"/>
                <a:cs typeface="Arial" pitchFamily="34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" pitchFamily="18"/>
                <a:cs typeface="Arial" pitchFamily="34"/>
              </a:rPr>
              <a:t>now</a:t>
            </a:r>
            <a:r>
              <a:rPr lang="ru-RU" b="1" dirty="0" smtClean="0">
                <a:solidFill>
                  <a:srgbClr val="FF0000"/>
                </a:solidFill>
                <a:latin typeface="Arial" pitchFamily="18"/>
                <a:cs typeface="Arial" pitchFamily="34"/>
              </a:rPr>
              <a:t>.</a:t>
            </a:r>
            <a:endParaRPr lang="ru-RU" b="1" dirty="0">
              <a:solidFill>
                <a:srgbClr val="FF0000"/>
              </a:solidFill>
              <a:latin typeface="Arial" pitchFamily="18"/>
              <a:cs typeface="Arial" pitchFamily="34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1000" y="228601"/>
            <a:ext cx="853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  <a:t>Present Simple </a:t>
            </a:r>
            <a:r>
              <a:rPr lang="ru-RU" sz="3200" b="1" dirty="0" smtClean="0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  <a:t>-</a:t>
            </a:r>
            <a:r>
              <a:rPr lang="en-US" sz="3200" b="1" dirty="0" smtClean="0">
                <a:solidFill>
                  <a:srgbClr val="000080"/>
                </a:solidFill>
                <a:latin typeface="Arial" pitchFamily="34"/>
                <a:ea typeface="SimSun" pitchFamily="2"/>
                <a:cs typeface="Mangal" pitchFamily="2"/>
              </a:rPr>
              <a:t> Present Continuous</a:t>
            </a:r>
            <a:r>
              <a:rPr lang="ru-RU" sz="3200" dirty="0" smtClean="0"/>
              <a:t> </a:t>
            </a:r>
            <a:r>
              <a:rPr lang="ru-RU" sz="3200" b="1" dirty="0" smtClean="0">
                <a:solidFill>
                  <a:srgbClr val="000080"/>
                </a:solidFill>
                <a:latin typeface="Calibri" pitchFamily="18"/>
                <a:ea typeface="SimSun" pitchFamily="2"/>
                <a:cs typeface="Mangal" pitchFamily="2"/>
              </a:rPr>
              <a:t/>
            </a:r>
            <a:br>
              <a:rPr lang="ru-RU" sz="3200" b="1" dirty="0" smtClean="0">
                <a:solidFill>
                  <a:srgbClr val="000080"/>
                </a:solidFill>
                <a:latin typeface="Calibri" pitchFamily="18"/>
                <a:ea typeface="SimSun" pitchFamily="2"/>
                <a:cs typeface="Mangal" pitchFamily="2"/>
              </a:rPr>
            </a:br>
            <a:r>
              <a:rPr lang="en-US" sz="3200" b="1" dirty="0" smtClean="0">
                <a:solidFill>
                  <a:srgbClr val="000080"/>
                </a:solidFill>
                <a:latin typeface="Calibri" pitchFamily="18"/>
                <a:ea typeface="SimSun" pitchFamily="2"/>
                <a:cs typeface="Mangal" pitchFamily="2"/>
              </a:rPr>
              <a:t>My Day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981075"/>
            <a:ext cx="7772400" cy="17399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5400" b="1" i="1" dirty="0" smtClean="0">
                <a:solidFill>
                  <a:srgbClr val="BF11AE"/>
                </a:solidFill>
                <a:latin typeface="Arial Black" pitchFamily="34" charset="0"/>
              </a:rPr>
              <a:t>Present Continuous</a:t>
            </a:r>
            <a:br>
              <a:rPr lang="en-US" sz="5400" b="1" i="1" dirty="0" smtClean="0">
                <a:solidFill>
                  <a:srgbClr val="BF11AE"/>
                </a:solidFill>
                <a:latin typeface="Arial Black" pitchFamily="34" charset="0"/>
              </a:rPr>
            </a:br>
            <a:r>
              <a:rPr lang="en-US" sz="5400" b="1" i="1" dirty="0" smtClean="0">
                <a:solidFill>
                  <a:srgbClr val="BF11AE"/>
                </a:solidFill>
                <a:latin typeface="Arial Black" pitchFamily="34" charset="0"/>
              </a:rPr>
              <a:t>Tense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81000" y="2971800"/>
            <a:ext cx="8763000" cy="1849438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8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endParaRPr lang="en-US" sz="4800" dirty="0" smtClean="0">
              <a:solidFill>
                <a:srgbClr val="00FF00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4800" i="1" dirty="0" smtClean="0">
                <a:solidFill>
                  <a:srgbClr val="00B050"/>
                </a:solidFill>
                <a:latin typeface="Arial Black" pitchFamily="34" charset="0"/>
              </a:rPr>
              <a:t>Настоящее продолженное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</a:pPr>
            <a:r>
              <a:rPr lang="ru-RU" sz="4800" i="1" dirty="0" smtClean="0">
                <a:solidFill>
                  <a:srgbClr val="00B050"/>
                </a:solidFill>
                <a:latin typeface="Arial Black" pitchFamily="34" charset="0"/>
              </a:rPr>
              <a:t>время</a:t>
            </a: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895623"/>
            <a:ext cx="3124200" cy="27412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307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 smtClean="0">
                <a:solidFill>
                  <a:srgbClr val="00B050"/>
                </a:solidFill>
                <a:latin typeface="Arial Black" pitchFamily="34" charset="0"/>
              </a:rPr>
              <a:t>Когда мы употребляем</a:t>
            </a:r>
            <a:r>
              <a:rPr lang="en-US" sz="3600" b="1" i="1" dirty="0" smtClean="0">
                <a:solidFill>
                  <a:srgbClr val="00B050"/>
                </a:solidFill>
                <a:latin typeface="Arial Black" pitchFamily="34" charset="0"/>
              </a:rPr>
              <a:t> </a:t>
            </a:r>
            <a:br>
              <a:rPr lang="en-US" sz="3600" b="1" i="1" dirty="0" smtClean="0">
                <a:solidFill>
                  <a:srgbClr val="00B050"/>
                </a:solidFill>
                <a:latin typeface="Arial Black" pitchFamily="34" charset="0"/>
              </a:rPr>
            </a:br>
            <a:r>
              <a:rPr lang="en-US" sz="3600" b="1" i="1" dirty="0" smtClean="0">
                <a:solidFill>
                  <a:srgbClr val="00B050"/>
                </a:solidFill>
                <a:latin typeface="Arial Black" pitchFamily="34" charset="0"/>
              </a:rPr>
              <a:t>Present Continuous Tense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xfrm>
            <a:off x="468313" y="1557338"/>
            <a:ext cx="8229600" cy="5427662"/>
          </a:xfrm>
        </p:spPr>
        <p:txBody>
          <a:bodyPr/>
          <a:lstStyle/>
          <a:p>
            <a:pPr indent="-339725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/>
              <a:t>                 </a:t>
            </a:r>
            <a:r>
              <a:rPr lang="en-US" sz="2800" b="1" dirty="0" smtClean="0"/>
              <a:t>Present continuous </a:t>
            </a:r>
            <a:r>
              <a:rPr lang="ru-RU" sz="2800" b="1" dirty="0" smtClean="0"/>
              <a:t>обозначает</a:t>
            </a:r>
          </a:p>
          <a:p>
            <a:pPr indent="-339725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/>
              <a:t>    </a:t>
            </a:r>
            <a:r>
              <a:rPr lang="ru-RU" sz="2800" b="1" dirty="0" smtClean="0"/>
              <a:t>       длительное действие, которое совершается</a:t>
            </a:r>
          </a:p>
          <a:p>
            <a:pPr indent="-339725" eaLnBrk="1" hangingPunct="1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/>
              <a:t>                       </a:t>
            </a:r>
            <a:r>
              <a:rPr lang="ru-RU" sz="2800" b="1" dirty="0" smtClean="0">
                <a:solidFill>
                  <a:srgbClr val="FF3300"/>
                </a:solidFill>
              </a:rPr>
              <a:t>в настоящее время, в момент речи.</a:t>
            </a:r>
          </a:p>
          <a:p>
            <a:pPr indent="-339725" eaLnBrk="1" hangingPunct="1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FF3300"/>
                </a:solidFill>
              </a:rPr>
              <a:t>                                                                   </a:t>
            </a:r>
          </a:p>
          <a:p>
            <a:pPr indent="-339725" eaLnBrk="1" hangingPunct="1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FF3300"/>
                </a:solidFill>
              </a:rPr>
              <a:t>                                                                     </a:t>
            </a:r>
            <a:r>
              <a:rPr lang="ru-RU" sz="2400" b="1" i="1" dirty="0" smtClean="0">
                <a:solidFill>
                  <a:srgbClr val="FF3300"/>
                </a:solidFill>
              </a:rPr>
              <a:t>Сейчас</a:t>
            </a:r>
            <a:r>
              <a:rPr lang="ru-RU" sz="2400" b="1" i="1" dirty="0" smtClean="0"/>
              <a:t> она сажает розу.</a:t>
            </a:r>
          </a:p>
          <a:p>
            <a:pPr indent="-339725" eaLnBrk="1" hangingPunct="1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b="1" i="1" dirty="0" smtClean="0"/>
              <a:t>                                                             She </a:t>
            </a:r>
            <a:r>
              <a:rPr lang="en-US" sz="2400" b="1" i="1" dirty="0" smtClean="0">
                <a:solidFill>
                  <a:srgbClr val="FF0000"/>
                </a:solidFill>
              </a:rPr>
              <a:t>is</a:t>
            </a:r>
            <a:r>
              <a:rPr lang="en-US" sz="2400" b="1" i="1" dirty="0" smtClean="0"/>
              <a:t> </a:t>
            </a:r>
            <a:r>
              <a:rPr lang="en-US" sz="2400" b="1" i="1" u="sng" dirty="0" smtClean="0"/>
              <a:t>planting</a:t>
            </a:r>
            <a:r>
              <a:rPr lang="en-US" sz="2400" b="1" i="1" dirty="0" smtClean="0"/>
              <a:t>  flowers </a:t>
            </a:r>
            <a:r>
              <a:rPr lang="en-US" sz="2400" b="1" i="1" dirty="0" smtClean="0">
                <a:solidFill>
                  <a:srgbClr val="FF0000"/>
                </a:solidFill>
              </a:rPr>
              <a:t>now</a:t>
            </a:r>
            <a:r>
              <a:rPr lang="en-US" sz="2400" b="1" i="1" dirty="0" smtClean="0"/>
              <a:t>.</a:t>
            </a:r>
          </a:p>
          <a:p>
            <a:pPr indent="-339725" eaLnBrk="1" hangingPunct="1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 smtClean="0"/>
          </a:p>
          <a:p>
            <a:pPr indent="-339725" eaLnBrk="1" hangingPunct="1">
              <a:lnSpc>
                <a:spcPct val="90000"/>
              </a:lnSpc>
              <a:spcBef>
                <a:spcPts val="45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dirty="0" smtClean="0"/>
          </a:p>
          <a:p>
            <a:pPr indent="-339725" eaLnBrk="1" hangingPunct="1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2400" b="1" dirty="0" smtClean="0">
              <a:solidFill>
                <a:srgbClr val="FF3300"/>
              </a:solidFill>
            </a:endParaRPr>
          </a:p>
          <a:p>
            <a:pPr indent="-339725" eaLnBrk="1" hangingPunct="1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400" b="1" dirty="0" smtClean="0">
              <a:solidFill>
                <a:srgbClr val="FF3300"/>
              </a:solidFill>
            </a:endParaRPr>
          </a:p>
          <a:p>
            <a:pPr indent="-339725" eaLnBrk="1" hangingPunct="1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>
                <a:solidFill>
                  <a:srgbClr val="FF3300"/>
                </a:solidFill>
              </a:rPr>
              <a:t>В данный момент</a:t>
            </a:r>
            <a:r>
              <a:rPr lang="ru-RU" sz="2400" b="1" i="1" dirty="0" smtClean="0"/>
              <a:t> панда кушает.</a:t>
            </a:r>
          </a:p>
          <a:p>
            <a:pPr indent="-339725" eaLnBrk="1" hangingPunct="1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i="1" dirty="0" smtClean="0"/>
              <a:t>          </a:t>
            </a:r>
            <a:r>
              <a:rPr lang="en-US" sz="2400" b="1" i="1" dirty="0" smtClean="0"/>
              <a:t>Panda </a:t>
            </a:r>
            <a:r>
              <a:rPr lang="en-US" sz="2400" b="1" i="1" dirty="0" smtClean="0">
                <a:solidFill>
                  <a:srgbClr val="FF0000"/>
                </a:solidFill>
              </a:rPr>
              <a:t>is</a:t>
            </a:r>
            <a:r>
              <a:rPr lang="en-US" sz="2400" b="1" i="1" dirty="0" smtClean="0"/>
              <a:t> </a:t>
            </a:r>
            <a:r>
              <a:rPr lang="en-US" sz="2400" b="1" i="1" u="sng" dirty="0" smtClean="0"/>
              <a:t>eating</a:t>
            </a:r>
            <a:r>
              <a:rPr lang="en-US" sz="2400" b="1" i="1" dirty="0" smtClean="0"/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at this moment.</a:t>
            </a:r>
          </a:p>
          <a:p>
            <a:pPr indent="-339725" eaLnBrk="1" hangingPunct="1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  <a:p>
            <a:pPr indent="-339725" eaLnBrk="1" hangingPunct="1">
              <a:lnSpc>
                <a:spcPct val="90000"/>
              </a:lnSpc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4648200"/>
            <a:ext cx="1889125" cy="1854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2" descr="http://download.installmob.com/animation/ccontennt/7498-f/woman_planting_flowers.gif?__sid=01WTM&amp;lang=en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971801"/>
            <a:ext cx="2907630" cy="220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7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0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0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0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0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4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720</Words>
  <PresentationFormat>Экран (4:3)</PresentationFormat>
  <Paragraphs>176</Paragraphs>
  <Slides>24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Office Theme</vt:lpstr>
      <vt:lpstr>Презентация на тему:Present Continuous                                                    Tense</vt:lpstr>
      <vt:lpstr>Тема: “Мой день. Настоящее продолженное время”</vt:lpstr>
      <vt:lpstr>Good morning, good morning! Good morning to you! Good morning, good morning! I am glad to see you!</vt:lpstr>
      <vt:lpstr>My  busy  friends</vt:lpstr>
      <vt:lpstr>Repeat after my!</vt:lpstr>
      <vt:lpstr>My  Day</vt:lpstr>
      <vt:lpstr>Слайд 7</vt:lpstr>
      <vt:lpstr>Present Continuous Tense</vt:lpstr>
      <vt:lpstr>Когда мы употребляем  Present Continuous Tense</vt:lpstr>
      <vt:lpstr> Слова-маркеры Present Continuous</vt:lpstr>
      <vt:lpstr>Как образуется  Present Continuous Tense</vt:lpstr>
      <vt:lpstr>Слайд 12</vt:lpstr>
      <vt:lpstr>Слайд 13</vt:lpstr>
      <vt:lpstr>Слайд 14</vt:lpstr>
      <vt:lpstr>Слайд 15</vt:lpstr>
      <vt:lpstr>Слайд 16</vt:lpstr>
      <vt:lpstr>Слайд 17</vt:lpstr>
      <vt:lpstr>Write the sentences: Fill in: am, is, are. </vt:lpstr>
      <vt:lpstr>Let's check your work.</vt:lpstr>
      <vt:lpstr>Слайд 20</vt:lpstr>
      <vt:lpstr>Present Simple – постоянно, регулярно, обычно Present Continuous – в данный момент, сейчас</vt:lpstr>
      <vt:lpstr>LET’S CHECK!!!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 Continuous Tense</dc:title>
  <cp:lastModifiedBy>Пользователь Windows</cp:lastModifiedBy>
  <cp:revision>156</cp:revision>
  <dcterms:modified xsi:type="dcterms:W3CDTF">2019-12-01T13:04:20Z</dcterms:modified>
</cp:coreProperties>
</file>