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74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4" r:id="rId13"/>
    <p:sldId id="265" r:id="rId14"/>
    <p:sldId id="266" r:id="rId15"/>
    <p:sldId id="267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A2344-CC4B-46A8-B648-929D0C73435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68E7-DA33-4943-A068-796DE30582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8749-1494-4CDC-99F5-5E93969F6E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535DA-272C-4026-8E04-F1B45978E82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470F4DE-BB2C-40FB-8893-73EECA91A6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6ABCA-3650-46B0-8871-655B9E8EDCF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101B6-AC81-4DF7-95CE-214242DA1F7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858B7-246B-4203-82A5-262BA04797D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0E602-7095-4AD7-A683-ECBBD17A2AF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3F964-CDB0-40EE-85D3-3DCA4645D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02FC6-8942-4420-8A36-BD6876F4C86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C4D79-00FF-4070-B9D0-788B634BFA8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4%D1%83%D1%82%D0%B1%D0%BE%D0%BB&amp;img_url=http://blogs.sportbox.ru/uploads/images/00/09/25/2011/11/02/93ad1b146e.jpg&amp;pos=19&amp;uinfo=sw-1349-sh-673-fw-1124-fh-467-pd-1&amp;rpt=simage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0%B1%D0%B0%D1%81%D0%BA%D0%B5%D1%82%D0%B1%D0%BE%D0%BB&amp;img_url=http://www.calend.ru/img/content_events/i3/3738.jpg&amp;pos=1&amp;uinfo=sw-1349-sh-673-fw-1124-fh-467-pd-1&amp;rpt=sim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www.schoolotzyv.ru/images/stories/news/fizkultura.jpg&amp;uinfo=sw-1349-sh-673-fw-1124-fh-467-pd-1&amp;p=15&amp;text=%D1%81%D0%BF%D0%BE%D1%80%D1%82%D0%B8%D0%B2%D0%BD%D1%8B%D0%B5%20%D0%BA%D0%B0%D1%80%D1%82%D0%B8%D0%BD%D0%BA%D0%B8%20%D0%B4%D0%BB%D1%8F%20%D1%88%D0%BA%D0%BE%D0%BB%D1%8B&amp;noreask=1&amp;pos=458&amp;rpt=simage&amp;lr=39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1%D0%BF%D0%BE%D1%80%D1%82%D0%B8%D0%B2%D0%BD%D1%8B%D0%B5%20%D0%BA%D0%B0%D1%80%D1%82%D0%B8%D0%BD%D0%BA%D0%B8%20%D0%B4%D0%BB%D1%8F%20%D0%B4%D0%B5%D1%82%D0%B5%D0%B9&amp;img_url=http://cdn5.fotosearch.com/bthumb/UNN/UNN827/u12438151.jpg&amp;pos=79&amp;uinfo=sw-1349-sh-673-fw-1124-fh-467-pd-1&amp;rpt=simag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2819400"/>
          </a:xfrm>
        </p:spPr>
        <p:txBody>
          <a:bodyPr/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6000" b="1" dirty="0" smtClean="0"/>
              <a:t>Первый урок физкультуры»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3505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Выполнила: </a:t>
            </a:r>
          </a:p>
          <a:p>
            <a:pPr>
              <a:buNone/>
            </a:pPr>
            <a:r>
              <a:rPr lang="ru-RU" dirty="0" smtClean="0"/>
              <a:t>Алексеева Анна Константиновна, студентка </a:t>
            </a:r>
            <a:r>
              <a:rPr lang="ru-RU" dirty="0" smtClean="0"/>
              <a:t>ГБПОУ «НГК», 3 </a:t>
            </a:r>
            <a:r>
              <a:rPr lang="ru-RU" dirty="0" smtClean="0"/>
              <a:t>курс, группа 346К1</a:t>
            </a:r>
          </a:p>
          <a:p>
            <a:pPr>
              <a:buNone/>
            </a:pPr>
            <a:r>
              <a:rPr lang="ru-RU" dirty="0" smtClean="0"/>
              <a:t>Руководитель:</a:t>
            </a:r>
          </a:p>
          <a:p>
            <a:pPr>
              <a:buNone/>
            </a:pPr>
            <a:r>
              <a:rPr lang="ru-RU" dirty="0" smtClean="0"/>
              <a:t>Кузнецов Николай Викторович,</a:t>
            </a:r>
          </a:p>
          <a:p>
            <a:pPr>
              <a:buNone/>
            </a:pPr>
            <a:r>
              <a:rPr lang="ru-RU" smtClean="0"/>
              <a:t>преподаватель </a:t>
            </a:r>
            <a:r>
              <a:rPr lang="ru-RU"/>
              <a:t>физкультуры ГБПОУ «НГК»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ru-RU" dirty="0" smtClean="0"/>
              <a:t>Основные заповеди физкультурника!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Учиться трудно, но во сто крат труднее переучиваться. Чем труднее тебе в учебе, тем легче будет на соревнованиях.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Ошибиться не страшно. Хуже, если ты не заметил своей ошибки. Еще хуже, если ты повторяешь эту ошибку. И совсем плохо, если ты считаешь, что ошибся не ты, а кто-то другой.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Старайся победить, но не бойся про­играть.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Если ты отдал победе все силы, но проиграл, в этом нет ничего постыдного, стыдись победы, для которой ты стараешься меньше товарищей.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Борись за победу до последней секунды, борись, не жалея сил, но борись честно.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Не хвались, если у тебя что-то получается хорошо, помоги товарищу справиться с заданием.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заповеди физкультурника!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5200"/>
            <a:ext cx="8915400" cy="3352800"/>
          </a:xfrm>
        </p:spPr>
        <p:txBody>
          <a:bodyPr/>
          <a:lstStyle/>
          <a:p>
            <a:pPr marL="457200" indent="-457200">
              <a:buNone/>
            </a:pPr>
            <a:r>
              <a:rPr lang="ru-RU" sz="2000" dirty="0" smtClean="0"/>
              <a:t>7. Будь опрятен, следи за спортивной формой.</a:t>
            </a:r>
          </a:p>
          <a:p>
            <a:pPr marL="457200" indent="-457200">
              <a:buNone/>
            </a:pPr>
            <a:r>
              <a:rPr lang="ru-RU" sz="2000" dirty="0" smtClean="0"/>
              <a:t>8. Не вступай в спор с товарищами, лучше выслушай учителя, он решит, кто прав.</a:t>
            </a:r>
          </a:p>
          <a:p>
            <a:pPr marL="457200" indent="-457200">
              <a:buNone/>
            </a:pPr>
            <a:r>
              <a:rPr lang="ru-RU" sz="2000" dirty="0" smtClean="0"/>
              <a:t>9. Запомни: легко ничего не дается. Чтобы добиться успеха, нужно трудиться. </a:t>
            </a:r>
          </a:p>
          <a:p>
            <a:pPr marL="457200" indent="-457200">
              <a:buNone/>
            </a:pPr>
            <a:r>
              <a:rPr lang="ru-RU" sz="2000" dirty="0" smtClean="0"/>
              <a:t>10. Всегда внимательно слушай учителя, каждое его слово, он много знает и умеет, всему этому он стремится научить тебя.</a:t>
            </a:r>
          </a:p>
          <a:p>
            <a:pPr marL="457200" indent="-457200">
              <a:buNone/>
            </a:pPr>
            <a:r>
              <a:rPr lang="ru-RU" sz="2000" dirty="0" smtClean="0"/>
              <a:t> 11. Соблюдай правила по технике безопасности. Вот некоторые из них.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ndon-2012-ljogkaja-atletika-veronika-kjempbell-braun_13445065481032197573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2438400" cy="1828800"/>
          </a:xfrm>
          <a:prstGeom prst="rect">
            <a:avLst/>
          </a:prstGeom>
        </p:spPr>
      </p:pic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676400"/>
            <a:ext cx="2333625" cy="1708150"/>
          </a:xfrm>
          <a:prstGeom prst="rect">
            <a:avLst/>
          </a:prstGeom>
        </p:spPr>
      </p:pic>
      <p:pic>
        <p:nvPicPr>
          <p:cNvPr id="6" name="Picture 2" descr="http://im5-tub-ru.yandex.net/i?id=166369329-7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676400"/>
            <a:ext cx="2235200" cy="1676400"/>
          </a:xfrm>
          <a:prstGeom prst="rect">
            <a:avLst/>
          </a:prstGeom>
          <a:noFill/>
        </p:spPr>
      </p:pic>
      <p:pic>
        <p:nvPicPr>
          <p:cNvPr id="7" name="Picture 4" descr="http://im2-tub-ru.yandex.net/i?id=219489260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1524000"/>
            <a:ext cx="12192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610600" cy="5257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</a:t>
            </a:r>
            <a:r>
              <a:rPr lang="ru-RU" sz="2400" u="sng" dirty="0">
                <a:solidFill>
                  <a:srgbClr val="000000"/>
                </a:solidFill>
                <a:latin typeface="Tahoma"/>
              </a:rPr>
              <a:t>1.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 Внимательно </a:t>
            </a: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слушать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инструкции учителя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Делать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только то, что задано, </a:t>
            </a: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выдумывать никаких своих 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упражнений.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Начинать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и заканчивать выполнение  задания по 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команде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учителя.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Во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время объяснения материала, не играть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,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отвлекаться самому и не отвлекать товарищей. </a:t>
            </a:r>
            <a:endParaRPr lang="ru-RU" sz="2400" u="sng" dirty="0">
              <a:solidFill>
                <a:srgbClr val="000000"/>
              </a:solidFill>
              <a:latin typeface="Tahoma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9" name="Рисунок 8" descr="images 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2682993" cy="1752600"/>
          </a:xfrm>
          <a:prstGeom prst="rect">
            <a:avLst/>
          </a:prstGeom>
        </p:spPr>
      </p:pic>
      <p:pic>
        <p:nvPicPr>
          <p:cNvPr id="7" name="Рисунок 6" descr="DSC08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44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5257800"/>
          </a:xfrm>
        </p:spPr>
        <p:txBody>
          <a:bodyPr>
            <a:normAutofit lnSpcReduction="10000"/>
          </a:bodyPr>
          <a:lstStyle/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</a:t>
            </a:r>
            <a:r>
              <a:rPr lang="ru-RU" sz="2400" u="sng" dirty="0">
                <a:solidFill>
                  <a:srgbClr val="000000"/>
                </a:solidFill>
                <a:latin typeface="Tahoma"/>
              </a:rPr>
              <a:t>2.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 Урок начинается с построения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Зайдя в зал, не разбегаться, не виснуть на турниках, не </a:t>
            </a: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валяться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на матах, соблюдать порядок и дисциплину. </a:t>
            </a: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Выйти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к месту построения  за направляющим, 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построиться</a:t>
            </a: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начала урока и ознакомления с задачами и 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планами</a:t>
            </a: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учителя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800" u="sng" dirty="0">
              <a:solidFill>
                <a:srgbClr val="000000"/>
              </a:solidFill>
              <a:latin typeface="Tahoma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7172" name="Picture 4" descr="j0415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28052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SC06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9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324600" cy="5257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</a:t>
            </a:r>
            <a:r>
              <a:rPr lang="ru-RU" sz="2400" u="sng" dirty="0">
                <a:solidFill>
                  <a:srgbClr val="000000"/>
                </a:solidFill>
                <a:latin typeface="Tahoma"/>
              </a:rPr>
              <a:t>3.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 Для урока физкультуры необходима спортивная 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форма. </a:t>
            </a:r>
            <a:endParaRPr lang="ru-RU" sz="2400" dirty="0" smtClean="0"/>
          </a:p>
        </p:txBody>
      </p:sp>
      <p:pic>
        <p:nvPicPr>
          <p:cNvPr id="7172" name="Picture 4" descr="j0415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16375"/>
            <a:ext cx="27178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im4-tub-ru.yandex.net/i?id=268997777-6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786" y="1614408"/>
            <a:ext cx="4293614" cy="2728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680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324600" cy="52578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4.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Начиная занятие, необходимо  сделать разминку, чтобы подготовить организм и предохранить его от получения травмы.</a:t>
            </a:r>
          </a:p>
        </p:txBody>
      </p:sp>
      <p:pic>
        <p:nvPicPr>
          <p:cNvPr id="10" name="Рисунок 9" descr="DSC08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860800" cy="2895600"/>
          </a:xfrm>
          <a:prstGeom prst="rect">
            <a:avLst/>
          </a:prstGeom>
        </p:spPr>
      </p:pic>
      <p:pic>
        <p:nvPicPr>
          <p:cNvPr id="5124" name="Picture 4" descr="http://im3-tub-ru.yandex.net/i?id=466023258-0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2955925" cy="180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52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«Школа юных космонавтов»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i="1" dirty="0" smtClean="0"/>
              <a:t>Раздается стук в дверь. В класс входит доктор  Айболит.</a:t>
            </a:r>
            <a:endParaRPr lang="ru-RU" sz="2000" dirty="0" smtClean="0"/>
          </a:p>
          <a:p>
            <a:r>
              <a:rPr lang="ru-RU" sz="2000" i="1" dirty="0" smtClean="0"/>
              <a:t>Учитель. </a:t>
            </a:r>
            <a:r>
              <a:rPr lang="ru-RU" sz="2000" dirty="0" smtClean="0"/>
              <a:t>Доктор! Все эти ребята в нашу школу кандидаты. Я прошу вас дать ответ: все готовы или нет?</a:t>
            </a:r>
          </a:p>
          <a:p>
            <a:r>
              <a:rPr lang="ru-RU" sz="2000" i="1" dirty="0" smtClean="0"/>
              <a:t>Доктор. </a:t>
            </a:r>
            <a:r>
              <a:rPr lang="ru-RU" sz="2000" dirty="0" smtClean="0"/>
              <a:t>Попрошу сидящих встать и команды выполнять. Все дышите, не дышите! Все в порядке, отдохните! Вместе руки поднимите! Превосходно, опустите! Наклонитесь, разогнитесь! Встаньте прямо, улыбнитесь! Да, осмотром я доволен, из ребят никто не болен, каждый весел и здоров, и к занятиям готов!</a:t>
            </a:r>
          </a:p>
          <a:p>
            <a:r>
              <a:rPr lang="ru-RU" sz="2000" i="1" dirty="0" smtClean="0"/>
              <a:t>Учитель. </a:t>
            </a:r>
            <a:r>
              <a:rPr lang="ru-RU" sz="2000" dirty="0" smtClean="0"/>
              <a:t>Ребята, а сейчас отправимся на ракетодром. По дороге будет одна остановка.</a:t>
            </a:r>
          </a:p>
          <a:p>
            <a:pPr>
              <a:buNone/>
            </a:pPr>
            <a:r>
              <a:rPr lang="ru-RU" sz="2000" i="1" dirty="0" smtClean="0"/>
              <a:t>Учащиеся вместе с учителем идут в спортивный зал. Остановка у спортивного уголка. Здесь помещены грамоты, кубки, списки лучших спортсменов школы, экран спартакиады между классами.</a:t>
            </a:r>
            <a:endParaRPr lang="ru-RU" sz="2000" dirty="0" smtClean="0"/>
          </a:p>
          <a:p>
            <a:r>
              <a:rPr lang="ru-RU" sz="2000" i="1" dirty="0" smtClean="0"/>
              <a:t>Учитель. </a:t>
            </a:r>
            <a:r>
              <a:rPr lang="ru-RU" sz="2000" dirty="0" smtClean="0"/>
              <a:t>Ребята, я надеюсь, что вы станете достойной сменой нашим чемпионам, не уроните честь школы в соревнованиях и ваши имена будут включены в список лучших ее спортсменов.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зал. Игра «Ракетодром».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953000"/>
          </a:xfrm>
        </p:spPr>
        <p:txBody>
          <a:bodyPr/>
          <a:lstStyle/>
          <a:p>
            <a:r>
              <a:rPr lang="ru-RU" sz="2000" i="1" dirty="0" smtClean="0"/>
              <a:t>Учитель. </a:t>
            </a:r>
            <a:r>
              <a:rPr lang="ru-RU" sz="2000" dirty="0" smtClean="0"/>
              <a:t>Вот мы прибыли на ракетодром. Посмотрите, сколько ракет ждет вас! Сейчас мы отправимся в космос. Ваша задача — не пропустить старт.</a:t>
            </a:r>
          </a:p>
          <a:p>
            <a:pPr>
              <a:buNone/>
            </a:pPr>
            <a:r>
              <a:rPr lang="ru-RU" sz="2000" i="1" dirty="0" smtClean="0"/>
              <a:t>Играет музыка. Дети произвольно бегают по залу.</a:t>
            </a:r>
            <a:endParaRPr lang="ru-RU" sz="2000" dirty="0" smtClean="0"/>
          </a:p>
          <a:p>
            <a:r>
              <a:rPr lang="ru-RU" sz="2000" i="1" dirty="0" smtClean="0"/>
              <a:t>Учитель. </a:t>
            </a:r>
            <a:r>
              <a:rPr lang="ru-RU" sz="2000" dirty="0" smtClean="0"/>
              <a:t>Ждут вас быстрые ракеты для полета на планеты. </a:t>
            </a:r>
          </a:p>
          <a:p>
            <a:pPr>
              <a:buNone/>
            </a:pPr>
            <a:r>
              <a:rPr lang="ru-RU" sz="2000" dirty="0" smtClean="0"/>
              <a:t>     На какую полетим? </a:t>
            </a:r>
          </a:p>
          <a:p>
            <a:pPr>
              <a:buNone/>
            </a:pPr>
            <a:r>
              <a:rPr lang="ru-RU" sz="2000" dirty="0" smtClean="0"/>
              <a:t>     Но в игре один секрет: </a:t>
            </a:r>
          </a:p>
          <a:p>
            <a:pPr>
              <a:buNone/>
            </a:pPr>
            <a:r>
              <a:rPr lang="ru-RU" sz="2000" dirty="0" smtClean="0"/>
              <a:t>     опоздавшим места нет!</a:t>
            </a:r>
          </a:p>
          <a:p>
            <a:pPr>
              <a:buNone/>
            </a:pPr>
            <a:r>
              <a:rPr lang="ru-RU" sz="2000" i="1" dirty="0" smtClean="0"/>
              <a:t>Ребята занимают места в </a:t>
            </a:r>
          </a:p>
          <a:p>
            <a:pPr>
              <a:buNone/>
            </a:pPr>
            <a:r>
              <a:rPr lang="ru-RU" sz="2000" i="1" dirty="0" smtClean="0"/>
              <a:t>ракетах-обручах по 2—3 человека</a:t>
            </a:r>
          </a:p>
          <a:p>
            <a:pPr>
              <a:buNone/>
            </a:pPr>
            <a:r>
              <a:rPr lang="ru-RU" sz="2000" i="1" dirty="0" smtClean="0"/>
              <a:t> в каждом. </a:t>
            </a:r>
          </a:p>
          <a:p>
            <a:pPr>
              <a:buNone/>
            </a:pPr>
            <a:r>
              <a:rPr lang="ru-RU" sz="2000" i="1" dirty="0" smtClean="0"/>
              <a:t>Кто опоздал, </a:t>
            </a:r>
            <a:r>
              <a:rPr lang="ru-RU" sz="2000" i="1" smtClean="0"/>
              <a:t>тот остается</a:t>
            </a:r>
          </a:p>
          <a:p>
            <a:pPr>
              <a:buNone/>
            </a:pPr>
            <a:r>
              <a:rPr lang="ru-RU" sz="2000" i="1" smtClean="0"/>
              <a:t> </a:t>
            </a:r>
            <a:r>
              <a:rPr lang="ru-RU" sz="2000" i="1" dirty="0" smtClean="0"/>
              <a:t>на Земле.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67586" name="Picture 2" descr="https://i.pinimg.com/736x/13/1c/c7/131cc7b6d743a3c7fd0c37cfa2272fa6--pe-lessons-school-less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124200"/>
            <a:ext cx="4191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62000"/>
          </a:xfrm>
        </p:spPr>
        <p:txBody>
          <a:bodyPr/>
          <a:lstStyle/>
          <a:p>
            <a:r>
              <a:rPr lang="ru-RU" dirty="0" smtClean="0"/>
              <a:t>Закончить стих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648200"/>
          </a:xfrm>
        </p:spPr>
        <p:txBody>
          <a:bodyPr/>
          <a:lstStyle/>
          <a:p>
            <a:r>
              <a:rPr lang="ru-RU" sz="2000" dirty="0" err="1" smtClean="0"/>
              <a:t>Учитеь</a:t>
            </a:r>
            <a:r>
              <a:rPr lang="ru-RU" sz="2000" dirty="0" smtClean="0"/>
              <a:t>. Я начну, а вы кончайте, Дружно хором отвечайте.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Игра веселая футбол — Уже забили первый... гол!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Вот разбежался сильно кто-то И без мяча влетел... в ворота!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 Петя мяч ногою хлоп — И угодил мальчишке... в лоб!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Хохочет весело мальчишка, На лбу растет большая... шишка!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 Но парню шишка нипочем, Опять бежит он за... мячом!</a:t>
            </a:r>
          </a:p>
          <a:p>
            <a:r>
              <a:rPr lang="ru-RU" sz="2000" dirty="0" smtClean="0"/>
              <a:t> Вот видите, вместе мы справились и с этим заданием.</a:t>
            </a:r>
            <a:endParaRPr lang="ru-RU" sz="2000" dirty="0"/>
          </a:p>
        </p:txBody>
      </p:sp>
      <p:pic>
        <p:nvPicPr>
          <p:cNvPr id="1028" name="Picture 4" descr="https://pickimage.ru/wp-content/uploads/images/detskie/soccer/footbal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05200"/>
            <a:ext cx="4533900" cy="31283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162800" cy="914400"/>
          </a:xfrm>
        </p:spPr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«Инженер, </a:t>
            </a:r>
          </a:p>
          <a:p>
            <a:pPr>
              <a:buNone/>
            </a:pPr>
            <a:r>
              <a:rPr lang="ru-RU" dirty="0" smtClean="0"/>
              <a:t>		учитель, </a:t>
            </a:r>
          </a:p>
          <a:p>
            <a:pPr>
              <a:buNone/>
            </a:pPr>
            <a:r>
              <a:rPr lang="ru-RU" dirty="0" smtClean="0"/>
              <a:t>			токарь, космонавт — на земле профессий много, и все они для вас. Кто со спортом с детства дружен, ловок и силен, тот в любой работе нужен, кем бы ни был он!»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2517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Что такое физкультура?</a:t>
            </a: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endParaRPr lang="ru-RU" dirty="0" smtClean="0">
              <a:solidFill>
                <a:srgbClr val="FF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153400" cy="3200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Тренировка и игра!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такое физкультура?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Это ФИЗ-,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и -</a:t>
            </a:r>
            <a:r>
              <a:rPr lang="ru-RU" b="1" dirty="0" smtClean="0">
                <a:solidFill>
                  <a:srgbClr val="00B050"/>
                </a:solidFill>
              </a:rPr>
              <a:t>КУЛЬ</a:t>
            </a:r>
            <a:r>
              <a:rPr lang="ru-RU" b="1" dirty="0" smtClean="0">
                <a:solidFill>
                  <a:schemeClr val="bg2"/>
                </a:solidFill>
              </a:rPr>
              <a:t>-</a:t>
            </a:r>
            <a:r>
              <a:rPr lang="ru-RU" b="1" dirty="0" smtClean="0">
                <a:solidFill>
                  <a:srgbClr val="FF330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         и -</a:t>
            </a:r>
            <a:r>
              <a:rPr lang="ru-RU" b="1" dirty="0" smtClean="0"/>
              <a:t>ТУ-</a:t>
            </a:r>
            <a:r>
              <a:rPr lang="ru-RU" b="1" dirty="0" smtClean="0">
                <a:solidFill>
                  <a:srgbClr val="FF330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                  и -</a:t>
            </a:r>
            <a:r>
              <a:rPr lang="ru-RU" b="1" dirty="0" smtClean="0">
                <a:solidFill>
                  <a:srgbClr val="7030A0"/>
                </a:solidFill>
              </a:rPr>
              <a:t>РА</a:t>
            </a:r>
            <a:r>
              <a:rPr lang="ru-RU" b="1" dirty="0" smtClean="0">
                <a:solidFill>
                  <a:srgbClr val="FF33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11268" name="Picture 4" descr="j033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1928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2c-child-room-sport-activ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181600"/>
            <a:ext cx="2042160" cy="1468617"/>
          </a:xfrm>
          <a:prstGeom prst="rect">
            <a:avLst/>
          </a:prstGeom>
        </p:spPr>
      </p:pic>
      <p:pic>
        <p:nvPicPr>
          <p:cNvPr id="6" name="Рисунок 5" descr="veseliy-st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410200"/>
            <a:ext cx="2633663" cy="1233683"/>
          </a:xfrm>
          <a:prstGeom prst="rect">
            <a:avLst/>
          </a:prstGeom>
        </p:spPr>
      </p:pic>
      <p:pic>
        <p:nvPicPr>
          <p:cNvPr id="7" name="Рисунок 6" descr="0001-001-Sportivnye-de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724400"/>
            <a:ext cx="2133600" cy="1600200"/>
          </a:xfrm>
          <a:prstGeom prst="rect">
            <a:avLst/>
          </a:prstGeom>
        </p:spPr>
      </p:pic>
      <p:pic>
        <p:nvPicPr>
          <p:cNvPr id="8" name="Рисунок 7" descr="32077144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895600"/>
            <a:ext cx="2133600" cy="18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838200"/>
          </a:xfrm>
        </p:spPr>
        <p:txBody>
          <a:bodyPr/>
          <a:lstStyle/>
          <a:p>
            <a:r>
              <a:rPr lang="ru-RU" dirty="0" smtClean="0"/>
              <a:t>Задачи и структура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2672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Задачи: </a:t>
            </a:r>
            <a:r>
              <a:rPr lang="ru-RU" sz="2000" dirty="0" smtClean="0"/>
              <a:t>Дать представление о предме­те «физическая культура», вызвать инте­рес к нему.</a:t>
            </a:r>
          </a:p>
          <a:p>
            <a:pPr>
              <a:buNone/>
            </a:pPr>
            <a:r>
              <a:rPr lang="ru-RU" sz="2000" b="1" dirty="0" smtClean="0"/>
              <a:t>Структура урока: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1. Беседа в классе (введение в изучаемый предмет; объяснение понятий «осанка», «режим дня»; чтение наказа юным физкультурникам; объяснение необходимости проведения утренней зарядки и физкультминуток).</a:t>
            </a:r>
          </a:p>
          <a:p>
            <a:r>
              <a:rPr lang="ru-RU" sz="2000" dirty="0" smtClean="0"/>
              <a:t>2. Игра «Школа юных космонавтов».</a:t>
            </a:r>
          </a:p>
          <a:p>
            <a:r>
              <a:rPr lang="ru-RU" sz="2000" dirty="0" smtClean="0"/>
              <a:t>3. Переход в спортивный зал (знакомство с содержанием стендов и спортивных уголков в школе).</a:t>
            </a:r>
          </a:p>
          <a:p>
            <a:r>
              <a:rPr lang="ru-RU" sz="2000" dirty="0" smtClean="0"/>
              <a:t> 4. Игра «Ракетодром». </a:t>
            </a:r>
          </a:p>
          <a:p>
            <a:r>
              <a:rPr lang="ru-RU" sz="2000" dirty="0" smtClean="0"/>
              <a:t>5. Подведение итогов урока.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Для чего нужна физкультура?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352800"/>
          </a:xfrm>
        </p:spPr>
        <p:txBody>
          <a:bodyPr/>
          <a:lstStyle/>
          <a:p>
            <a:r>
              <a:rPr lang="ru-RU" sz="2000" dirty="0" smtClean="0"/>
              <a:t>Чтобы быть сильными, ловкими, смелыми и выносливыми, что нужно знать и делать? </a:t>
            </a:r>
          </a:p>
          <a:p>
            <a:pPr>
              <a:buNone/>
            </a:pPr>
            <a:r>
              <a:rPr lang="ru-RU" sz="2000" dirty="0" smtClean="0"/>
              <a:t>- Изучать свой организм и тренировать его. </a:t>
            </a:r>
          </a:p>
          <a:p>
            <a:r>
              <a:rPr lang="ru-RU" sz="2000" dirty="0" smtClean="0"/>
              <a:t>Где вы можете научиться различным физическим упражнениям, играм, на­учиться правильно бегать, прыгать, ме­тать, соревноваться? </a:t>
            </a:r>
          </a:p>
          <a:p>
            <a:pPr>
              <a:buNone/>
            </a:pPr>
            <a:r>
              <a:rPr lang="ru-RU" sz="2000" dirty="0" smtClean="0"/>
              <a:t>- Правильно! На уроке физической культуры в школе. Здесь вы начнете свой путь к здоровью, красоте, физической закалке, спорту. Как говорится в известном стихотворе­нии, </a:t>
            </a:r>
            <a:endParaRPr lang="ru-RU" sz="2000" dirty="0"/>
          </a:p>
        </p:txBody>
      </p:sp>
      <p:pic>
        <p:nvPicPr>
          <p:cNvPr id="6" name="Рисунок 5" descr="Cartoon_tenn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4495800"/>
            <a:ext cx="1465898" cy="2057400"/>
          </a:xfrm>
          <a:prstGeom prst="rect">
            <a:avLst/>
          </a:prstGeom>
        </p:spPr>
      </p:pic>
      <p:pic>
        <p:nvPicPr>
          <p:cNvPr id="7" name="Рисунок 6" descr="7030669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529192"/>
            <a:ext cx="1524000" cy="1952090"/>
          </a:xfrm>
          <a:prstGeom prst="rect">
            <a:avLst/>
          </a:prstGeom>
        </p:spPr>
      </p:pic>
      <p:pic>
        <p:nvPicPr>
          <p:cNvPr id="8" name="Рисунок 7" descr="19576129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2149288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10600" cy="3581400"/>
          </a:xfrm>
        </p:spPr>
        <p:txBody>
          <a:bodyPr/>
          <a:lstStyle/>
          <a:p>
            <a:r>
              <a:rPr lang="ru-RU" dirty="0" smtClean="0"/>
              <a:t>«Не бойся ты дождя и стужи, почаще приходи на стадион. Кто с детских лет со спортом дружит, всегда здоров, красив, и ловок, и силен»</a:t>
            </a:r>
            <a:endParaRPr lang="ru-RU" dirty="0"/>
          </a:p>
        </p:txBody>
      </p:sp>
      <p:pic>
        <p:nvPicPr>
          <p:cNvPr id="6" name="Рисунок 5" descr="DSC07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86200"/>
            <a:ext cx="419100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 начнем мы с самого простого — с осанки.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1816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Осанка — это привычная поза спокойно стоящего человека. Плохая, неправильная осанка приносит вред здоровью.</a:t>
            </a:r>
          </a:p>
          <a:p>
            <a:pPr algn="just">
              <a:buNone/>
            </a:pPr>
            <a:r>
              <a:rPr lang="ru-RU" sz="2000" dirty="0" smtClean="0"/>
              <a:t> А как некрасиво выглядит человек, у которого плохая осанка! </a:t>
            </a:r>
          </a:p>
          <a:p>
            <a:pPr algn="just">
              <a:buNone/>
            </a:pPr>
            <a:r>
              <a:rPr lang="ru-RU" sz="2000" dirty="0" smtClean="0"/>
              <a:t>Правильная осанка не только делает фигуру стройной, но и придает человеку уверенность в себе, бодрость, жизнерадостность. </a:t>
            </a:r>
          </a:p>
          <a:p>
            <a:pPr algn="just">
              <a:buNone/>
            </a:pPr>
            <a:r>
              <a:rPr lang="ru-RU" sz="2000" dirty="0" smtClean="0"/>
              <a:t>Давайте встанем из-за парт и попробуем принять правильную осанку. </a:t>
            </a:r>
          </a:p>
          <a:p>
            <a:pPr algn="just">
              <a:buNone/>
            </a:pPr>
            <a:r>
              <a:rPr lang="ru-RU" sz="2000" dirty="0" smtClean="0"/>
              <a:t>Опустите плечи, соедини­те лопатки, поднимите подбородок, втяните живот. </a:t>
            </a:r>
          </a:p>
          <a:p>
            <a:pPr algn="just">
              <a:buNone/>
            </a:pPr>
            <a:r>
              <a:rPr lang="ru-RU" sz="2000" dirty="0" smtClean="0"/>
              <a:t>Молодцы! Сядьте. Но сидя за партами, тоже не забывайте про свою осанку.</a:t>
            </a:r>
          </a:p>
          <a:p>
            <a:endParaRPr lang="ru-RU" dirty="0"/>
          </a:p>
        </p:txBody>
      </p:sp>
      <p:pic>
        <p:nvPicPr>
          <p:cNvPr id="4" name="Picture 13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319587"/>
            <a:ext cx="51816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/>
          <a:lstStyle/>
          <a:p>
            <a:r>
              <a:rPr lang="ru-RU" dirty="0" smtClean="0"/>
              <a:t>А что вы знаете о режиме дня?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-Как успеть сделать уроки, помочь по дому, почитать, погулять, поиграть?</a:t>
            </a:r>
          </a:p>
          <a:p>
            <a:pPr>
              <a:buNone/>
            </a:pPr>
            <a:r>
              <a:rPr lang="ru-RU" sz="2000" dirty="0" smtClean="0"/>
              <a:t>Нужно строго выполнять режим дня: вовремя ложиться спать и вставать утром, в определенное время питаться, не опаздывать на занятия, правильно отдыхать после усердной работы, быть опрятным, всегда готовым к самому важному и необходимому делу. </a:t>
            </a:r>
          </a:p>
          <a:p>
            <a:pPr>
              <a:buNone/>
            </a:pPr>
            <a:r>
              <a:rPr lang="ru-RU" sz="2000" dirty="0" smtClean="0"/>
              <a:t>-Что потребуется от вас при соблюдении правильного режима дня?</a:t>
            </a:r>
          </a:p>
          <a:p>
            <a:pPr>
              <a:buNone/>
            </a:pPr>
            <a:r>
              <a:rPr lang="ru-RU" sz="2000" dirty="0" smtClean="0"/>
              <a:t>Проявления силы воли. </a:t>
            </a:r>
          </a:p>
          <a:p>
            <a:pPr>
              <a:buNone/>
            </a:pPr>
            <a:r>
              <a:rPr lang="ru-RU" sz="2000" dirty="0" smtClean="0"/>
              <a:t>-Кто проявит силу воли, тот станет </a:t>
            </a:r>
          </a:p>
          <a:p>
            <a:pPr>
              <a:buNone/>
            </a:pPr>
            <a:r>
              <a:rPr lang="ru-RU" sz="2000" dirty="0" smtClean="0"/>
              <a:t>волевым, организованным</a:t>
            </a:r>
          </a:p>
          <a:p>
            <a:pPr>
              <a:buNone/>
            </a:pPr>
            <a:r>
              <a:rPr lang="ru-RU" sz="2000" dirty="0" smtClean="0"/>
              <a:t>и целеустремленным человеком.</a:t>
            </a:r>
          </a:p>
          <a:p>
            <a:pPr>
              <a:buNone/>
            </a:pPr>
            <a:r>
              <a:rPr lang="ru-RU" sz="2000" dirty="0" smtClean="0"/>
              <a:t> Если каждую минуту использовать</a:t>
            </a:r>
          </a:p>
          <a:p>
            <a:pPr>
              <a:buNone/>
            </a:pPr>
            <a:r>
              <a:rPr lang="ru-RU" sz="2000" dirty="0" smtClean="0"/>
              <a:t> с толком, чередуя труд и отдых, </a:t>
            </a:r>
          </a:p>
          <a:p>
            <a:pPr>
              <a:buNone/>
            </a:pPr>
            <a:r>
              <a:rPr lang="ru-RU" sz="2000" dirty="0" smtClean="0"/>
              <a:t>вы успеете сделать все, что захотите.</a:t>
            </a:r>
          </a:p>
          <a:p>
            <a:endParaRPr lang="ru-RU" dirty="0"/>
          </a:p>
        </p:txBody>
      </p:sp>
      <p:pic>
        <p:nvPicPr>
          <p:cNvPr id="1026" name="Picture 2" descr="https://for-teacher.ru/edu/data/img/pic-023437gcx0-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399"/>
            <a:ext cx="4220912" cy="3162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Физкультурная 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943600"/>
          </a:xfrm>
        </p:spPr>
        <p:txBody>
          <a:bodyPr/>
          <a:lstStyle/>
          <a:p>
            <a:r>
              <a:rPr lang="ru-RU" sz="2000" dirty="0" smtClean="0"/>
              <a:t>Мы поставили пластинку и выходим на разминку. </a:t>
            </a:r>
          </a:p>
          <a:p>
            <a:pPr>
              <a:buNone/>
            </a:pPr>
            <a:r>
              <a:rPr lang="ru-RU" sz="2000" dirty="0" smtClean="0"/>
              <a:t>На зарядку, на зарядку, на зарядку становись! </a:t>
            </a:r>
          </a:p>
          <a:p>
            <a:pPr>
              <a:buNone/>
            </a:pPr>
            <a:r>
              <a:rPr lang="ru-RU" sz="2000" dirty="0" smtClean="0"/>
              <a:t>Начинаем бег на месте, финиш метров через 200. </a:t>
            </a:r>
          </a:p>
          <a:p>
            <a:pPr>
              <a:buNone/>
            </a:pPr>
            <a:r>
              <a:rPr lang="ru-RU" sz="2000" dirty="0" smtClean="0"/>
              <a:t>Раз-два, раз-два, Раз-два, раз-два!</a:t>
            </a:r>
          </a:p>
          <a:p>
            <a:pPr>
              <a:buNone/>
            </a:pPr>
            <a:r>
              <a:rPr lang="ru-RU" sz="2000" dirty="0" smtClean="0"/>
              <a:t>Хватит-хватит, прибежали. Потянулись, подышали!</a:t>
            </a:r>
          </a:p>
          <a:p>
            <a:pPr>
              <a:buNone/>
            </a:pPr>
            <a:r>
              <a:rPr lang="ru-RU" sz="2000" dirty="0" smtClean="0"/>
              <a:t> Вот мы руки развели! Словно удивились.</a:t>
            </a:r>
          </a:p>
          <a:p>
            <a:pPr>
              <a:buNone/>
            </a:pPr>
            <a:r>
              <a:rPr lang="ru-RU" sz="2000" dirty="0" smtClean="0"/>
              <a:t> И друг другу до земли в пояс поклонились! </a:t>
            </a:r>
            <a:r>
              <a:rPr lang="ru-RU" sz="2000" dirty="0" err="1" smtClean="0"/>
              <a:t>Наклонились,выпрямились</a:t>
            </a:r>
            <a:r>
              <a:rPr lang="ru-RU" sz="2000" dirty="0" smtClean="0"/>
              <a:t>. Наклонились, выпрямились. </a:t>
            </a:r>
          </a:p>
          <a:p>
            <a:pPr>
              <a:buNone/>
            </a:pPr>
            <a:r>
              <a:rPr lang="ru-RU" sz="2000" dirty="0" smtClean="0"/>
              <a:t>Ниже, дети, не ленитесь, Поклонитесь, улыбнитесь!</a:t>
            </a:r>
          </a:p>
          <a:p>
            <a:pPr>
              <a:buNone/>
            </a:pPr>
            <a:r>
              <a:rPr lang="ru-RU" sz="2000" dirty="0" smtClean="0"/>
              <a:t>Выдох, вдох. Выдох, вдох! </a:t>
            </a:r>
          </a:p>
          <a:p>
            <a:pPr>
              <a:buNone/>
            </a:pPr>
            <a:r>
              <a:rPr lang="ru-RU" sz="2000" dirty="0" smtClean="0"/>
              <a:t>Очень нравится нам по порядку</a:t>
            </a:r>
          </a:p>
          <a:p>
            <a:pPr>
              <a:buNone/>
            </a:pPr>
            <a:r>
              <a:rPr lang="ru-RU" sz="2000" dirty="0" smtClean="0"/>
              <a:t>Весело шагать, руки поднимать,</a:t>
            </a:r>
          </a:p>
          <a:p>
            <a:pPr>
              <a:buNone/>
            </a:pPr>
            <a:r>
              <a:rPr lang="ru-RU" sz="2000" dirty="0" smtClean="0"/>
              <a:t>Приседать, вставать, прыгать и скакать!</a:t>
            </a:r>
          </a:p>
          <a:p>
            <a:pPr>
              <a:buNone/>
            </a:pPr>
            <a:r>
              <a:rPr lang="ru-RU" sz="2000" dirty="0" smtClean="0"/>
              <a:t>Теперь все вместе: Здоровье в порядке? </a:t>
            </a:r>
          </a:p>
          <a:p>
            <a:pPr>
              <a:buNone/>
            </a:pPr>
            <a:r>
              <a:rPr lang="ru-RU" sz="2000" dirty="0" smtClean="0"/>
              <a:t>Спасибо зарядке.</a:t>
            </a:r>
          </a:p>
          <a:p>
            <a:endParaRPr lang="ru-RU" sz="2000" dirty="0"/>
          </a:p>
        </p:txBody>
      </p:sp>
      <p:pic>
        <p:nvPicPr>
          <p:cNvPr id="65539" name="Picture 3" descr="C:\Users\Надежда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990600"/>
            <a:ext cx="1123950" cy="1971675"/>
          </a:xfrm>
          <a:prstGeom prst="rect">
            <a:avLst/>
          </a:prstGeom>
          <a:noFill/>
        </p:spPr>
      </p:pic>
      <p:pic>
        <p:nvPicPr>
          <p:cNvPr id="65543" name="Picture 7" descr="https://fsd.multiurok.ru/html/2018/09/08/s_5b93344302c2f/946803_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409" y="4035095"/>
            <a:ext cx="3692237" cy="25181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ru-RU" sz="4000" dirty="0" smtClean="0"/>
              <a:t>Русский народ всегда ценил физическую силу.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-Земля наша русская испокон веков славилась людьми большой силы, здоровыми, крепкими, выносливыми.</a:t>
            </a:r>
          </a:p>
          <a:p>
            <a:pPr>
              <a:buNone/>
            </a:pPr>
            <a:r>
              <a:rPr lang="ru-RU" sz="2000" dirty="0" smtClean="0"/>
              <a:t> В схватке с врагом побеждал тот, кто был сильнее, крепче, выносливее. Вот почему русский народ, создавая в своих былинах, сказаниях, песнях образы отважных воинов, наделял их особой, необычной мощью, благодаря которой они одерживали победы над недругами родной земли.</a:t>
            </a:r>
          </a:p>
          <a:p>
            <a:pPr>
              <a:buNone/>
            </a:pPr>
            <a:r>
              <a:rPr lang="ru-RU" sz="2000" dirty="0" smtClean="0"/>
              <a:t>Однако русские люди всегда считали, что сила — это не только могучие кулаки и стальные мускулы. «Не тот силач, кто силен, а тот, кто умен», — говорит пословица. </a:t>
            </a:r>
          </a:p>
          <a:p>
            <a:pPr>
              <a:buNone/>
            </a:pPr>
            <a:r>
              <a:rPr lang="ru-RU" sz="2000" dirty="0" smtClean="0"/>
              <a:t>Силач должен быть не только силен </a:t>
            </a:r>
          </a:p>
          <a:p>
            <a:pPr>
              <a:buNone/>
            </a:pPr>
            <a:r>
              <a:rPr lang="ru-RU" sz="2000" dirty="0" smtClean="0"/>
              <a:t>физически, но и смел, мужествен,</a:t>
            </a:r>
          </a:p>
          <a:p>
            <a:pPr>
              <a:buNone/>
            </a:pPr>
            <a:r>
              <a:rPr lang="ru-RU" sz="2000" dirty="0" smtClean="0"/>
              <a:t> ловок, вынослив, сметлив, </a:t>
            </a:r>
          </a:p>
          <a:p>
            <a:pPr>
              <a:buNone/>
            </a:pPr>
            <a:r>
              <a:rPr lang="ru-RU" sz="2000" dirty="0" smtClean="0"/>
              <a:t>должен об­ладать самыми </a:t>
            </a:r>
          </a:p>
          <a:p>
            <a:pPr>
              <a:buNone/>
            </a:pPr>
            <a:r>
              <a:rPr lang="ru-RU" sz="2000" dirty="0" smtClean="0"/>
              <a:t>различными умениями.</a:t>
            </a:r>
            <a:endParaRPr lang="ru-RU" sz="2000" dirty="0"/>
          </a:p>
        </p:txBody>
      </p:sp>
      <p:pic>
        <p:nvPicPr>
          <p:cNvPr id="66562" name="Picture 2" descr="https://bipbap.ru/wp-content/uploads/2018/08/1472741505155534916-64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343400"/>
            <a:ext cx="3898900" cy="2346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438</TotalTime>
  <Words>1275</Words>
  <Application>Microsoft Office PowerPoint</Application>
  <PresentationFormat>Экран 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на тему: «Первый урок физкультуры»</vt:lpstr>
      <vt:lpstr>Что такое физкультура? </vt:lpstr>
      <vt:lpstr>Задачи и структура урока</vt:lpstr>
      <vt:lpstr>Для чего нужна физкультура?</vt:lpstr>
      <vt:lpstr>«Не бойся ты дождя и стужи, почаще приходи на стадион. Кто с детских лет со спортом дружит, всегда здоров, красив, и ловок, и силен»</vt:lpstr>
      <vt:lpstr>А начнем мы с самого простого — с осанки.</vt:lpstr>
      <vt:lpstr>А что вы знаете о режиме дня?</vt:lpstr>
      <vt:lpstr>Физкультурная минутка</vt:lpstr>
      <vt:lpstr>Русский народ всегда ценил физическую силу. </vt:lpstr>
      <vt:lpstr>Основные заповеди физкультурника!</vt:lpstr>
      <vt:lpstr>Основные заповеди физкультурника!</vt:lpstr>
      <vt:lpstr>Техника безопасности на уроках физкультуры</vt:lpstr>
      <vt:lpstr>Техника безопасности на уроках физкультуры</vt:lpstr>
      <vt:lpstr>Техника безопасности на уроках физкультуры</vt:lpstr>
      <vt:lpstr>Техника безопасности на уроках физкультуры</vt:lpstr>
      <vt:lpstr>Игра «Школа юных космонавтов» </vt:lpstr>
      <vt:lpstr>Спортивный зал. Игра «Ракетодром». </vt:lpstr>
      <vt:lpstr>Закончить стих</vt:lpstr>
      <vt:lpstr>Подведение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физическая культура?</dc:title>
  <dc:creator>Надежда</dc:creator>
  <cp:lastModifiedBy>AlekseevaNG</cp:lastModifiedBy>
  <cp:revision>60</cp:revision>
  <dcterms:created xsi:type="dcterms:W3CDTF">2006-08-16T00:00:00Z</dcterms:created>
  <dcterms:modified xsi:type="dcterms:W3CDTF">2019-11-21T11:40:01Z</dcterms:modified>
</cp:coreProperties>
</file>