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7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653136"/>
            <a:ext cx="5637010" cy="136815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Выполнила: студентка группы 9УК-31</a:t>
            </a:r>
          </a:p>
          <a:p>
            <a:pPr algn="r"/>
            <a:r>
              <a:rPr lang="ru-RU" sz="1800" dirty="0" smtClean="0"/>
              <a:t>СПб ГБПОУ «СПб </a:t>
            </a:r>
            <a:r>
              <a:rPr lang="ru-RU" sz="1800" dirty="0" err="1" smtClean="0"/>
              <a:t>ТКУиК</a:t>
            </a:r>
            <a:r>
              <a:rPr lang="ru-RU" sz="1800" dirty="0" smtClean="0"/>
              <a:t>»</a:t>
            </a:r>
          </a:p>
          <a:p>
            <a:pPr algn="r"/>
            <a:r>
              <a:rPr lang="ru-RU" sz="1800" dirty="0" smtClean="0"/>
              <a:t>Байрамова Эльмира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365669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000" dirty="0" smtClean="0"/>
              <a:t>Водные ресурсы </a:t>
            </a:r>
            <a:r>
              <a:rPr lang="ru-RU" sz="8000" dirty="0" smtClean="0"/>
              <a:t>России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8772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Санкт – Петербург</a:t>
            </a:r>
            <a:endParaRPr lang="ru-RU" sz="1400" dirty="0"/>
          </a:p>
          <a:p>
            <a:pPr algn="ctr"/>
            <a:r>
              <a:rPr lang="ru-RU" sz="1400" dirty="0" smtClean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8613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Запасы воды в озерах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Основная часть ресурсов пресных вод на территории России сосредоточена в крупных озерах: Байкал (23 000 км3, или 20% мировых и более 90% национальных запасов пресных вод), Ладожском (908 км3), Онежском (285 км3). Всего в 12 наиболее крупных озерах содержится свыше 24,3 тыс. км3 пресных вод. Суммарные запасы воды в озерах России достигают 26,5 – 26,7 тыс. км3. Всего в России насчитывается порядка 2 млн. пресных и соленых озер</a:t>
            </a:r>
          </a:p>
        </p:txBody>
      </p:sp>
    </p:spTree>
    <p:extLst>
      <p:ext uri="{BB962C8B-B14F-4D97-AF65-F5344CB8AC3E}">
        <p14:creationId xmlns:p14="http://schemas.microsoft.com/office/powerpoint/2010/main" val="13872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346704" cy="413764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Болота занимают порядка 1,4 млн. км2 и аккумулируют огромные массы воды. Основные болотные массивы сосредоточены на северо-западе и севере Европейской территории России, а также на севере Западной Сибири.  По разным оценкам, в болотах сосредоточено около 3000 км3 статических запасов природных вод.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38437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12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5" b="15865"/>
          <a:stretch>
            <a:fillRect/>
          </a:stretch>
        </p:blipFill>
        <p:spPr>
          <a:xfrm>
            <a:off x="4716016" y="1052736"/>
            <a:ext cx="4114800" cy="3127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77887" y="620688"/>
            <a:ext cx="3694114" cy="33843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Ледники, наледи и снежники являются существенными аккумуляторами пресной воды. На территории России основная масса ледников сосредоточена на арктических островах и в горных районах (Новая Земля – 24 300 км3, Северная Земля – 17 470 км3, Земля Франца-Иосифа – 13 700 км3, Большой Кавказ – 1230 км3). Наибольшие площади горного оледенения характерны для Кавказа (свыше 1400 ледников), Камчатки, Алтая, севера и северо-востока Сибири.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Запасы вод в ледниках</a:t>
            </a:r>
          </a:p>
        </p:txBody>
      </p:sp>
    </p:spTree>
    <p:extLst>
      <p:ext uri="{BB962C8B-B14F-4D97-AF65-F5344CB8AC3E}">
        <p14:creationId xmlns:p14="http://schemas.microsoft.com/office/powerpoint/2010/main" val="321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подземных 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Подземные воды наряду с поверхностными являются основой водного фонда России и служат, главным образом, для питьевых целей. Естественные ресурсы подземных вод составляют примерно 790 км3/год. Потенциальные эксплуатационные ресурсы оцениваются к настоящему времени в объеме свыше 316 км3/год. Более трети потенциальных ресурсов сосредоточены в европейской части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36634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Минеральные подземные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346704" cy="413764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Минеральные подземные воды  самых различных типов извлекаются на территории России более чем из 600 месторождений.   Это и сероводородные воды Иркутской области, и кремнистые термальные воды Бурятии и Читинской области, и разнообразные хлоридно-гидрокарбонатные воды Новосибирской области и др. Термальные подземные воды широко используются в целом ряде стран для теплоснабжения и получения электроэнергии.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816424" cy="286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91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09120"/>
            <a:ext cx="6512511" cy="1006048"/>
          </a:xfrm>
        </p:spPr>
        <p:txBody>
          <a:bodyPr/>
          <a:lstStyle/>
          <a:p>
            <a:r>
              <a:rPr lang="ru-RU" dirty="0"/>
              <a:t>Внутренние моря и территориальные морские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7055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Территориальные морские воды принадлежат к бассейнам окраинных морей Северного Ледовитого, Тихого и Атлантического океанов.</a:t>
            </a:r>
          </a:p>
          <a:p>
            <a:r>
              <a:rPr lang="ru-RU" dirty="0" smtClean="0"/>
              <a:t>К </a:t>
            </a:r>
            <a:r>
              <a:rPr lang="ru-RU" dirty="0"/>
              <a:t>бассейну Северного Ледовитого океана относятся: Белое, Баренцево, Карское, Лаптевых, Восточно-Сибирское и Чукотское моря. Они расположены на материковой отмели и отличаются сравнительно небольшими глубинами, редко превышающими 200 м.</a:t>
            </a:r>
          </a:p>
          <a:p>
            <a:r>
              <a:rPr lang="ru-RU" dirty="0" smtClean="0"/>
              <a:t>Берингово</a:t>
            </a:r>
            <a:r>
              <a:rPr lang="ru-RU" dirty="0"/>
              <a:t>, Охотское и Японское моря принадлежат к бассейну Тихого океана.  Балтийское, Черное и Азовское моря являются в значительной части замкнутыми системами и имеют ограниченный </a:t>
            </a:r>
            <a:r>
              <a:rPr lang="ru-RU" dirty="0" err="1"/>
              <a:t>водообмен</a:t>
            </a:r>
            <a:r>
              <a:rPr lang="ru-RU" dirty="0"/>
              <a:t> с Атлантикой.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</a:t>
            </a:r>
            <a:r>
              <a:rPr lang="ru-RU" dirty="0" err="1"/>
              <a:t>водообеспечения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3346704" cy="34747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Углубление тенденций расточительного водопользования</a:t>
            </a:r>
          </a:p>
          <a:p>
            <a:r>
              <a:rPr lang="ru-RU" dirty="0" smtClean="0"/>
              <a:t>Ухудшение </a:t>
            </a:r>
            <a:r>
              <a:rPr lang="ru-RU" dirty="0"/>
              <a:t>качества вод</a:t>
            </a:r>
          </a:p>
          <a:p>
            <a:r>
              <a:rPr lang="ru-RU" dirty="0" smtClean="0"/>
              <a:t>Обострение </a:t>
            </a:r>
            <a:r>
              <a:rPr lang="ru-RU" dirty="0"/>
              <a:t>вопросов хозяйственно-питьевого водоснабжения</a:t>
            </a:r>
          </a:p>
          <a:p>
            <a:r>
              <a:rPr lang="ru-RU" dirty="0" smtClean="0"/>
              <a:t>Возрастание </a:t>
            </a:r>
            <a:r>
              <a:rPr lang="ru-RU" dirty="0"/>
              <a:t>материального ущерба от вредного воздействия вод, включая наводнения, разрушение берегов, оползни, подтопления и др.</a:t>
            </a:r>
          </a:p>
          <a:p>
            <a:r>
              <a:rPr lang="ru-RU" dirty="0" smtClean="0"/>
              <a:t>Значительное </a:t>
            </a:r>
            <a:r>
              <a:rPr lang="ru-RU" dirty="0"/>
              <a:t>ухудшение состояния водных объектов и гидротехнических сооружений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5"/>
            <a:ext cx="4104455" cy="291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66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72648"/>
            <a:ext cx="7920880" cy="3992656"/>
          </a:xfrm>
        </p:spPr>
        <p:txBody>
          <a:bodyPr/>
          <a:lstStyle/>
          <a:p>
            <a:pPr marL="0" marR="45720" lvl="0" indent="0" algn="l">
              <a:spcBef>
                <a:spcPct val="20000"/>
              </a:spcBef>
              <a:buNone/>
            </a:pPr>
            <a:r>
              <a:rPr lang="ru-RU" sz="3600" b="0" dirty="0" smtClean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3600" b="0" dirty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lang="ru-RU" sz="3600" b="0" dirty="0">
                <a:solidFill>
                  <a:schemeClr val="tx1"/>
                </a:solidFill>
                <a:effectLst/>
                <a:latin typeface="Constantia"/>
                <a:ea typeface="+mn-ea"/>
                <a:cs typeface="+mn-cs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Вывод: 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Рациональное </a:t>
            </a:r>
            <a:r>
              <a:rPr lang="ru-RU" sz="3600" b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расходование пресной воды, нужная и правильная очистка сточных вод, охрана водных ресурсов, сокращают их количество и увеличивают возможность их использования!</a:t>
            </a:r>
            <a:r>
              <a:rPr lang="ru-RU" sz="2600" b="0" dirty="0">
                <a:solidFill>
                  <a:prstClr val="white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600" b="0" dirty="0">
                <a:solidFill>
                  <a:prstClr val="white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8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9289" y="1002591"/>
            <a:ext cx="2149433" cy="27432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17878" y="215695"/>
            <a:ext cx="3346450" cy="2378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91" y="2174051"/>
            <a:ext cx="3657917" cy="240812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826" y="5013176"/>
            <a:ext cx="8634653" cy="1584176"/>
          </a:xfrm>
        </p:spPr>
        <p:txBody>
          <a:bodyPr/>
          <a:lstStyle/>
          <a:p>
            <a:pPr marL="0" marR="45720" lvl="0" indent="457200" algn="l">
              <a:spcBef>
                <a:spcPct val="20000"/>
              </a:spcBef>
            </a:pPr>
            <a:r>
              <a:rPr lang="ru-RU" dirty="0" smtClean="0"/>
              <a:t>22 марта – всемирный день водных ресурсов!!!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119" y="318655"/>
            <a:ext cx="3566469" cy="18106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26" y="2755196"/>
            <a:ext cx="3066554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36912"/>
            <a:ext cx="6512511" cy="1143000"/>
          </a:xfrm>
        </p:spPr>
        <p:txBody>
          <a:bodyPr/>
          <a:lstStyle/>
          <a:p>
            <a:r>
              <a:rPr lang="ru-RU" sz="7200" dirty="0" smtClean="0"/>
              <a:t>Спасибо за внимание</a:t>
            </a:r>
            <a:r>
              <a:rPr lang="ru-RU" sz="7200" dirty="0" smtClean="0">
                <a:sym typeface="Wingdings" pitchFamily="2" charset="2"/>
              </a:rPr>
              <a:t>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9580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Водные ресурсы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692696"/>
            <a:ext cx="3346704" cy="34747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пригодные для использования в народном хозяйстве воды рек, озер, каналов, водохранилищ, морей и океанов, подземные воды, почвенная влага, ледники, водяные пары атмосферы.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32048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1432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Состояние водных ресурсов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Россия омывается водами 12 морей, принадлежащих трем океанам, а также внутриматериковому Каспийскому морю. На территории России насчитывается свыше 2,5 млн. больших и малых рек, более 2 млн. озер, сотни тысяч болот и других объектов водного фонда.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836712"/>
            <a:ext cx="3671391" cy="27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41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Одним </a:t>
            </a:r>
            <a:r>
              <a:rPr lang="ru-RU" dirty="0"/>
              <a:t>из важнейших направлений использования водных ресурсов является гидроэнергетика.</a:t>
            </a:r>
          </a:p>
          <a:p>
            <a:r>
              <a:rPr lang="ru-RU" dirty="0" smtClean="0"/>
              <a:t>Водные </a:t>
            </a:r>
            <a:r>
              <a:rPr lang="ru-RU" dirty="0"/>
              <a:t>акватории широко используются как транспортные артерии. </a:t>
            </a:r>
          </a:p>
          <a:p>
            <a:r>
              <a:rPr lang="ru-RU" dirty="0" smtClean="0"/>
              <a:t>Большое </a:t>
            </a:r>
            <a:r>
              <a:rPr lang="ru-RU" dirty="0"/>
              <a:t>значение водные ресурсы оказывают на рекреационный потенциал территории.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87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Суммарные водные ресурсы России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1319111"/>
              </p:ext>
            </p:extLst>
          </p:nvPr>
        </p:nvGraphicFramePr>
        <p:xfrm>
          <a:off x="1143000" y="731838"/>
          <a:ext cx="6400800" cy="378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Ресурс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Ср. многолетний объем (возобновление), км3/год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Статический запас, км3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Речной сток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Озера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26 600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Ледники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39 890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Подземные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Почвенная влага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97 000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9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речного стока, объем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Объем местных водных ресурсов речного стока на территории России составляет 4043 км3/год, что составляет 237 тыс. м3/год на 1 км2 территории и 27-28 тыс. м3/год на одного жителя. Сток из сопредельных территорий равен 227 км3/год.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4031431" cy="3252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7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r>
              <a:rPr lang="ru-RU" dirty="0"/>
              <a:t>Реки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216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По территории России протекает свыше 120 тыс. рек длиной более 10 км и общей протяженностью свыше 2,3 млн. км. </a:t>
            </a:r>
          </a:p>
          <a:p>
            <a:r>
              <a:rPr lang="ru-RU" dirty="0"/>
              <a:t>Около 90% годового речного стока приходится на бассейны Северного Ледовитого и Тихого океанов и лишь менее 8% - на бассейны Каспийского и Азовского морей. </a:t>
            </a:r>
          </a:p>
          <a:p>
            <a:r>
              <a:rPr lang="ru-RU" dirty="0"/>
              <a:t>По территории страны речная сеть распределена неравномерно: наибольшая ее густота характерна для северных и горных районов, наименьшая – для южных. Половодье формируется за счет таянья снегов, а </a:t>
            </a:r>
            <a:r>
              <a:rPr lang="ru-RU" dirty="0" err="1"/>
              <a:t>паводочный</a:t>
            </a:r>
            <a:r>
              <a:rPr lang="ru-RU" dirty="0"/>
              <a:t> режим обусловлен дождевыми осадками.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0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Водохранилища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настоящее время в стране функционируют несколько десятков тысяч такого рода объектов. Общая вместимость этих водоемов составляет примерно 800 км3. К крупным и особо крупным объектам относятся 325 водохранилищ. Наибольшее количество водохранилищ находится в Поволжском районе – 600, Центрально-Черноземном – 434, Уральском – 383. Самые крупные водохранилища находятся в Восточной Сибири. Средний объем одного водохранилища здесь достигает 26,4 км3.</a:t>
            </a:r>
          </a:p>
        </p:txBody>
      </p:sp>
    </p:spTree>
    <p:extLst>
      <p:ext uri="{BB962C8B-B14F-4D97-AF65-F5344CB8AC3E}">
        <p14:creationId xmlns:p14="http://schemas.microsoft.com/office/powerpoint/2010/main" val="19990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Водохранилища, проблемы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Разрушение </a:t>
            </a:r>
            <a:r>
              <a:rPr lang="ru-RU" dirty="0"/>
              <a:t>берегов</a:t>
            </a:r>
          </a:p>
          <a:p>
            <a:r>
              <a:rPr lang="ru-RU" dirty="0" smtClean="0"/>
              <a:t>Оползневые </a:t>
            </a:r>
            <a:r>
              <a:rPr lang="ru-RU" dirty="0"/>
              <a:t>явления, в зону которых попадают многие населенные пункты</a:t>
            </a:r>
          </a:p>
          <a:p>
            <a:r>
              <a:rPr lang="ru-RU" dirty="0" smtClean="0"/>
              <a:t>Ухудшение </a:t>
            </a:r>
            <a:r>
              <a:rPr lang="ru-RU" dirty="0"/>
              <a:t>технического состояния гидроузлов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744416" cy="273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65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867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Constantia</vt:lpstr>
      <vt:lpstr>Georgia</vt:lpstr>
      <vt:lpstr>Trebuchet MS</vt:lpstr>
      <vt:lpstr>Wingdings</vt:lpstr>
      <vt:lpstr>Воздушный поток</vt:lpstr>
      <vt:lpstr>Водные ресурсы России</vt:lpstr>
      <vt:lpstr>Водные ресурсы </vt:lpstr>
      <vt:lpstr>Состояние водных ресурсов РФ</vt:lpstr>
      <vt:lpstr>Использование</vt:lpstr>
      <vt:lpstr>Суммарные водные ресурсы России </vt:lpstr>
      <vt:lpstr>Ресурсы речного стока, объем</vt:lpstr>
      <vt:lpstr>Реки </vt:lpstr>
      <vt:lpstr>Водохранилища</vt:lpstr>
      <vt:lpstr>Водохранилища, проблемы </vt:lpstr>
      <vt:lpstr>Запасы воды в озерах</vt:lpstr>
      <vt:lpstr>Болота</vt:lpstr>
      <vt:lpstr>Запасы вод в ледниках</vt:lpstr>
      <vt:lpstr>Ресурсы подземных вод</vt:lpstr>
      <vt:lpstr>Минеральные подземные воды</vt:lpstr>
      <vt:lpstr>Внутренние моря и территориальные морские воды</vt:lpstr>
      <vt:lpstr>Проблемы водообеспечения</vt:lpstr>
      <vt:lpstr>  Вывод:  Рациональное расходование пресной воды, нужная и правильная очистка сточных вод, охрана водных ресурсов, сокращают их количество и увеличивают возможность их использования! </vt:lpstr>
      <vt:lpstr>22 марта – всемирный день водных ресурсов!!!</vt:lpstr>
      <vt:lpstr>Спасибо за внимание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ресурсы РФ</dc:title>
  <dc:creator>Sneja</dc:creator>
  <cp:lastModifiedBy>home</cp:lastModifiedBy>
  <cp:revision>12</cp:revision>
  <dcterms:created xsi:type="dcterms:W3CDTF">2011-10-22T13:02:54Z</dcterms:created>
  <dcterms:modified xsi:type="dcterms:W3CDTF">2019-11-19T17:55:31Z</dcterms:modified>
</cp:coreProperties>
</file>