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5"/>
  </p:notesMasterIdLst>
  <p:sldIdLst>
    <p:sldId id="278" r:id="rId2"/>
    <p:sldId id="284" r:id="rId3"/>
    <p:sldId id="279" r:id="rId4"/>
    <p:sldId id="341" r:id="rId5"/>
    <p:sldId id="343" r:id="rId6"/>
    <p:sldId id="342" r:id="rId7"/>
    <p:sldId id="344" r:id="rId8"/>
    <p:sldId id="337" r:id="rId9"/>
    <p:sldId id="345" r:id="rId10"/>
    <p:sldId id="346" r:id="rId11"/>
    <p:sldId id="339" r:id="rId12"/>
    <p:sldId id="349" r:id="rId13"/>
    <p:sldId id="352" r:id="rId14"/>
    <p:sldId id="347" r:id="rId15"/>
    <p:sldId id="350" r:id="rId16"/>
    <p:sldId id="357" r:id="rId17"/>
    <p:sldId id="351" r:id="rId18"/>
    <p:sldId id="348" r:id="rId19"/>
    <p:sldId id="307" r:id="rId20"/>
    <p:sldId id="353" r:id="rId21"/>
    <p:sldId id="354" r:id="rId22"/>
    <p:sldId id="355" r:id="rId23"/>
    <p:sldId id="356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AD491C"/>
    <a:srgbClr val="336600"/>
    <a:srgbClr val="FF9843"/>
    <a:srgbClr val="FF972F"/>
    <a:srgbClr val="FFF3D5"/>
    <a:srgbClr val="F9D0A7"/>
    <a:srgbClr val="E2F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0141" autoAdjust="0"/>
  </p:normalViewPr>
  <p:slideViewPr>
    <p:cSldViewPr>
      <p:cViewPr>
        <p:scale>
          <a:sx n="69" d="100"/>
          <a:sy n="69" d="100"/>
        </p:scale>
        <p:origin x="-2028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E1F2EFF-10CA-4D6A-9EB2-CF0B2A5DA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A7EEDF6-2C6D-402F-BA15-AEA1AF41D88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0DC3B8-D361-47DA-8888-D341802AA5DA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="" xmlns:a16="http://schemas.microsoft.com/office/drawing/2014/main" id="{7C1A4F76-6124-47C2-A7E6-BA400DF8A0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="" xmlns:a16="http://schemas.microsoft.com/office/drawing/2014/main" id="{01C7DC92-EA9B-4155-BCE3-8CAA94574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9CE08EE-36DA-4BD7-B58C-6F90D50439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596D139-7FC6-4C01-9E20-3CE2BA00F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3FD151E-9498-4C17-8F04-4AB853D86C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0103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>
            <a:extLst>
              <a:ext uri="{FF2B5EF4-FFF2-40B4-BE49-F238E27FC236}">
                <a16:creationId xmlns="" xmlns:a16="http://schemas.microsoft.com/office/drawing/2014/main" id="{C53FF94F-2D75-455C-8F44-1405D5DE8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>
            <a:extLst>
              <a:ext uri="{FF2B5EF4-FFF2-40B4-BE49-F238E27FC236}">
                <a16:creationId xmlns="" xmlns:a16="http://schemas.microsoft.com/office/drawing/2014/main" id="{F3529444-38FA-436A-8B5E-6559DA3CF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7892" name="Номер слайда 3">
            <a:extLst>
              <a:ext uri="{FF2B5EF4-FFF2-40B4-BE49-F238E27FC236}">
                <a16:creationId xmlns="" xmlns:a16="http://schemas.microsoft.com/office/drawing/2014/main" id="{B7F17E74-F7F2-45D3-A423-BF7E198A7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1A6B8D-179E-426B-B30B-CD638CB280E1}" type="slidenum">
              <a:rPr lang="ru-RU" altLang="ru-RU">
                <a:latin typeface="Calibri" panose="020F0502020204030204" pitchFamily="34" charset="0"/>
              </a:rPr>
              <a:pPr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>
            <a:extLst>
              <a:ext uri="{FF2B5EF4-FFF2-40B4-BE49-F238E27FC236}">
                <a16:creationId xmlns="" xmlns:a16="http://schemas.microsoft.com/office/drawing/2014/main" id="{7512F5F8-E260-4583-963D-5537155CC3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>
            <a:extLst>
              <a:ext uri="{FF2B5EF4-FFF2-40B4-BE49-F238E27FC236}">
                <a16:creationId xmlns="" xmlns:a16="http://schemas.microsoft.com/office/drawing/2014/main" id="{F81B8CA6-AD42-474F-BCE2-61E1C79A0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8916" name="Номер слайда 3">
            <a:extLst>
              <a:ext uri="{FF2B5EF4-FFF2-40B4-BE49-F238E27FC236}">
                <a16:creationId xmlns="" xmlns:a16="http://schemas.microsoft.com/office/drawing/2014/main" id="{9E1BB1DE-7A9F-469D-A9C4-48B774E00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CC2029-E694-4AC2-AAB2-5F4E62C0275A}" type="slidenum">
              <a:rPr lang="ru-RU" altLang="ru-RU">
                <a:latin typeface="Calibri" panose="020F0502020204030204" pitchFamily="34" charset="0"/>
              </a:rPr>
              <a:pPr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>
            <a:extLst>
              <a:ext uri="{FF2B5EF4-FFF2-40B4-BE49-F238E27FC236}">
                <a16:creationId xmlns="" xmlns:a16="http://schemas.microsoft.com/office/drawing/2014/main" id="{32FF2D99-1FEA-4609-82E7-7AF546BA9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>
            <a:extLst>
              <a:ext uri="{FF2B5EF4-FFF2-40B4-BE49-F238E27FC236}">
                <a16:creationId xmlns="" xmlns:a16="http://schemas.microsoft.com/office/drawing/2014/main" id="{EE967FC6-1C51-4C51-85A7-4E5B3525A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>
            <a:extLst>
              <a:ext uri="{FF2B5EF4-FFF2-40B4-BE49-F238E27FC236}">
                <a16:creationId xmlns="" xmlns:a16="http://schemas.microsoft.com/office/drawing/2014/main" id="{1758F9D6-E2FB-468F-AED4-3F356766B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318AD-1420-4650-A480-CF76EC01B378}" type="slidenum">
              <a:rPr lang="ru-RU" altLang="ru-RU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>
            <a:extLst>
              <a:ext uri="{FF2B5EF4-FFF2-40B4-BE49-F238E27FC236}">
                <a16:creationId xmlns="" xmlns:a16="http://schemas.microsoft.com/office/drawing/2014/main" id="{EE99CDF0-E18B-4C0C-B03E-70799B2EB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>
            <a:extLst>
              <a:ext uri="{FF2B5EF4-FFF2-40B4-BE49-F238E27FC236}">
                <a16:creationId xmlns="" xmlns:a16="http://schemas.microsoft.com/office/drawing/2014/main" id="{0BE551FD-00B5-4BBF-B9F0-7BF9A90E4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0964" name="Номер слайда 3">
            <a:extLst>
              <a:ext uri="{FF2B5EF4-FFF2-40B4-BE49-F238E27FC236}">
                <a16:creationId xmlns="" xmlns:a16="http://schemas.microsoft.com/office/drawing/2014/main" id="{EE1BE163-1138-446C-93A4-360AC40489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580243-46E1-4365-9C19-F503330FD32B}" type="slidenum">
              <a:rPr lang="ru-RU" altLang="ru-RU">
                <a:latin typeface="Calibri" panose="020F0502020204030204" pitchFamily="34" charset="0"/>
              </a:rPr>
              <a:pPr/>
              <a:t>19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9">
            <a:extLst>
              <a:ext uri="{FF2B5EF4-FFF2-40B4-BE49-F238E27FC236}">
                <a16:creationId xmlns="" xmlns:a16="http://schemas.microsoft.com/office/drawing/2014/main" id="{D4931280-A50A-4898-96AC-FB2663DBEDAF}"/>
              </a:ext>
            </a:extLst>
          </p:cNvPr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27">
            <a:extLst>
              <a:ext uri="{FF2B5EF4-FFF2-40B4-BE49-F238E27FC236}">
                <a16:creationId xmlns="" xmlns:a16="http://schemas.microsoft.com/office/drawing/2014/main" id="{52653568-8A88-44A0-8B9C-47E4B5ED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5D42B788-999F-44AC-A42C-1B848CA81621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16">
            <a:extLst>
              <a:ext uri="{FF2B5EF4-FFF2-40B4-BE49-F238E27FC236}">
                <a16:creationId xmlns="" xmlns:a16="http://schemas.microsoft.com/office/drawing/2014/main" id="{BFB16675-C66B-4381-B5F7-FEC60634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>
            <a:extLst>
              <a:ext uri="{FF2B5EF4-FFF2-40B4-BE49-F238E27FC236}">
                <a16:creationId xmlns="" xmlns:a16="http://schemas.microsoft.com/office/drawing/2014/main" id="{2A71C941-D01C-489A-AAED-E823CC43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ECAA9D25-1525-4D90-8336-0DA8FE2A50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22575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37F700-E767-4683-98C4-E43D627A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C03E-13ED-4491-843F-A8C9BE16A602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6600B9-0104-4D54-A1F0-96AB1224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726B17-4A74-43D6-AFCE-0D8DF20C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8ACD4-833B-49E9-86D1-C1BC812A4C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49390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832D54-1882-4FE2-B506-DA8FD3A0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9C10D-C644-4DB9-B45D-FFB8C8AFC2FA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715BD24-FA03-4B67-B01F-6FACC3FE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A58C70-1101-4AE2-8C05-70888847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9E734-F9CA-4FE9-BBB6-0F77FD3213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59222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D694B7-B342-4707-BE5E-3A8C0C97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A6FE0-3744-429A-B0AB-CA09570CB0A8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F8FB86-AEFA-4393-82FE-C3288B33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0400CC-4C8D-4F01-8CD7-3C681175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710F8-65DF-4B70-8F97-33C1060C3E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78767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>
            <a:extLst>
              <a:ext uri="{FF2B5EF4-FFF2-40B4-BE49-F238E27FC236}">
                <a16:creationId xmlns="" xmlns:a16="http://schemas.microsoft.com/office/drawing/2014/main" id="{A7A959D7-A3F0-4EA9-B7C2-1811ACF65934}"/>
              </a:ext>
            </a:extLst>
          </p:cNvPr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11">
            <a:extLst>
              <a:ext uri="{FF2B5EF4-FFF2-40B4-BE49-F238E27FC236}">
                <a16:creationId xmlns="" xmlns:a16="http://schemas.microsoft.com/office/drawing/2014/main" id="{28169091-40FD-4CFF-836D-026F0E3C1A79}"/>
              </a:ext>
            </a:extLst>
          </p:cNvPr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2">
            <a:extLst>
              <a:ext uri="{FF2B5EF4-FFF2-40B4-BE49-F238E27FC236}">
                <a16:creationId xmlns="" xmlns:a16="http://schemas.microsoft.com/office/drawing/2014/main" id="{0E5CE0D3-9E30-4F9A-BC7A-A1FA045ADFBC}"/>
              </a:ext>
            </a:extLst>
          </p:cNvPr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14">
            <a:extLst>
              <a:ext uri="{FF2B5EF4-FFF2-40B4-BE49-F238E27FC236}">
                <a16:creationId xmlns="" xmlns:a16="http://schemas.microsoft.com/office/drawing/2014/main" id="{CA78C129-EE3F-4437-B782-1C67AFCFC48C}"/>
              </a:ext>
            </a:extLst>
          </p:cNvPr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="" xmlns:a16="http://schemas.microsoft.com/office/drawing/2014/main" id="{5F54A770-BAA0-44FC-9901-530A2C93F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73B1D-A692-4D96-926A-1ACC04276CE1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E4220F72-1F87-4A5A-9AC6-5F9D9E91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ED0ABD6A-D028-4239-89A2-1DB11751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9F75C825-E97C-4E4F-AF39-9228B595AD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588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C8ACB5-DF28-47BF-98C1-6CECD8C3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C8F58-3B1B-46A8-8C80-79718FC5AD50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84B1342-D403-45C5-B083-3340F8CC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43E6BAE-6784-4BF0-87E6-9A7F9A01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2C318-325C-4414-B6F7-05AE9F1333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6609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A58DB7D-30BF-4CB4-9345-6F017A721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71B2B-5D5B-4F81-B917-194803F8AFD5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7715EE9-B051-404D-AE65-2E9B2BE6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C0C5E96-CFDE-4F2C-A40A-11F6E0AD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8AAF1C27-BF13-4D50-8494-383091C1D5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6246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51BA72D-0626-44B7-BC78-F79DE026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9DA31-264A-4C8D-80FE-ADD2FFA6CBFE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CF3E564-AB44-4E3C-B32F-3C49A57D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770BA6A-C7F6-4A0C-AA6A-3D7F0AA8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C8BFC-DC55-4735-A15F-8060964CA3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4485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8B0558E-F6DC-44F8-A55A-E5B8D773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61D5-43C6-459C-86B2-0744240C3E59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C75B162-7C56-4A12-8875-13E5C083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77507C3-ADED-402F-BACB-01F40FB6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B19B3-71E6-4802-A157-ADCDD91F7B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1865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8E8E59E-E838-41AF-93F5-9AD15EA6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EC18770-B485-4A19-A3B8-53610AAB608E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4A676A6-C94C-47FF-AA5B-D4C714580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1774F1-DE3F-4B66-BD26-A719EDFF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0D92AA55-5230-4904-9CA4-EFB2F40931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0865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EA3E81D-A5C3-4995-BDE8-AD6CA6BD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7BC6CF2-3409-4873-A1D1-F76C9E631D10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4B9763A-3EDE-443D-8ACD-39D8FB98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833C91-8819-4CF4-992F-1714A067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725AC538-F5B8-47E8-9574-435A31DB62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9637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A679"/>
            </a:gs>
            <a:gs pos="60001">
              <a:srgbClr val="FFE3AB"/>
            </a:gs>
            <a:gs pos="100000">
              <a:srgbClr val="FFB28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>
            <a:extLst>
              <a:ext uri="{FF2B5EF4-FFF2-40B4-BE49-F238E27FC236}">
                <a16:creationId xmlns="" xmlns:a16="http://schemas.microsoft.com/office/drawing/2014/main" id="{64F97177-CD5A-4381-AC27-52FC1E080122}"/>
              </a:ext>
            </a:extLst>
          </p:cNvPr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FAE6AA29-0090-4497-B73B-30449ABB92D9}"/>
              </a:ext>
            </a:extLst>
          </p:cNvPr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EEB474BE-2555-4391-B52E-EE33DBD2DE8D}"/>
              </a:ext>
            </a:extLst>
          </p:cNvPr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>
            <a:extLst>
              <a:ext uri="{FF2B5EF4-FFF2-40B4-BE49-F238E27FC236}">
                <a16:creationId xmlns="" xmlns:a16="http://schemas.microsoft.com/office/drawing/2014/main" id="{F79C454B-27BB-48C0-9FC5-18505F7B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Текст 12">
            <a:extLst>
              <a:ext uri="{FF2B5EF4-FFF2-40B4-BE49-F238E27FC236}">
                <a16:creationId xmlns="" xmlns:a16="http://schemas.microsoft.com/office/drawing/2014/main" id="{444BF9AA-5B66-4E7E-A3F8-AE275FE02C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E69E78B5-0DA1-42E2-BBD3-9C35621D1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DC9A215-3D8E-41FD-B978-5C3D5E0E04CC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17086EF-4A5C-4B43-B2FD-2324B4F9D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34123E5C-A05C-478A-96BF-8D89523C0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Century Gothic" panose="020B0502020202020204" pitchFamily="34" charset="0"/>
              </a:defRPr>
            </a:lvl1pPr>
          </a:lstStyle>
          <a:p>
            <a:fld id="{F5519442-37F4-44C8-BE21-C9B5CE2B61F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ransition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A262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A262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BB694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D0EE4B1-5C71-455B-B2A1-EB0169F465F1}"/>
              </a:ext>
            </a:extLst>
          </p:cNvPr>
          <p:cNvSpPr/>
          <p:nvPr/>
        </p:nvSpPr>
        <p:spPr>
          <a:xfrm>
            <a:off x="755650" y="357188"/>
            <a:ext cx="78168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ГОСУДАРСТВЕННОЕ БЮДЖЕТНОЕ ОБРАЗОВАТЕЛЬНОЕ УЧРЕЖДЕНИЕ «ШКОЛА №345 ИМЕНИ А.С.ПУШКИНА»  ДОШКОЛЬНОЕ ОТДЕЛЕНИЕ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1D4649-A3BF-4D2A-9D0F-6B9238B5FBD6}"/>
              </a:ext>
            </a:extLst>
          </p:cNvPr>
          <p:cNvSpPr txBox="1"/>
          <p:nvPr/>
        </p:nvSpPr>
        <p:spPr>
          <a:xfrm>
            <a:off x="755650" y="2565400"/>
            <a:ext cx="4968875" cy="4646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учителя-логопеда 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Стуковой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Ларисы Сергеевны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высшая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квалификационная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категория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2019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год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cs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7053CF8-7CE5-4E90-AB0F-6CF9F7F6AC1D}"/>
              </a:ext>
            </a:extLst>
          </p:cNvPr>
          <p:cNvSpPr/>
          <p:nvPr/>
        </p:nvSpPr>
        <p:spPr>
          <a:xfrm>
            <a:off x="899592" y="1500174"/>
            <a:ext cx="7530060" cy="709016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cs typeface="Arial" pitchFamily="34" charset="0"/>
              </a:rPr>
              <a:t>ПОРТФОЛИО</a:t>
            </a:r>
            <a:endParaRPr lang="ru-RU" sz="5400" b="1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+mn-lt"/>
            </a:endParaRPr>
          </a:p>
        </p:txBody>
      </p:sp>
      <p:pic>
        <p:nvPicPr>
          <p:cNvPr id="13317" name="Рисунок 2">
            <a:extLst>
              <a:ext uri="{FF2B5EF4-FFF2-40B4-BE49-F238E27FC236}">
                <a16:creationId xmlns="" xmlns:a16="http://schemas.microsoft.com/office/drawing/2014/main" id="{9FA54DE4-F572-49EE-ADC4-16D5D8CD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65413"/>
            <a:ext cx="30035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EB9B989-17B7-4AFD-87FD-9A3DD6952428}"/>
              </a:ext>
            </a:extLst>
          </p:cNvPr>
          <p:cNvSpPr/>
          <p:nvPr/>
        </p:nvSpPr>
        <p:spPr>
          <a:xfrm>
            <a:off x="684213" y="214313"/>
            <a:ext cx="79597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200" dirty="0">
                <a:solidFill>
                  <a:srgbClr val="336600"/>
                </a:solidFill>
                <a:latin typeface="+mj-lt"/>
              </a:rPr>
              <a:t>КУРСЫ ПОВЫШЕНИЯ КВАЛИФИКАЦИИ,  ПУБЛИКАЦИИ </a:t>
            </a:r>
            <a:r>
              <a:rPr lang="ru-RU" sz="2400" b="1" spc="200">
                <a:solidFill>
                  <a:srgbClr val="336600"/>
                </a:solidFill>
                <a:latin typeface="+mj-lt"/>
              </a:rPr>
              <a:t>(продолжение)</a:t>
            </a:r>
            <a:endParaRPr lang="ru-RU" sz="2400" b="1" spc="200" dirty="0">
              <a:solidFill>
                <a:srgbClr val="336600"/>
              </a:solidFill>
              <a:latin typeface="+mj-lt"/>
            </a:endParaRPr>
          </a:p>
        </p:txBody>
      </p:sp>
      <p:sp>
        <p:nvSpPr>
          <p:cNvPr id="22531" name="TextBox 5">
            <a:extLst>
              <a:ext uri="{FF2B5EF4-FFF2-40B4-BE49-F238E27FC236}">
                <a16:creationId xmlns="" xmlns:a16="http://schemas.microsoft.com/office/drawing/2014/main" id="{27046C65-5F78-441D-A477-EDC540C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357438"/>
            <a:ext cx="278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E275BFD-89DA-4AE4-9B30-9E3566841C18}"/>
              </a:ext>
            </a:extLst>
          </p:cNvPr>
          <p:cNvSpPr txBox="1"/>
          <p:nvPr/>
        </p:nvSpPr>
        <p:spPr>
          <a:xfrm>
            <a:off x="684213" y="1484313"/>
            <a:ext cx="76327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11 декабря 2017 г.-08 февраля 2018 г. Курсы повышения квалификации «Основы комплексного сопровождения детей с расстройствами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аутического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спектра» в объеме 72 часа. </a:t>
            </a:r>
            <a:r>
              <a:rPr lang="ru-RU">
                <a:solidFill>
                  <a:schemeClr val="accent5">
                    <a:lumMod val="50000"/>
                  </a:schemeClr>
                </a:solidFill>
                <a:latin typeface="+mn-lt"/>
              </a:rPr>
              <a:t>Подтверждено удостоверением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№ 01948-17/18-В-1/17</a:t>
            </a:r>
          </a:p>
        </p:txBody>
      </p:sp>
      <p:pic>
        <p:nvPicPr>
          <p:cNvPr id="22533" name="Рисунок 4">
            <a:extLst>
              <a:ext uri="{FF2B5EF4-FFF2-40B4-BE49-F238E27FC236}">
                <a16:creationId xmlns="" xmlns:a16="http://schemas.microsoft.com/office/drawing/2014/main" id="{5865055F-85CE-4B80-B166-880C9375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727325"/>
            <a:ext cx="30956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0">
            <a:extLst>
              <a:ext uri="{FF2B5EF4-FFF2-40B4-BE49-F238E27FC236}">
                <a16:creationId xmlns="" xmlns:a16="http://schemas.microsoft.com/office/drawing/2014/main" id="{0AA759EF-564A-4F72-9D3F-DC4A4655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28925"/>
            <a:ext cx="17526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FFA616-BE62-432D-BAA9-BC7254191E35}"/>
              </a:ext>
            </a:extLst>
          </p:cNvPr>
          <p:cNvSpPr txBox="1"/>
          <p:nvPr/>
        </p:nvSpPr>
        <p:spPr>
          <a:xfrm flipH="1">
            <a:off x="693738" y="5229225"/>
            <a:ext cx="76311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11 марта 2015 г. Статья «Артикуляционная гимнастика, Подготовительный этап по постановке звука «с» Идентификатор статьи 656933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>
            <a:extLst>
              <a:ext uri="{FF2B5EF4-FFF2-40B4-BE49-F238E27FC236}">
                <a16:creationId xmlns="" xmlns:a16="http://schemas.microsoft.com/office/drawing/2014/main" id="{A361F063-BB0B-467D-AB18-F640D38A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621213"/>
            <a:ext cx="266858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211D9A-DBA1-415F-895F-7E826F5C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ФУНКЦИИ ЛОГОПЕДИЧЕСКОЙ СЛУЖБЫ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041776-BDD8-4F83-99DC-2BA70B217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38" y="1649413"/>
            <a:ext cx="8221662" cy="2376487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Диагностическая работа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Коррекционная работа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Профилактическая работа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Просветительская работа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3557" name="Рисунок 6">
            <a:extLst>
              <a:ext uri="{FF2B5EF4-FFF2-40B4-BE49-F238E27FC236}">
                <a16:creationId xmlns="" xmlns:a16="http://schemas.microsoft.com/office/drawing/2014/main" id="{1A836C78-5908-4207-9F4E-560350987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716338"/>
            <a:ext cx="21558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8">
            <a:extLst>
              <a:ext uri="{FF2B5EF4-FFF2-40B4-BE49-F238E27FC236}">
                <a16:creationId xmlns="" xmlns:a16="http://schemas.microsoft.com/office/drawing/2014/main" id="{64C1C404-697E-4FF4-BADB-70B858D7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652963"/>
            <a:ext cx="2670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FACFD2-EB2F-4C09-86D2-106F8E20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ЦЕЛИ И ЗАДАЧИ КОРРЕКЦИОННОЙ РАБОТЫ</a:t>
            </a:r>
          </a:p>
        </p:txBody>
      </p:sp>
      <p:sp>
        <p:nvSpPr>
          <p:cNvPr id="27651" name="Объект 2">
            <a:extLst>
              <a:ext uri="{FF2B5EF4-FFF2-40B4-BE49-F238E27FC236}">
                <a16:creationId xmlns="" xmlns:a16="http://schemas.microsoft.com/office/drawing/2014/main" id="{566AA802-B005-420E-B52B-ACA338EF6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Цели: </a:t>
            </a:r>
          </a:p>
          <a:p>
            <a:pPr lvl="1"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Формирование воспитательной среды, способствующей максимальному раскрытию речевых возможностей детей</a:t>
            </a:r>
          </a:p>
          <a:p>
            <a:pPr lvl="1"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Предупреждение и преодоление трудностей в их речевом развитии</a:t>
            </a:r>
          </a:p>
          <a:p>
            <a:pPr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Задачи:</a:t>
            </a:r>
          </a:p>
          <a:p>
            <a:pPr lvl="1"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Диагностическая – динамическое наблюдение и педагогический контроль за состоянием речи детей</a:t>
            </a:r>
          </a:p>
          <a:p>
            <a:pPr lvl="1"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Профилактическая – педагогическая помощь детям в нормальном речевом развитии</a:t>
            </a:r>
          </a:p>
          <a:p>
            <a:pPr lvl="1"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Коррекционная – своевременное полное или частичное устранение имеющихся у детей недостатков речи</a:t>
            </a:r>
          </a:p>
          <a:p>
            <a:pPr lvl="1">
              <a:defRPr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</a:rPr>
              <a:t>Консультативная – привлечение родителей и педагогов к активному участию в 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</a:rPr>
              <a:t>коррекционном процессе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162957-19D7-427A-93AA-40335508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ОСНОВНАЯ ФОРМА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44FCB54-99FC-4AD9-BC60-239AA7F65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Основной формой деятельности логопеда является индивидуальная работа</a:t>
            </a:r>
          </a:p>
          <a:p>
            <a:pPr>
              <a:defRPr/>
            </a:pP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Она включает в себя следующие направления: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Развитие общих речевых навыков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Звукопроизношение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Работа над слоговой структурой слова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Развитие связанной речи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Формирование навыков звукового анализа и синтеза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Развитие общей и мелкой моторики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Развитие высших психических функций</a:t>
            </a:r>
          </a:p>
          <a:p>
            <a:pPr lvl="1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>
            <a:extLst>
              <a:ext uri="{FF2B5EF4-FFF2-40B4-BE49-F238E27FC236}">
                <a16:creationId xmlns="" xmlns:a16="http://schemas.microsoft.com/office/drawing/2014/main" id="{FE5835AF-9CD4-498D-9986-97411FA3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833688"/>
            <a:ext cx="2716213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02A4BA-D2CE-4614-9B64-386CC22F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3479"/>
            <a:ext cx="8229600" cy="139903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3100" dirty="0"/>
              <a:t>ОРГАНИЗАЦИЯ МОЕЙ ПРОФЕССИОНАЛЬНОЙ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A42F8E-470D-46AF-ADD3-2BA64DB35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Я работаю учителем-логопедом в логопедическом пункте ГБОУ «Школа 345 имени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А.С.Пушкина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», дошкольное отделение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 детьми с нарушениями речи.</a:t>
            </a: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Коррекционная логопедическая </a:t>
            </a:r>
          </a:p>
          <a:p>
            <a:pPr marL="65087" indent="0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работа строится в соответствии с </a:t>
            </a:r>
          </a:p>
          <a:p>
            <a:pPr lvl="1"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Положением о логопедическом</a:t>
            </a:r>
          </a:p>
          <a:p>
            <a:pPr marL="536575" lvl="1" indent="0">
              <a:buFont typeface="Verdana" panose="020B0604030504040204" pitchFamily="34" charset="0"/>
              <a:buNone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пункте</a:t>
            </a:r>
          </a:p>
          <a:p>
            <a:pPr lvl="1"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Должностной инструкцией </a:t>
            </a:r>
          </a:p>
          <a:p>
            <a:pPr marL="536575" lvl="1" indent="0">
              <a:buFont typeface="Verdana" panose="020B0604030504040204" pitchFamily="34" charset="0"/>
              <a:buNone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учителя-логопеда</a:t>
            </a: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 логопедическом пункте занимаются</a:t>
            </a:r>
          </a:p>
          <a:p>
            <a:pPr marL="65087" indent="0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25 детей, зачисляются дети старшей и </a:t>
            </a:r>
          </a:p>
          <a:p>
            <a:pPr marL="65087" indent="0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подготовительной группы в возрасте начиная с </a:t>
            </a:r>
          </a:p>
          <a:p>
            <a:pPr marL="65087" indent="0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четырех с половиной лет. </a:t>
            </a: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Форма организации занятий:</a:t>
            </a:r>
          </a:p>
          <a:p>
            <a:pPr lvl="1"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Индивидуальные занятия</a:t>
            </a:r>
          </a:p>
          <a:p>
            <a:pPr lvl="1"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Подгрупповые занятия (2-4 человека)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E8FAA8-4C52-4FB6-8E36-F0993DCB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3479"/>
            <a:ext cx="8229600" cy="1399032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3100" dirty="0"/>
              <a:t>ОРГАНИЗАЦИЯ МОЕГО РАБОЧЕГО МЕСТА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002AFE3-90DE-48F5-85B8-0E468B18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2193925"/>
          </a:xfrm>
        </p:spPr>
        <p:txBody>
          <a:bodyPr/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Кабинет логопеда состоит из двух частей – непосредственно место коррекционной работы с детьми и место методической работы учителя-логопеда</a:t>
            </a: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Место коррекционной работы логопеда организовано в соответствии с принципом  предметно-пространственной окружающей среды</a:t>
            </a:r>
          </a:p>
          <a:p>
            <a:pPr marL="65087" indent="0">
              <a:buFont typeface="Wingdings 2" panose="05020102010507070707" pitchFamily="18" charset="2"/>
              <a:buNone/>
              <a:defRPr/>
            </a:pP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652" name="Рисунок 5">
            <a:extLst>
              <a:ext uri="{FF2B5EF4-FFF2-40B4-BE49-F238E27FC236}">
                <a16:creationId xmlns="" xmlns:a16="http://schemas.microsoft.com/office/drawing/2014/main" id="{92B55657-961F-44E6-85DF-494D4F02E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9513"/>
            <a:ext cx="29257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7">
            <a:extLst>
              <a:ext uri="{FF2B5EF4-FFF2-40B4-BE49-F238E27FC236}">
                <a16:creationId xmlns="" xmlns:a16="http://schemas.microsoft.com/office/drawing/2014/main" id="{3708F67B-A640-48D3-8404-B27D9ABE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394075"/>
            <a:ext cx="19161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290"/>
            </a:gs>
            <a:gs pos="3000">
              <a:srgbClr val="FFC290"/>
            </a:gs>
            <a:gs pos="22000">
              <a:srgbClr val="FFA679"/>
            </a:gs>
            <a:gs pos="56000">
              <a:srgbClr val="FB9950"/>
            </a:gs>
            <a:gs pos="89999">
              <a:srgbClr val="FAD085"/>
            </a:gs>
            <a:gs pos="100000">
              <a:srgbClr val="FFB28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6">
            <a:extLst>
              <a:ext uri="{FF2B5EF4-FFF2-40B4-BE49-F238E27FC236}">
                <a16:creationId xmlns="" xmlns:a16="http://schemas.microsoft.com/office/drawing/2014/main" id="{6602C0EB-1E0B-45F5-B274-6973AD2A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79688"/>
            <a:ext cx="2189163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10">
            <a:extLst>
              <a:ext uri="{FF2B5EF4-FFF2-40B4-BE49-F238E27FC236}">
                <a16:creationId xmlns="" xmlns:a16="http://schemas.microsoft.com/office/drawing/2014/main" id="{2E19D757-CC84-4FC1-A196-215FD03F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429000"/>
            <a:ext cx="276066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703E2B-89AD-4CD3-A2B8-80CD897F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138"/>
            <a:ext cx="8229600" cy="12266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600" dirty="0"/>
              <a:t>ОБОРУДОВАНИЕ ПРЕДМЕТНО-ПРОСТРАНСТВЕННОЙ РАЗВИВАЮЩЕЙ СРЕДЫ В КАБИНЕТЕ ЛОГОПЕДА</a:t>
            </a:r>
          </a:p>
        </p:txBody>
      </p:sp>
      <p:pic>
        <p:nvPicPr>
          <p:cNvPr id="28677" name="Рисунок 4">
            <a:extLst>
              <a:ext uri="{FF2B5EF4-FFF2-40B4-BE49-F238E27FC236}">
                <a16:creationId xmlns="" xmlns:a16="http://schemas.microsoft.com/office/drawing/2014/main" id="{FB3146EA-05ED-4C73-9BD6-6D5ECB69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2944813"/>
            <a:ext cx="2389188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42E52EE-81C7-48CB-B4D8-18030AB3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речевого и креативного развития (включает в себя: зеркало, комплект зондов для постановки звуков, картотека материалов для автоматизации и дифференциации всех групп звуков, сюжетные картинки, схемы,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мнемотаблицы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сенсорного развития (включает в себя: звучащие игрушки, игрушки-заместители, магнитофон, карточки по всем лексическим темам, игры типа «узнай по </a:t>
            </a:r>
            <a:r>
              <a:rPr lang="ru-RU" sz="1700" dirty="0"/>
              <a:t>силуэту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«ералаш», блоки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Дьенеша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занимательные игрушки для развития тактильных ощущений «волшебный мешочек» с мелкими предметами по лексическим темам</a:t>
            </a:r>
          </a:p>
          <a:p>
            <a:pPr>
              <a:defRPr/>
            </a:pP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моторного и конструктивного развития (включает в себя: плоскостные изображения предметов и объектов для обводки, клише, трафареты, кубики, массажные мячики и массажные пальчиковые дорожки, мячи; игрушки-шнуровки, застежки, мелкие бусины, прищепки, атрибуты для проведения игр «обезьянка», «язычок», «змейка», «Буратино»)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530C3B-DEFA-4C48-983A-6B01186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3479"/>
            <a:ext cx="8229600" cy="1399032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3100" dirty="0"/>
              <a:t>НАГЛЯДНОЕ И ИНФОРМАЦИОННОЕ ОБЕСПЕЧЕНИЕ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B28660-CA98-4C00-B9CC-64A818112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1201738"/>
          </a:xfrm>
        </p:spPr>
        <p:txBody>
          <a:bodyPr/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Кабинет логопеда обеспечен различными наглядными пособиями</a:t>
            </a: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Вся аналитическая информация по проводимой с детьми коррекционной работе структурирована  хранится на электронных и бумажных носителях</a:t>
            </a:r>
          </a:p>
        </p:txBody>
      </p:sp>
      <p:pic>
        <p:nvPicPr>
          <p:cNvPr id="29700" name="Рисунок 8">
            <a:extLst>
              <a:ext uri="{FF2B5EF4-FFF2-40B4-BE49-F238E27FC236}">
                <a16:creationId xmlns="" xmlns:a16="http://schemas.microsoft.com/office/drawing/2014/main" id="{6469D87C-ABDA-4AB7-9C4C-32C50FB8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084513"/>
            <a:ext cx="15875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4">
            <a:extLst>
              <a:ext uri="{FF2B5EF4-FFF2-40B4-BE49-F238E27FC236}">
                <a16:creationId xmlns="" xmlns:a16="http://schemas.microsoft.com/office/drawing/2014/main" id="{479FB933-A83E-47F2-9971-FBFBCCD4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798888"/>
            <a:ext cx="193675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886787-2300-46D6-8914-B48D33F754A6}"/>
              </a:ext>
            </a:extLst>
          </p:cNvPr>
          <p:cNvSpPr txBox="1"/>
          <p:nvPr/>
        </p:nvSpPr>
        <p:spPr>
          <a:xfrm flipH="1">
            <a:off x="2676525" y="3117850"/>
            <a:ext cx="1924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Наглядные пособия и игры</a:t>
            </a:r>
          </a:p>
        </p:txBody>
      </p:sp>
      <p:pic>
        <p:nvPicPr>
          <p:cNvPr id="29703" name="Рисунок 11">
            <a:extLst>
              <a:ext uri="{FF2B5EF4-FFF2-40B4-BE49-F238E27FC236}">
                <a16:creationId xmlns="" xmlns:a16="http://schemas.microsoft.com/office/drawing/2014/main" id="{4E68D1C1-BC73-40C8-B3D1-C812BB17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4121150"/>
            <a:ext cx="14890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Рисунок 6">
            <a:extLst>
              <a:ext uri="{FF2B5EF4-FFF2-40B4-BE49-F238E27FC236}">
                <a16:creationId xmlns="" xmlns:a16="http://schemas.microsoft.com/office/drawing/2014/main" id="{EC6FADEC-021E-4340-AD69-E67AF3EE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216275"/>
            <a:ext cx="14890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2F93C2-FCEB-41DE-8364-1BB1E9DF7CE3}"/>
              </a:ext>
            </a:extLst>
          </p:cNvPr>
          <p:cNvSpPr txBox="1"/>
          <p:nvPr/>
        </p:nvSpPr>
        <p:spPr>
          <a:xfrm>
            <a:off x="5032375" y="5516563"/>
            <a:ext cx="18907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Документация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C6669B-30E7-4EA3-BA8C-5C4026A2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ИСПОЛЬЗУЕМЫЕ В РАБОТЕ СОВРЕМЕННЫЕ ТЕХНОЛОГИИ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3BB56E-5BCB-4B69-BCE5-5E708F499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6275388" cy="4572000"/>
          </a:xfrm>
        </p:spPr>
        <p:txBody>
          <a:bodyPr/>
          <a:lstStyle/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Дифференцированное индивидуальное обучение</a:t>
            </a: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Наглядное моделирование</a:t>
            </a: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Игровая технология</a:t>
            </a: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Информационно-коммуникационная технология</a:t>
            </a: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Обучение составлению творческих рассказов по картине</a:t>
            </a: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Активизирующее обучение речи как средства общения</a:t>
            </a: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Развитие диалогического общения</a:t>
            </a:r>
          </a:p>
          <a:p>
            <a:pPr>
              <a:defRPr/>
            </a:pP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</a:rPr>
              <a:t>Логоритмика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Артикуляционная и пальчиковая гимнастики</a:t>
            </a:r>
          </a:p>
          <a:p>
            <a:pPr>
              <a:defRPr/>
            </a:pP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</a:rPr>
              <a:t>Синквейн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4" name="Рисунок 4">
            <a:extLst>
              <a:ext uri="{FF2B5EF4-FFF2-40B4-BE49-F238E27FC236}">
                <a16:creationId xmlns="" xmlns:a16="http://schemas.microsoft.com/office/drawing/2014/main" id="{314263E1-3109-4FEC-9364-4F40B6C6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159250"/>
            <a:ext cx="182245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3">
            <a:extLst>
              <a:ext uri="{FF2B5EF4-FFF2-40B4-BE49-F238E27FC236}">
                <a16:creationId xmlns="" xmlns:a16="http://schemas.microsoft.com/office/drawing/2014/main" id="{5818A7A7-9825-46C7-9BAE-652EB4A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1882775"/>
            <a:ext cx="20780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8F7655-7591-47EC-A6B8-093EF2FFE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Содержание определяется:</a:t>
            </a:r>
          </a:p>
          <a:p>
            <a:pPr lvl="1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общеобразовательной программой «От рождения до школы» (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ред.Н.Е.Вераксы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Т.С.Комарова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М.А.Васильева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lvl="1"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Коррекционными программами </a:t>
            </a:r>
          </a:p>
          <a:p>
            <a:pPr lvl="2">
              <a:defRPr/>
            </a:pP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</a:rPr>
              <a:t>Г.А.Каше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 «Подготовка к школе детей с недоразвитием речи» для подготовительной логопедической группы ФФН</a:t>
            </a:r>
          </a:p>
          <a:p>
            <a:pPr lvl="2">
              <a:defRPr/>
            </a:pP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</a:rPr>
              <a:t>Т.Б.Филичева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</a:rPr>
              <a:t>Г.В.Чиркина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 «Воспитание и обучение детей дошкольного возраста с ФФН» для детей старшей логопедической группы</a:t>
            </a:r>
          </a:p>
          <a:p>
            <a:pPr lvl="2">
              <a:defRPr/>
            </a:pP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</a:rPr>
              <a:t>И.В.Нищева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 «Система коррекционной работы по преодолению ОНР» для детей средней и старшей подготовительных групп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70C4E162-B5AB-4A6D-B6FB-118319A8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3479"/>
            <a:ext cx="8229600" cy="1399032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3100" dirty="0"/>
              <a:t>КОРРЕКЦИОННО-ОБРАЗОВАТЕЛЬНЫЙ ПРОЦЕСС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1508B47-C073-4038-A4A0-B9079A002C75}"/>
              </a:ext>
            </a:extLst>
          </p:cNvPr>
          <p:cNvSpPr txBox="1"/>
          <p:nvPr/>
        </p:nvSpPr>
        <p:spPr>
          <a:xfrm>
            <a:off x="539750" y="285750"/>
            <a:ext cx="8389938" cy="6924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000" b="1" spc="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Содержание портфолио: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ru-RU" sz="2000" b="1" spc="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Раздел 1. Общие сведения о педагоге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Раздел 2. Научно-методическая деятельность,    социально-профессиональная активность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Раздел 3. Учебно-материальная база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Раздел 4. Результаты педагогической деятельности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Раздел 5.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Оценка работы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8A6AC5-44A2-4192-935B-4EC4FCAEC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Адаптирую и частично использую в работе пособия и методические рекомендации следующих авторов: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Н.С.Жуковой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Т.А.Ткаченко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Л.Н.Ефименковой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В.В.Коноваленко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О.С.Гонзяк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Е.В.Колесниковой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Л.А.Комаровой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Н.Э.Теремковой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И.Е.Лебедевой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Е.Ф.Архиповой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Также выборочно использую пособия из журнала «Логопед»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3B78DDE-2B58-404E-A0F3-2DB26012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3100" dirty="0"/>
              <a:t>КОРРЕКЦИОННО-ОБРАЗОВАТЕЛЬНЫЙ ПРОЦЕСС (продолжение)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190DFF-F5AC-4B6A-AE1D-12C3DDF9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/>
              <a:t>Фотографии учебных материалов и пособий, используемых в коррекционно-образовательном процессе</a:t>
            </a:r>
          </a:p>
        </p:txBody>
      </p:sp>
      <p:pic>
        <p:nvPicPr>
          <p:cNvPr id="33795" name="Объект 4">
            <a:extLst>
              <a:ext uri="{FF2B5EF4-FFF2-40B4-BE49-F238E27FC236}">
                <a16:creationId xmlns="" xmlns:a16="http://schemas.microsoft.com/office/drawing/2014/main" id="{B7A02091-6BE1-4CF6-8522-A7D2FC608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276475"/>
            <a:ext cx="2268538" cy="3025775"/>
          </a:xfrm>
        </p:spPr>
      </p:pic>
      <p:pic>
        <p:nvPicPr>
          <p:cNvPr id="33796" name="Рисунок 6">
            <a:extLst>
              <a:ext uri="{FF2B5EF4-FFF2-40B4-BE49-F238E27FC236}">
                <a16:creationId xmlns="" xmlns:a16="http://schemas.microsoft.com/office/drawing/2014/main" id="{FF07A45E-8BC5-4E1E-AAE2-EC8231B7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05038"/>
            <a:ext cx="226853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8">
            <a:extLst>
              <a:ext uri="{FF2B5EF4-FFF2-40B4-BE49-F238E27FC236}">
                <a16:creationId xmlns="" xmlns:a16="http://schemas.microsoft.com/office/drawing/2014/main" id="{BD0957F8-4661-4098-B45D-ABBE62FD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3971925"/>
            <a:ext cx="3359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9BA9BF-5423-40CC-BA7E-C235D392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ДИАГНОСТИКА РЕЧЕВОГО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49A320-26EA-4BDA-B342-2C406DAB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1258888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При заполнении карты логопедического обследования детей с нарушением речи использую рекомендации следующих авторов: </a:t>
            </a:r>
          </a:p>
          <a:p>
            <a:pPr lvl="1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4820" name="Рисунок 4">
            <a:extLst>
              <a:ext uri="{FF2B5EF4-FFF2-40B4-BE49-F238E27FC236}">
                <a16:creationId xmlns="" xmlns:a16="http://schemas.microsoft.com/office/drawing/2014/main" id="{41AD4005-85FE-4034-9DF3-87A8661E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3181350"/>
            <a:ext cx="258286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896086-4176-4DE4-ADFB-43C1DABCEAE6}"/>
              </a:ext>
            </a:extLst>
          </p:cNvPr>
          <p:cNvSpPr txBox="1"/>
          <p:nvPr/>
        </p:nvSpPr>
        <p:spPr>
          <a:xfrm>
            <a:off x="684213" y="3141663"/>
            <a:ext cx="4895850" cy="3476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методика определения уровня речевого развития детей дошкольного возраста автора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О.А.Безруковой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альбом индивидуального обследования дошкольников автора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Т.А.Ткаченко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обследование речи дошкольников с ЗПР автора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И.Д.Коненкова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стертая дизартрия у детей автора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Е.П.Архипова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3AB"/>
            </a:gs>
            <a:gs pos="7433">
              <a:srgbClr val="FFE3AB"/>
            </a:gs>
            <a:gs pos="41216">
              <a:srgbClr val="E27A4B"/>
            </a:gs>
            <a:gs pos="82001">
              <a:srgbClr val="FFE3AB"/>
            </a:gs>
            <a:gs pos="100000">
              <a:srgbClr val="FFB28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E0902AA-5D95-433B-8045-2BD80E239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27" y="2204864"/>
            <a:ext cx="5318873" cy="3989154"/>
          </a:xfrm>
          <a:prstGeom prst="rect">
            <a:avLst/>
          </a:prstGeom>
          <a:effectLst>
            <a:glow rad="127000">
              <a:schemeClr val="accent1">
                <a:alpha val="10000"/>
              </a:scheme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761775-57FF-4C5B-8373-7B83E192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ДИАГНОСТИКА РЕЧЕВОГО РАЗВИТИЯ (продолжение)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F8A6C5F-5F1E-46A6-BA2D-E2484695A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5038"/>
            <a:ext cx="7570788" cy="4384675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результатам обследования на каждого ребенка заполняется индивидуальная речевая карта возрастных групп 4-5 лет, 5-6 лет, 6-7 лет</a:t>
            </a: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Составляется индивидуальный план коррекционной работы</a:t>
            </a: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течение года проводится диагностика речевого развития ребенка и по итогам года выводится динамика коррекционно-развивающего обучения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3">
            <a:extLst>
              <a:ext uri="{FF2B5EF4-FFF2-40B4-BE49-F238E27FC236}">
                <a16:creationId xmlns="" xmlns:a16="http://schemas.microsoft.com/office/drawing/2014/main" id="{F5513025-FF3F-4F52-835C-F3A99F55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41650"/>
            <a:ext cx="50514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539A48-231B-4372-AA64-04AB4BFE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573"/>
            <a:ext cx="8229600" cy="71323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ОБЩИЕ СВЕДЕНИЯ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BACAFE-AFCA-4A51-94E2-F00A63B4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24815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Стукова Лариса Сергеевна 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Окончила в 2005 году Московский государственный областной университет по специальности «логопедия»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По итогам обучения присвоена квалификация «учитель – логопед» 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Общий стаж работы учителем-логопедом 16 лет</a:t>
            </a:r>
            <a:endParaRPr lang="ru-RU" b="1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5">
            <a:extLst>
              <a:ext uri="{FF2B5EF4-FFF2-40B4-BE49-F238E27FC236}">
                <a16:creationId xmlns="" xmlns:a16="http://schemas.microsoft.com/office/drawing/2014/main" id="{D9334F11-7A9B-4383-93B8-C8DA676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96975"/>
            <a:ext cx="28479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7">
            <a:extLst>
              <a:ext uri="{FF2B5EF4-FFF2-40B4-BE49-F238E27FC236}">
                <a16:creationId xmlns="" xmlns:a16="http://schemas.microsoft.com/office/drawing/2014/main" id="{B9D1DE5C-7975-4B25-A9FC-32143C6C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2060575"/>
            <a:ext cx="27987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AF88DF8-0923-4AB5-BBBB-AE57B285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>
              <a:defRPr/>
            </a:pPr>
            <a:r>
              <a:rPr lang="ru-RU" sz="3000" dirty="0"/>
              <a:t>ОБЩИЕ КВАЛИФИКАЦИОННЫЕ СВЕДЕНИЯ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FEACE1-E0B6-457E-9981-5D641C037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С 2002 года работала учителем-логопедом ГБУ д/с №299 ЦАО </a:t>
            </a:r>
            <a:r>
              <a:rPr lang="ru-RU" sz="2400" b="1" dirty="0" err="1">
                <a:solidFill>
                  <a:schemeClr val="accent6">
                    <a:lumMod val="25000"/>
                  </a:schemeClr>
                </a:solidFill>
              </a:rPr>
              <a:t>г.Москвы</a:t>
            </a:r>
            <a:endParaRPr lang="ru-RU" sz="2400" b="1" dirty="0">
              <a:solidFill>
                <a:schemeClr val="accent6">
                  <a:lumMod val="25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2006 год - присвоена первая квалификационная категория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В 2011 году перешла на работу в ГБОУ д/с №284 (в 2014 году реорганизовано в ГБОУ «Школа №345 имени </a:t>
            </a:r>
            <a:r>
              <a:rPr lang="ru-RU" sz="2400" b="1" dirty="0" err="1">
                <a:solidFill>
                  <a:schemeClr val="accent6">
                    <a:lumMod val="25000"/>
                  </a:schemeClr>
                </a:solidFill>
              </a:rPr>
              <a:t>А.С.Пушкина</a:t>
            </a: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»)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2011 год подтверждена первая квалификационная категория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2015 год присвоена высшая квалификационная категория по должности учитель-логопед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A0B1FD-CD54-478E-9DDF-ABF1B5A2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267494"/>
            <a:ext cx="8685972" cy="139903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   Приказ о присвоении высшей квалификационной категории</a:t>
            </a:r>
          </a:p>
        </p:txBody>
      </p:sp>
      <p:pic>
        <p:nvPicPr>
          <p:cNvPr id="17411" name="Объект 4">
            <a:extLst>
              <a:ext uri="{FF2B5EF4-FFF2-40B4-BE49-F238E27FC236}">
                <a16:creationId xmlns="" xmlns:a16="http://schemas.microsoft.com/office/drawing/2014/main" id="{87D9C1FF-5C73-48B3-8B24-AC6A11554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492375"/>
            <a:ext cx="2365375" cy="3529013"/>
          </a:xfrm>
        </p:spPr>
      </p:pic>
      <p:pic>
        <p:nvPicPr>
          <p:cNvPr id="17412" name="Рисунок 6">
            <a:extLst>
              <a:ext uri="{FF2B5EF4-FFF2-40B4-BE49-F238E27FC236}">
                <a16:creationId xmlns="" xmlns:a16="http://schemas.microsoft.com/office/drawing/2014/main" id="{C6E60DD0-EA05-4C68-B689-F5E2B456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492375"/>
            <a:ext cx="25654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8">
            <a:extLst>
              <a:ext uri="{FF2B5EF4-FFF2-40B4-BE49-F238E27FC236}">
                <a16:creationId xmlns="" xmlns:a16="http://schemas.microsoft.com/office/drawing/2014/main" id="{C5528D51-0985-41F6-A0B3-289937D2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492375"/>
            <a:ext cx="25654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25D1EA9-1D22-40F6-9FEB-EE261343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 algn="ctr">
              <a:defRPr/>
            </a:pPr>
            <a:r>
              <a:rPr lang="ru-RU" sz="3200" dirty="0"/>
              <a:t>ГРАМОТЫ, БЛАГОДАРНОСТИ, СЕРТИФИКАТЫ И ДИПЛОМЫ</a:t>
            </a:r>
          </a:p>
        </p:txBody>
      </p:sp>
      <p:pic>
        <p:nvPicPr>
          <p:cNvPr id="18435" name="Рисунок 3">
            <a:extLst>
              <a:ext uri="{FF2B5EF4-FFF2-40B4-BE49-F238E27FC236}">
                <a16:creationId xmlns="" xmlns:a16="http://schemas.microsoft.com/office/drawing/2014/main" id="{53532BB5-F4A2-40C7-9989-F9F5F755A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584325"/>
            <a:ext cx="183991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5">
            <a:extLst>
              <a:ext uri="{FF2B5EF4-FFF2-40B4-BE49-F238E27FC236}">
                <a16:creationId xmlns="" xmlns:a16="http://schemas.microsoft.com/office/drawing/2014/main" id="{A2BE3232-98BA-4589-93D4-057FBF65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1549400"/>
            <a:ext cx="170021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7">
            <a:extLst>
              <a:ext uri="{FF2B5EF4-FFF2-40B4-BE49-F238E27FC236}">
                <a16:creationId xmlns="" xmlns:a16="http://schemas.microsoft.com/office/drawing/2014/main" id="{90B8E2EA-2376-4EBD-A307-EB72CA76D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584325"/>
            <a:ext cx="1924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Объект 5">
            <a:extLst>
              <a:ext uri="{FF2B5EF4-FFF2-40B4-BE49-F238E27FC236}">
                <a16:creationId xmlns="" xmlns:a16="http://schemas.microsoft.com/office/drawing/2014/main" id="{8748753A-775E-4D95-8119-2FBDF51D6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0" y="3800475"/>
            <a:ext cx="1809750" cy="2500313"/>
          </a:xfrm>
        </p:spPr>
      </p:pic>
      <p:pic>
        <p:nvPicPr>
          <p:cNvPr id="18439" name="Рисунок 18">
            <a:extLst>
              <a:ext uri="{FF2B5EF4-FFF2-40B4-BE49-F238E27FC236}">
                <a16:creationId xmlns="" xmlns:a16="http://schemas.microsoft.com/office/drawing/2014/main" id="{CB90BBA4-252C-460A-AFB7-2FA8D77F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566863"/>
            <a:ext cx="1924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13">
            <a:extLst>
              <a:ext uri="{FF2B5EF4-FFF2-40B4-BE49-F238E27FC236}">
                <a16:creationId xmlns="" xmlns:a16="http://schemas.microsoft.com/office/drawing/2014/main" id="{808C737E-D58F-4A6F-9225-9189BAA6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754438"/>
            <a:ext cx="19383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15">
            <a:extLst>
              <a:ext uri="{FF2B5EF4-FFF2-40B4-BE49-F238E27FC236}">
                <a16:creationId xmlns="" xmlns:a16="http://schemas.microsoft.com/office/drawing/2014/main" id="{14A94CAB-B815-42D3-95CC-A9B77C39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46513"/>
            <a:ext cx="1830388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D5143D-3461-4BCE-81F7-BACABB98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93354"/>
          </a:xfrm>
        </p:spPr>
        <p:txBody>
          <a:bodyPr/>
          <a:lstStyle/>
          <a:p>
            <a:pPr algn="ctr">
              <a:defRPr/>
            </a:pPr>
            <a:r>
              <a:rPr lang="ru-RU" sz="3200" dirty="0">
                <a:ln w="6350">
                  <a:solidFill>
                    <a:srgbClr val="FA9245">
                      <a:shade val="43000"/>
                    </a:srgbClr>
                  </a:solidFill>
                </a:ln>
              </a:rPr>
              <a:t>     ГРАМОТЫ, БЛАГОДАРНОСТИ, СЕРТИФИКАТЫ И ДИПЛОМЫ (продолжение)</a:t>
            </a:r>
            <a:endParaRPr lang="ru-RU" dirty="0"/>
          </a:p>
        </p:txBody>
      </p:sp>
      <p:pic>
        <p:nvPicPr>
          <p:cNvPr id="19459" name="Рисунок 6">
            <a:extLst>
              <a:ext uri="{FF2B5EF4-FFF2-40B4-BE49-F238E27FC236}">
                <a16:creationId xmlns="" xmlns:a16="http://schemas.microsoft.com/office/drawing/2014/main" id="{66909D66-CF57-4669-83F6-6EF265E8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063750"/>
            <a:ext cx="1871662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8">
            <a:extLst>
              <a:ext uri="{FF2B5EF4-FFF2-40B4-BE49-F238E27FC236}">
                <a16:creationId xmlns="" xmlns:a16="http://schemas.microsoft.com/office/drawing/2014/main" id="{536CA012-3B56-4F78-8E42-085C670C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2060575"/>
            <a:ext cx="1871662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10">
            <a:extLst>
              <a:ext uri="{FF2B5EF4-FFF2-40B4-BE49-F238E27FC236}">
                <a16:creationId xmlns="" xmlns:a16="http://schemas.microsoft.com/office/drawing/2014/main" id="{C6182177-B1E1-4DA0-92B9-D4FA43A7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533900"/>
            <a:ext cx="23399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1">
            <a:extLst>
              <a:ext uri="{FF2B5EF4-FFF2-40B4-BE49-F238E27FC236}">
                <a16:creationId xmlns="" xmlns:a16="http://schemas.microsoft.com/office/drawing/2014/main" id="{C793C1C9-0A9C-4C6A-8B05-90CBCE19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065338"/>
            <a:ext cx="187166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Объект 4">
            <a:extLst>
              <a:ext uri="{FF2B5EF4-FFF2-40B4-BE49-F238E27FC236}">
                <a16:creationId xmlns="" xmlns:a16="http://schemas.microsoft.com/office/drawing/2014/main" id="{A90E73CB-4AD7-4D53-8936-91D0E78C2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" y="3870325"/>
            <a:ext cx="1871663" cy="2495550"/>
          </a:xfrm>
        </p:spPr>
      </p:pic>
      <p:pic>
        <p:nvPicPr>
          <p:cNvPr id="19464" name="Рисунок 3">
            <a:extLst>
              <a:ext uri="{FF2B5EF4-FFF2-40B4-BE49-F238E27FC236}">
                <a16:creationId xmlns="" xmlns:a16="http://schemas.microsoft.com/office/drawing/2014/main" id="{9430AC32-2C6E-420C-A2B0-8691E890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078038"/>
            <a:ext cx="179387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13">
            <a:extLst>
              <a:ext uri="{FF2B5EF4-FFF2-40B4-BE49-F238E27FC236}">
                <a16:creationId xmlns="" xmlns:a16="http://schemas.microsoft.com/office/drawing/2014/main" id="{989BB5EA-85C1-428D-B1DA-4056CFC4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978275"/>
            <a:ext cx="170973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80FD8A-A151-4E03-8E35-8DCCCBF9C0A2}"/>
              </a:ext>
            </a:extLst>
          </p:cNvPr>
          <p:cNvSpPr/>
          <p:nvPr/>
        </p:nvSpPr>
        <p:spPr>
          <a:xfrm>
            <a:off x="684213" y="214313"/>
            <a:ext cx="79597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200" dirty="0">
                <a:solidFill>
                  <a:srgbClr val="336600"/>
                </a:solidFill>
                <a:latin typeface="+mj-lt"/>
              </a:rPr>
              <a:t>КУРСЫ ПОВЫШЕНИЯ КВАЛИФИКАЦИИ,  ПУБЛИКАЦИИ</a:t>
            </a:r>
          </a:p>
        </p:txBody>
      </p:sp>
      <p:sp>
        <p:nvSpPr>
          <p:cNvPr id="20483" name="TextBox 5">
            <a:extLst>
              <a:ext uri="{FF2B5EF4-FFF2-40B4-BE49-F238E27FC236}">
                <a16:creationId xmlns="" xmlns:a16="http://schemas.microsoft.com/office/drawing/2014/main" id="{36EC21EE-A78C-4239-8662-80E2B03C2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357438"/>
            <a:ext cx="278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20484" name="Рисунок 16">
            <a:extLst>
              <a:ext uri="{FF2B5EF4-FFF2-40B4-BE49-F238E27FC236}">
                <a16:creationId xmlns="" xmlns:a16="http://schemas.microsoft.com/office/drawing/2014/main" id="{03CC9220-431E-4752-8B98-AF750F19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213100"/>
            <a:ext cx="22669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DA897F-5490-41A7-873D-B5FB5D8CBC73}"/>
              </a:ext>
            </a:extLst>
          </p:cNvPr>
          <p:cNvSpPr txBox="1"/>
          <p:nvPr/>
        </p:nvSpPr>
        <p:spPr>
          <a:xfrm>
            <a:off x="684213" y="1484313"/>
            <a:ext cx="76327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14-16 апреля 2014 г. Участие в межрегиональной научно-практической конференции «Современные технологии логопедической помощи в условиях специального и инклюзивного образования» в объеме 24 часов, подтверждается сертификатом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20FF69-D070-433F-8CB1-297CD509D0E5}"/>
              </a:ext>
            </a:extLst>
          </p:cNvPr>
          <p:cNvSpPr txBox="1"/>
          <p:nvPr/>
        </p:nvSpPr>
        <p:spPr>
          <a:xfrm flipH="1">
            <a:off x="684213" y="5516563"/>
            <a:ext cx="72009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24 марта – 18 апреля 2014 г. Участие во всероссийском педагогическом марафоне. Подтверждено сертификатом</a:t>
            </a:r>
          </a:p>
        </p:txBody>
      </p:sp>
      <p:pic>
        <p:nvPicPr>
          <p:cNvPr id="20487" name="Рисунок 9">
            <a:extLst>
              <a:ext uri="{FF2B5EF4-FFF2-40B4-BE49-F238E27FC236}">
                <a16:creationId xmlns="" xmlns:a16="http://schemas.microsoft.com/office/drawing/2014/main" id="{6BD95384-EF54-4A37-AE77-90A348E9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132138"/>
            <a:ext cx="136842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8D4152C-0A29-48EF-AF2F-409B5A3C2DC9}"/>
              </a:ext>
            </a:extLst>
          </p:cNvPr>
          <p:cNvSpPr/>
          <p:nvPr/>
        </p:nvSpPr>
        <p:spPr>
          <a:xfrm>
            <a:off x="684213" y="214313"/>
            <a:ext cx="79597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200" dirty="0">
                <a:solidFill>
                  <a:srgbClr val="336600"/>
                </a:solidFill>
                <a:latin typeface="+mj-lt"/>
              </a:rPr>
              <a:t>КУРСЫ ПОВЫШЕНИЯ КВАЛИФИКАЦИИ,  ПУБЛИКАЦИИ (продолжение)</a:t>
            </a:r>
          </a:p>
        </p:txBody>
      </p:sp>
      <p:sp>
        <p:nvSpPr>
          <p:cNvPr id="21507" name="TextBox 5">
            <a:extLst>
              <a:ext uri="{FF2B5EF4-FFF2-40B4-BE49-F238E27FC236}">
                <a16:creationId xmlns="" xmlns:a16="http://schemas.microsoft.com/office/drawing/2014/main" id="{B02CB836-06AE-484F-AA7B-FDA4BA932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357438"/>
            <a:ext cx="278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B694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5D45DA-A94C-45F0-ACA0-97F04ADB0907}"/>
              </a:ext>
            </a:extLst>
          </p:cNvPr>
          <p:cNvSpPr txBox="1"/>
          <p:nvPr/>
        </p:nvSpPr>
        <p:spPr>
          <a:xfrm>
            <a:off x="684213" y="1484313"/>
            <a:ext cx="76327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29 января-23 апреля 2015 г. Курсы повышения квалификации «Современные технологии диагностики и коррекции недоразвития речи системного характера у детей дошкольного и младшего школьного возраста» в объеме 72 часа. Подтверждено дипломом №15048/72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8C9EF8-74DE-42A3-AC6E-B10CAFD2D091}"/>
              </a:ext>
            </a:extLst>
          </p:cNvPr>
          <p:cNvSpPr txBox="1"/>
          <p:nvPr/>
        </p:nvSpPr>
        <p:spPr>
          <a:xfrm flipH="1">
            <a:off x="611188" y="4745038"/>
            <a:ext cx="72009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17 апреля 2015 г.-01 октября 2015 г. Курсы повышения квалификации «Организация инклюзивного образования детей-инвалидов, детей с ОВЗ в общеобразовательных организациях» в объеме 72 часа. Подтверждено дипломом №20/16262</a:t>
            </a:r>
          </a:p>
        </p:txBody>
      </p:sp>
      <p:pic>
        <p:nvPicPr>
          <p:cNvPr id="21510" name="Рисунок 5">
            <a:extLst>
              <a:ext uri="{FF2B5EF4-FFF2-40B4-BE49-F238E27FC236}">
                <a16:creationId xmlns="" xmlns:a16="http://schemas.microsoft.com/office/drawing/2014/main" id="{26714C16-3727-4E9C-AC13-3AF8C386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962275"/>
            <a:ext cx="24479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9">
            <a:extLst>
              <a:ext uri="{FF2B5EF4-FFF2-40B4-BE49-F238E27FC236}">
                <a16:creationId xmlns="" xmlns:a16="http://schemas.microsoft.com/office/drawing/2014/main" id="{C0AF16EA-48BD-40BC-ACE1-076B02AA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995613"/>
            <a:ext cx="244792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8">
      <a:dk1>
        <a:srgbClr val="B4B4B4"/>
      </a:dk1>
      <a:lt1>
        <a:sysClr val="window" lastClr="FFFFFF"/>
      </a:lt1>
      <a:dk2>
        <a:srgbClr val="EBC7E4"/>
      </a:dk2>
      <a:lt2>
        <a:srgbClr val="F4E7ED"/>
      </a:lt2>
      <a:accent1>
        <a:srgbClr val="FA9245"/>
      </a:accent1>
      <a:accent2>
        <a:srgbClr val="DABAE0"/>
      </a:accent2>
      <a:accent3>
        <a:srgbClr val="F0BAA2"/>
      </a:accent3>
      <a:accent4>
        <a:srgbClr val="FCE0AE"/>
      </a:accent4>
      <a:accent5>
        <a:srgbClr val="CF5B05"/>
      </a:accent5>
      <a:accent6>
        <a:srgbClr val="FDCFAD"/>
      </a:accent6>
      <a:hlink>
        <a:srgbClr val="FFEFB3"/>
      </a:hlink>
      <a:folHlink>
        <a:srgbClr val="EAC8E3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5011</TotalTime>
  <Words>1054</Words>
  <Application>Microsoft Office PowerPoint</Application>
  <PresentationFormat>Экран (4:3)</PresentationFormat>
  <Paragraphs>136</Paragraphs>
  <Slides>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Яркая</vt:lpstr>
      <vt:lpstr>Презентация PowerPoint</vt:lpstr>
      <vt:lpstr>Презентация PowerPoint</vt:lpstr>
      <vt:lpstr>ОБЩИЕ СВЕДЕНИЯ</vt:lpstr>
      <vt:lpstr>ОБЩИЕ КВАЛИФИКАЦИОННЫЕ СВЕДЕНИЯ</vt:lpstr>
      <vt:lpstr>   Приказ о присвоении высшей квалификационной категории</vt:lpstr>
      <vt:lpstr>ГРАМОТЫ, БЛАГОДАРНОСТИ, СЕРТИФИКАТЫ И ДИПЛОМЫ</vt:lpstr>
      <vt:lpstr>     ГРАМОТЫ, БЛАГОДАРНОСТИ, СЕРТИФИКАТЫ И ДИПЛОМЫ (продолжение)</vt:lpstr>
      <vt:lpstr>Презентация PowerPoint</vt:lpstr>
      <vt:lpstr>Презентация PowerPoint</vt:lpstr>
      <vt:lpstr>Презентация PowerPoint</vt:lpstr>
      <vt:lpstr>ФУНКЦИИ ЛОГОПЕДИЧЕСКОЙ СЛУЖБЫ</vt:lpstr>
      <vt:lpstr>ЦЕЛИ И ЗАДАЧИ КОРРЕКЦИОННОЙ РАБОТЫ</vt:lpstr>
      <vt:lpstr>ОСНОВНАЯ ФОРМА ДЕЯТЕЛЬНОСТИ</vt:lpstr>
      <vt:lpstr> ОРГАНИЗАЦИЯ МОЕЙ ПРОФЕССИОНАЛЬНОЙ ДЕЯТЕЛЬНОСТИ</vt:lpstr>
      <vt:lpstr> ОРГАНИЗАЦИЯ МОЕГО РАБОЧЕГО МЕСТА</vt:lpstr>
      <vt:lpstr>ОБОРУДОВАНИЕ ПРЕДМЕТНО-ПРОСТРАНСТВЕННОЙ РАЗВИВАЮЩЕЙ СРЕДЫ В КАБИНЕТЕ ЛОГОПЕДА</vt:lpstr>
      <vt:lpstr> НАГЛЯДНОЕ И ИНФОРМАЦИОННОЕ ОБЕСПЕЧЕНИЕ</vt:lpstr>
      <vt:lpstr>ИСПОЛЬЗУЕМЫЕ В РАБОТЕ СОВРЕМЕННЫЕ ТЕХНОЛОГИИ</vt:lpstr>
      <vt:lpstr> КОРРЕКЦИОННО-ОБРАЗОВАТЕЛЬНЫЙ ПРОЦЕСС</vt:lpstr>
      <vt:lpstr> КОРРЕКЦИОННО-ОБРАЗОВАТЕЛЬНЫЙ ПРОЦЕСС (продолжение)</vt:lpstr>
      <vt:lpstr>Фотографии учебных материалов и пособий, используемых в коррекционно-образовательном процессе</vt:lpstr>
      <vt:lpstr>ДИАГНОСТИКА РЕЧЕВОГО РАЗВИТИЯ</vt:lpstr>
      <vt:lpstr>ДИАГНОСТИКА РЕЧЕВОГО РАЗВИТИЯ (продолжение)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SuperUser</cp:lastModifiedBy>
  <cp:revision>508</cp:revision>
  <dcterms:created xsi:type="dcterms:W3CDTF">2010-01-28T17:33:26Z</dcterms:created>
  <dcterms:modified xsi:type="dcterms:W3CDTF">2019-11-17T17:58:50Z</dcterms:modified>
</cp:coreProperties>
</file>