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6" r:id="rId16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76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82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27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02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9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5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9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554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66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1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11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6365B-DFC7-464D-88C3-5CD3BEF7D285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C1F54-F1E4-41CF-8D8C-6BEF723DE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65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bstract-hd-wallpapers-beautiful-abstract-photography-images-by-md.sopon1_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297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095161" y="476671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5805264"/>
            <a:ext cx="6383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          </a:t>
            </a:r>
            <a:r>
              <a:rPr lang="ru-RU" sz="2400" dirty="0" smtClean="0"/>
              <a:t>автор: </a:t>
            </a:r>
            <a:r>
              <a:rPr lang="ru-RU" sz="2400" b="1" dirty="0" err="1" smtClean="0"/>
              <a:t>Пантюхина</a:t>
            </a:r>
            <a:r>
              <a:rPr lang="ru-RU" sz="2400" b="1" dirty="0" smtClean="0"/>
              <a:t> Роза </a:t>
            </a:r>
            <a:r>
              <a:rPr lang="ru-RU" sz="2400" b="1" dirty="0" err="1" smtClean="0"/>
              <a:t>Карленовна</a:t>
            </a:r>
            <a:endParaRPr lang="ru-RU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27584" y="1743834"/>
            <a:ext cx="82426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/>
              <a:t> </a:t>
            </a:r>
            <a:r>
              <a:rPr lang="ru-RU" sz="4400" dirty="0" smtClean="0"/>
              <a:t> </a:t>
            </a:r>
            <a:r>
              <a:rPr lang="ru-RU" sz="4400" b="1" dirty="0" smtClean="0"/>
              <a:t>Проект</a:t>
            </a:r>
            <a:endParaRPr lang="ru-RU" sz="4400" dirty="0"/>
          </a:p>
          <a:p>
            <a:pPr algn="ctr"/>
            <a:r>
              <a:rPr lang="ru-RU" sz="4400" b="1" dirty="0" smtClean="0"/>
              <a:t>  </a:t>
            </a:r>
            <a:r>
              <a:rPr lang="ru-RU" sz="2800" dirty="0" smtClean="0"/>
              <a:t>краткосрочный</a:t>
            </a:r>
            <a:endParaRPr lang="ru-RU" sz="2800" dirty="0"/>
          </a:p>
          <a:p>
            <a:pPr algn="ctr"/>
            <a:r>
              <a:rPr lang="ru-RU" sz="2800" dirty="0"/>
              <a:t>                       </a:t>
            </a:r>
            <a:r>
              <a:rPr lang="ru-RU" sz="2800" dirty="0" smtClean="0"/>
              <a:t>информационно </a:t>
            </a:r>
            <a:r>
              <a:rPr lang="ru-RU" sz="2800" dirty="0"/>
              <a:t>- творческий</a:t>
            </a:r>
          </a:p>
          <a:p>
            <a:pPr algn="ctr"/>
            <a:r>
              <a:rPr lang="ru-RU" sz="4400" b="1" dirty="0"/>
              <a:t>        грибы нашего леса</a:t>
            </a:r>
            <a:endParaRPr lang="ru-RU" sz="44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7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5573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5576" y="467223"/>
            <a:ext cx="712879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Этапы работы</a:t>
            </a:r>
            <a:r>
              <a:rPr lang="ru-RU" sz="2800" dirty="0"/>
              <a:t>: </a:t>
            </a:r>
          </a:p>
          <a:p>
            <a:pPr algn="ctr"/>
            <a:r>
              <a:rPr lang="ru-RU" sz="2400" dirty="0"/>
              <a:t>	</a:t>
            </a:r>
            <a:r>
              <a:rPr lang="ru-RU" sz="2400" b="1" dirty="0"/>
              <a:t>1 этап</a:t>
            </a:r>
            <a:r>
              <a:rPr lang="ru-RU" sz="2400" dirty="0"/>
              <a:t> – подготовительный</a:t>
            </a:r>
          </a:p>
          <a:p>
            <a:pPr lvl="0" algn="ctr"/>
            <a:r>
              <a:rPr lang="ru-RU" sz="2400" dirty="0"/>
              <a:t>Сообщение темы проекта детям и родителям с целью привлечения их к совместной деятельности</a:t>
            </a:r>
          </a:p>
          <a:p>
            <a:pPr lvl="0" algn="ctr"/>
            <a:r>
              <a:rPr lang="ru-RU" sz="2400" dirty="0"/>
              <a:t>Заготовка материала для изготовления поделок </a:t>
            </a:r>
          </a:p>
          <a:p>
            <a:pPr lvl="0" algn="ctr"/>
            <a:r>
              <a:rPr lang="ru-RU" sz="2400" dirty="0"/>
              <a:t>Подбор иллюстраций для рассматривания</a:t>
            </a:r>
          </a:p>
          <a:p>
            <a:pPr lvl="0" algn="ctr"/>
            <a:r>
              <a:rPr lang="ru-RU" sz="2400" dirty="0"/>
              <a:t>Подбор художественной  литературы, загадок</a:t>
            </a:r>
          </a:p>
          <a:p>
            <a:pPr lvl="0" algn="ctr"/>
            <a:r>
              <a:rPr lang="ru-RU" sz="2400" dirty="0"/>
              <a:t>Подготовка консультаций, бесед</a:t>
            </a:r>
          </a:p>
          <a:p>
            <a:pPr lvl="0" algn="ctr"/>
            <a:r>
              <a:rPr lang="ru-RU" sz="2400" dirty="0"/>
              <a:t>Изготовление дидактических игр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	</a:t>
            </a:r>
            <a:endParaRPr lang="ru-RU" sz="2400" i="1" dirty="0" smtClean="0">
              <a:solidFill>
                <a:srgbClr val="002060"/>
              </a:solidFill>
            </a:endParaRPr>
          </a:p>
          <a:p>
            <a:pPr algn="ctr"/>
            <a:endParaRPr lang="ru-RU" sz="2800" i="1" dirty="0" smtClean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533822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8064" y="1547709"/>
            <a:ext cx="3780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     . 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90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5573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9768" y="476672"/>
            <a:ext cx="709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                                                                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9768" y="5305967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4610" y="1346932"/>
            <a:ext cx="3780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    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9768" y="908720"/>
            <a:ext cx="8246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	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620689"/>
            <a:ext cx="49502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этап</a:t>
            </a:r>
            <a:r>
              <a:rPr lang="ru-RU" sz="2400" dirty="0" smtClean="0"/>
              <a:t> – основной</a:t>
            </a:r>
          </a:p>
          <a:p>
            <a:pPr algn="ctr"/>
            <a:r>
              <a:rPr lang="ru-RU" sz="2400" b="1" dirty="0" smtClean="0"/>
              <a:t>Образовательная область «Речевое развитие»:</a:t>
            </a:r>
            <a:endParaRPr lang="ru-RU" sz="2400" dirty="0" smtClean="0"/>
          </a:p>
          <a:p>
            <a:pPr lvl="0"/>
            <a:r>
              <a:rPr lang="ru-RU" sz="2400" dirty="0" smtClean="0"/>
              <a:t>Восприятие </a:t>
            </a:r>
            <a:r>
              <a:rPr lang="ru-RU" sz="2400" dirty="0"/>
              <a:t>художественных произведений:</a:t>
            </a:r>
          </a:p>
          <a:p>
            <a:r>
              <a:rPr lang="ru-RU" sz="2400" dirty="0"/>
              <a:t>А. Толстого «Грибы»</a:t>
            </a:r>
          </a:p>
          <a:p>
            <a:r>
              <a:rPr lang="ru-RU" sz="2400" dirty="0"/>
              <a:t>В. Катаева «Грибы»</a:t>
            </a:r>
          </a:p>
          <a:p>
            <a:r>
              <a:rPr lang="ru-RU" sz="2400" dirty="0"/>
              <a:t>Н. Алиева «Гриб – волшебник»</a:t>
            </a:r>
          </a:p>
          <a:p>
            <a:r>
              <a:rPr lang="ru-RU" sz="2400" dirty="0"/>
              <a:t>В. Зотова «Мухомор», «Подберёзовик»</a:t>
            </a:r>
          </a:p>
          <a:p>
            <a:r>
              <a:rPr lang="ru-RU" sz="2400" dirty="0"/>
              <a:t>Я. Тайца «По грибы»</a:t>
            </a:r>
          </a:p>
          <a:p>
            <a:r>
              <a:rPr lang="ru-RU" sz="2400" dirty="0"/>
              <a:t>А. </a:t>
            </a:r>
            <a:r>
              <a:rPr lang="ru-RU" sz="2400" dirty="0" err="1"/>
              <a:t>Циферов</a:t>
            </a:r>
            <a:r>
              <a:rPr lang="ru-RU" sz="2400" dirty="0"/>
              <a:t> «Друзья под грибом»</a:t>
            </a:r>
          </a:p>
          <a:p>
            <a:pPr lvl="0"/>
            <a:r>
              <a:rPr lang="ru-RU" sz="2400" dirty="0"/>
              <a:t>Рассматривание иллюстраций</a:t>
            </a:r>
          </a:p>
          <a:p>
            <a:r>
              <a:rPr lang="ru-RU" sz="2400" dirty="0"/>
              <a:t>Драматизация сказки В. </a:t>
            </a:r>
            <a:r>
              <a:rPr lang="ru-RU" sz="2400" dirty="0" err="1"/>
              <a:t>Сутеева</a:t>
            </a:r>
            <a:r>
              <a:rPr lang="ru-RU" sz="2400" dirty="0"/>
              <a:t> «Под грибом</a:t>
            </a:r>
            <a:r>
              <a:rPr lang="ru-RU" sz="2400" dirty="0" smtClean="0"/>
              <a:t>»</a:t>
            </a:r>
            <a:r>
              <a:rPr lang="ru-RU" sz="2400" b="1" dirty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863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5573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9768" y="476672"/>
            <a:ext cx="709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                                                                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9768" y="5305967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4610" y="1346932"/>
            <a:ext cx="3780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    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9768" y="908720"/>
            <a:ext cx="8246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	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74209" y="354842"/>
            <a:ext cx="5083791" cy="612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Образовательная область «Социально – коммуникативное развитие»</a:t>
            </a:r>
            <a:r>
              <a:rPr lang="ru-RU" sz="2400" dirty="0"/>
              <a:t>:</a:t>
            </a:r>
          </a:p>
          <a:p>
            <a:pPr lvl="0"/>
            <a:r>
              <a:rPr lang="ru-RU" sz="2400" dirty="0"/>
              <a:t>Дидактические игры «Собери съедобные грибы», «Какой гриб лишний?», «Угадай по описанию»</a:t>
            </a:r>
          </a:p>
          <a:p>
            <a:r>
              <a:rPr lang="ru-RU" sz="2400" dirty="0"/>
              <a:t> </a:t>
            </a:r>
          </a:p>
          <a:p>
            <a:pPr algn="ctr"/>
            <a:r>
              <a:rPr lang="ru-RU" sz="2400" b="1" dirty="0"/>
              <a:t>Образовательная область «Познавательное развитие»:</a:t>
            </a:r>
            <a:endParaRPr lang="ru-RU" sz="2400" dirty="0"/>
          </a:p>
          <a:p>
            <a:pPr lvl="0"/>
            <a:r>
              <a:rPr lang="ru-RU" sz="2400" dirty="0"/>
              <a:t>Беседы «Съедобные и несъедобные грибы», «Как вести себя в лесу», «Кому польза, кому вред»</a:t>
            </a:r>
          </a:p>
          <a:p>
            <a:pPr lvl="0"/>
            <a:r>
              <a:rPr lang="ru-RU" sz="2400" dirty="0"/>
              <a:t>Разгадывание загадок о грибах</a:t>
            </a:r>
          </a:p>
          <a:p>
            <a:pPr lvl="0"/>
            <a:r>
              <a:rPr lang="ru-RU" sz="2400" dirty="0"/>
              <a:t>Создание книги с загадками и стихотворениями о грибах</a:t>
            </a:r>
          </a:p>
          <a:p>
            <a:pPr lvl="0"/>
            <a:r>
              <a:rPr lang="ru-RU" sz="2400" dirty="0"/>
              <a:t>НОД «Грибы нашего леса»</a:t>
            </a:r>
          </a:p>
        </p:txBody>
      </p:sp>
    </p:spTree>
    <p:extLst>
      <p:ext uri="{BB962C8B-B14F-4D97-AF65-F5344CB8AC3E}">
        <p14:creationId xmlns:p14="http://schemas.microsoft.com/office/powerpoint/2010/main" val="326596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5573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9768" y="476672"/>
            <a:ext cx="709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                                                                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9768" y="5305967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4610" y="1346932"/>
            <a:ext cx="3780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    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16632"/>
            <a:ext cx="8640677" cy="677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 </a:t>
            </a:r>
          </a:p>
          <a:p>
            <a:pPr algn="ctr"/>
            <a:r>
              <a:rPr lang="ru-RU" sz="2400" b="1" dirty="0"/>
              <a:t>Образовательная область «Художественно-эстетическое развитие»:</a:t>
            </a:r>
            <a:endParaRPr lang="ru-RU" sz="2400" dirty="0"/>
          </a:p>
          <a:p>
            <a:pPr lvl="0"/>
            <a:r>
              <a:rPr lang="ru-RU" sz="2400" dirty="0"/>
              <a:t>Лепка «Грибное лукошко»</a:t>
            </a:r>
          </a:p>
          <a:p>
            <a:pPr lvl="0"/>
            <a:r>
              <a:rPr lang="ru-RU" sz="2400" dirty="0"/>
              <a:t>Аппликация «Мухомор»</a:t>
            </a:r>
          </a:p>
          <a:p>
            <a:pPr lvl="0"/>
            <a:r>
              <a:rPr lang="ru-RU" sz="2400" dirty="0"/>
              <a:t>Рисование крупой «Грибочки»</a:t>
            </a:r>
          </a:p>
          <a:p>
            <a:pPr lvl="0"/>
            <a:r>
              <a:rPr lang="ru-RU" sz="2400" dirty="0"/>
              <a:t>Штриховка «Грибы»</a:t>
            </a:r>
          </a:p>
          <a:p>
            <a:pPr lvl="0"/>
            <a:r>
              <a:rPr lang="ru-RU" sz="2400" dirty="0"/>
              <a:t>Слушание песни «За грибами в лес пойдём»</a:t>
            </a:r>
          </a:p>
          <a:p>
            <a:r>
              <a:rPr lang="ru-RU" sz="2400" dirty="0"/>
              <a:t> </a:t>
            </a:r>
          </a:p>
          <a:p>
            <a:r>
              <a:rPr lang="ru-RU" sz="2400" b="1" dirty="0"/>
              <a:t>Образовательная область «Физическое развитие</a:t>
            </a:r>
            <a:r>
              <a:rPr lang="ru-RU" sz="2400" b="1" dirty="0" smtClean="0"/>
              <a:t>»:</a:t>
            </a:r>
            <a:endParaRPr lang="ru-RU" sz="2400" b="1" dirty="0"/>
          </a:p>
          <a:p>
            <a:pPr lvl="0"/>
            <a:r>
              <a:rPr lang="ru-RU" sz="2400" dirty="0"/>
              <a:t>Подвижная игра «У медведя во бору»</a:t>
            </a:r>
          </a:p>
          <a:p>
            <a:r>
              <a:rPr lang="ru-RU" sz="2400" dirty="0"/>
              <a:t> </a:t>
            </a:r>
          </a:p>
          <a:p>
            <a:r>
              <a:rPr lang="ru-RU" sz="2400" b="1" dirty="0"/>
              <a:t>3 этап – заключительный</a:t>
            </a:r>
            <a:endParaRPr lang="ru-RU" sz="2400" dirty="0"/>
          </a:p>
          <a:p>
            <a:pPr lvl="0"/>
            <a:r>
              <a:rPr lang="ru-RU" sz="2400" dirty="0"/>
              <a:t>Выставка творческих работ</a:t>
            </a:r>
          </a:p>
          <a:p>
            <a:pPr lvl="0"/>
            <a:r>
              <a:rPr lang="ru-RU" sz="2400" dirty="0"/>
              <a:t>Фотовыставка «Мы – грибники»</a:t>
            </a:r>
          </a:p>
          <a:p>
            <a:pPr lvl="0"/>
            <a:r>
              <a:rPr lang="ru-RU" sz="2400" dirty="0"/>
              <a:t>Создание книги с загадками и стихотворениями о грибах</a:t>
            </a:r>
          </a:p>
          <a:p>
            <a:r>
              <a:rPr lang="ru-RU" sz="2400" b="1" dirty="0"/>
              <a:t>Рефлексивный этап: </a:t>
            </a:r>
            <a:r>
              <a:rPr lang="ru-RU" sz="2400" dirty="0"/>
              <a:t>беседа с детьми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21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5573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9768" y="345860"/>
            <a:ext cx="709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                                                                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9768" y="5305967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4610" y="1346932"/>
            <a:ext cx="3780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    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9768" y="908720"/>
            <a:ext cx="82464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Взаимодействие с семьей: </a:t>
            </a:r>
            <a:endParaRPr lang="ru-RU" sz="2400" dirty="0"/>
          </a:p>
          <a:p>
            <a:pPr lvl="0"/>
            <a:r>
              <a:rPr lang="ru-RU" sz="2400" dirty="0"/>
              <a:t>	</a:t>
            </a:r>
            <a:r>
              <a:rPr lang="ru-RU" sz="2400" dirty="0" smtClean="0"/>
              <a:t>Консультации </a:t>
            </a:r>
            <a:r>
              <a:rPr lang="ru-RU" sz="2400" dirty="0"/>
              <a:t>«Чем опасны грибы для детей», «Гриб – друг и враг», «Осторожно – ядовитые грибы», «Различайте съедобные и несъедобные грибы»;</a:t>
            </a:r>
          </a:p>
          <a:p>
            <a:pPr lvl="0"/>
            <a:r>
              <a:rPr lang="ru-RU" sz="2400" dirty="0" smtClean="0"/>
              <a:t>Папка-передвижка </a:t>
            </a:r>
            <a:r>
              <a:rPr lang="ru-RU" sz="2400" dirty="0"/>
              <a:t>«Памятка грибника»;</a:t>
            </a:r>
          </a:p>
          <a:p>
            <a:pPr lvl="0"/>
            <a:r>
              <a:rPr lang="ru-RU" sz="2400" smtClean="0"/>
              <a:t>Рекомендации </a:t>
            </a:r>
            <a:r>
              <a:rPr lang="ru-RU" sz="2400" dirty="0"/>
              <a:t>по предупреждению отравлений ядовитыми грибами</a:t>
            </a:r>
          </a:p>
          <a:p>
            <a:pPr algn="ctr"/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955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089" y="-31422"/>
            <a:ext cx="932817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684030" y="2967335"/>
            <a:ext cx="57759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i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 </a:t>
            </a:r>
            <a:r>
              <a:rPr lang="ru-RU" sz="4400" b="1" i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 </a:t>
            </a:r>
            <a:r>
              <a:rPr lang="ru-RU" sz="4400" b="1" i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</a:t>
            </a:r>
            <a:r>
              <a:rPr lang="ru-RU" sz="4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!</a:t>
            </a:r>
            <a:endParaRPr lang="ru-RU" sz="44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835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40668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23728" y="1556793"/>
            <a:ext cx="473427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              </a:t>
            </a:r>
            <a:r>
              <a:rPr lang="ru-RU" sz="2800" b="1" dirty="0" smtClean="0"/>
              <a:t>Актуальность </a:t>
            </a:r>
            <a:r>
              <a:rPr lang="ru-RU" sz="2800" b="1" dirty="0"/>
              <a:t>проекта</a:t>
            </a:r>
            <a:r>
              <a:rPr lang="ru-RU" sz="2800" dirty="0"/>
              <a:t>: </a:t>
            </a:r>
            <a:endParaRPr lang="ru-RU" sz="2800" dirty="0" smtClean="0"/>
          </a:p>
          <a:p>
            <a:r>
              <a:rPr lang="ru-RU" sz="2400" dirty="0" smtClean="0"/>
              <a:t> </a:t>
            </a:r>
            <a:r>
              <a:rPr lang="ru-RU" sz="2400" dirty="0"/>
              <a:t>каждый человек должен любить и беречь природу. </a:t>
            </a:r>
          </a:p>
          <a:p>
            <a:r>
              <a:rPr lang="ru-RU" sz="2400" dirty="0"/>
              <a:t>Чтобы у ребёнка возникло желание беречь и охранять природу, он должен научиться видеть её красоту и понимать её ценность для человека.</a:t>
            </a:r>
          </a:p>
          <a:p>
            <a:r>
              <a:rPr lang="ru-RU" sz="2400" dirty="0"/>
              <a:t> </a:t>
            </a:r>
          </a:p>
          <a:p>
            <a:r>
              <a:rPr lang="ru-RU" sz="2400" dirty="0"/>
              <a:t>	</a:t>
            </a:r>
            <a:r>
              <a:rPr lang="ru-RU" sz="2800" b="1" dirty="0"/>
              <a:t>Цель</a:t>
            </a:r>
            <a:r>
              <a:rPr lang="ru-RU" sz="2800" dirty="0" smtClean="0"/>
              <a:t>: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расширить представление о грибах, растущих в родном крае</a:t>
            </a:r>
            <a:r>
              <a:rPr lang="ru-RU" sz="2400" dirty="0" smtClean="0"/>
              <a:t>.</a:t>
            </a:r>
            <a:r>
              <a:rPr lang="ru-RU" sz="2400" b="1" dirty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957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" y="-243408"/>
            <a:ext cx="9144000" cy="72900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62068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	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4294" y="2187891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0561" y="177421"/>
            <a:ext cx="554774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Задачи </a:t>
            </a:r>
            <a:endParaRPr lang="ru-RU" sz="2800" dirty="0"/>
          </a:p>
          <a:p>
            <a:pPr algn="ctr"/>
            <a:r>
              <a:rPr lang="ru-RU" sz="2400" b="1" dirty="0"/>
              <a:t>Д</a:t>
            </a:r>
            <a:r>
              <a:rPr lang="ru-RU" sz="2400" b="1" dirty="0" smtClean="0"/>
              <a:t>ля </a:t>
            </a:r>
            <a:r>
              <a:rPr lang="ru-RU" sz="2400" b="1" dirty="0"/>
              <a:t>детей:</a:t>
            </a:r>
            <a:endParaRPr lang="ru-RU" sz="2400" dirty="0"/>
          </a:p>
          <a:p>
            <a:r>
              <a:rPr lang="ru-RU" sz="2400" b="1" dirty="0" smtClean="0"/>
              <a:t>	Образовательная </a:t>
            </a:r>
            <a:r>
              <a:rPr lang="ru-RU" sz="2400" b="1" dirty="0"/>
              <a:t>область «Познавательное развитие»:</a:t>
            </a:r>
            <a:endParaRPr lang="ru-RU" sz="2400" dirty="0"/>
          </a:p>
          <a:p>
            <a:r>
              <a:rPr lang="ru-RU" sz="2400" dirty="0"/>
              <a:t>- Формировать у детей знания о грибах, об их строении;</a:t>
            </a:r>
          </a:p>
          <a:p>
            <a:r>
              <a:rPr lang="ru-RU" sz="2400" dirty="0"/>
              <a:t>- Закрепить умение узнавать съедобные и несъедобные грибы;</a:t>
            </a:r>
          </a:p>
          <a:p>
            <a:r>
              <a:rPr lang="ru-RU" sz="2400" dirty="0"/>
              <a:t>- Показать ценность природы и её даров для человека, животных и птиц;</a:t>
            </a:r>
          </a:p>
          <a:p>
            <a:r>
              <a:rPr lang="ru-RU" sz="2400" b="1" dirty="0" smtClean="0"/>
              <a:t>	Образовательная </a:t>
            </a:r>
            <a:r>
              <a:rPr lang="ru-RU" sz="2400" b="1" dirty="0"/>
              <a:t>область </a:t>
            </a:r>
            <a:r>
              <a:rPr lang="ru-RU" sz="2400" dirty="0"/>
              <a:t>«</a:t>
            </a:r>
            <a:r>
              <a:rPr lang="ru-RU" sz="2400" b="1" dirty="0"/>
              <a:t>Художественно – эстетическое развитие»:</a:t>
            </a:r>
            <a:endParaRPr lang="ru-RU" sz="2400" dirty="0"/>
          </a:p>
          <a:p>
            <a:r>
              <a:rPr lang="ru-RU" sz="2400" dirty="0"/>
              <a:t>- Способствовать развитию у детей творческих способностей;</a:t>
            </a:r>
          </a:p>
        </p:txBody>
      </p:sp>
    </p:spTree>
    <p:extLst>
      <p:ext uri="{BB962C8B-B14F-4D97-AF65-F5344CB8AC3E}">
        <p14:creationId xmlns:p14="http://schemas.microsoft.com/office/powerpoint/2010/main" val="118889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4507"/>
            <a:ext cx="91439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35594" y="628656"/>
            <a:ext cx="7272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	</a:t>
            </a:r>
            <a:r>
              <a:rPr lang="ru-RU" sz="2400" b="1" dirty="0"/>
              <a:t>Образовательная область «Речевое развитие»:</a:t>
            </a:r>
            <a:endParaRPr lang="ru-RU" sz="2400" dirty="0"/>
          </a:p>
          <a:p>
            <a:r>
              <a:rPr lang="ru-RU" sz="2400" dirty="0"/>
              <a:t>- Обогащать природоведческий словарь детей;</a:t>
            </a:r>
          </a:p>
          <a:p>
            <a:r>
              <a:rPr lang="ru-RU" sz="2400" dirty="0"/>
              <a:t>- Приучать детей к самостоятельности суждений;</a:t>
            </a:r>
          </a:p>
          <a:p>
            <a:r>
              <a:rPr lang="ru-RU" sz="2400" dirty="0"/>
              <a:t>- Совершенствовать умение составлять рассказ из личного опыта;</a:t>
            </a:r>
          </a:p>
          <a:p>
            <a:r>
              <a:rPr lang="ru-RU" sz="2400" b="1" dirty="0" smtClean="0"/>
              <a:t>	Образовательная </a:t>
            </a:r>
            <a:r>
              <a:rPr lang="ru-RU" sz="2400" b="1" dirty="0"/>
              <a:t>область «Социально – коммуникативное развитие»:</a:t>
            </a:r>
            <a:endParaRPr lang="ru-RU" sz="2400" dirty="0"/>
          </a:p>
          <a:p>
            <a:r>
              <a:rPr lang="ru-RU" sz="2400" dirty="0"/>
              <a:t>-  Сформировать правила поведения в лесу при сборе  грибов;</a:t>
            </a:r>
          </a:p>
          <a:p>
            <a:r>
              <a:rPr lang="ru-RU" sz="2400" dirty="0"/>
              <a:t>- Воспитывать дружеские взаимоотношения между детьми;</a:t>
            </a:r>
          </a:p>
          <a:p>
            <a:r>
              <a:rPr lang="ru-RU" sz="2400" dirty="0"/>
              <a:t>- Воспитывать любовь и бережное отношение к природе;</a:t>
            </a: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5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1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071900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4868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</a:rPr>
              <a:t>	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Admin\Desktop\50097136a46331-300x2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4808" y="3933056"/>
            <a:ext cx="7488832" cy="186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75656" y="1486818"/>
            <a:ext cx="59046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	Образовательная </a:t>
            </a:r>
            <a:r>
              <a:rPr lang="ru-RU" sz="2400" b="1" dirty="0"/>
              <a:t>область «Физическое развитие»:</a:t>
            </a:r>
            <a:endParaRPr lang="ru-RU" sz="2400" dirty="0"/>
          </a:p>
          <a:p>
            <a:r>
              <a:rPr lang="ru-RU" sz="2400" dirty="0"/>
              <a:t>- Сохранять и укреплять здоровье детей;</a:t>
            </a:r>
          </a:p>
          <a:p>
            <a:r>
              <a:rPr lang="ru-RU" sz="2400" dirty="0"/>
              <a:t>- Развивать мелкую моторику мышц рук;	</a:t>
            </a:r>
          </a:p>
          <a:p>
            <a:r>
              <a:rPr lang="ru-RU" sz="2400" dirty="0"/>
              <a:t>- Воспитывать умение сохранять правильную осанку в различных видах деятельности</a:t>
            </a:r>
            <a:r>
              <a:rPr lang="ru-RU" sz="2400" dirty="0" smtClean="0"/>
              <a:t>;</a:t>
            </a:r>
            <a:r>
              <a:rPr lang="ru-RU" sz="2400" b="1" dirty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94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81747" y="1997839"/>
            <a:ext cx="76372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</a:rPr>
              <a:t>	</a:t>
            </a:r>
            <a:r>
              <a:rPr lang="ru-RU" sz="2800" b="1" dirty="0"/>
              <a:t>Задачи для родителей:</a:t>
            </a:r>
            <a:endParaRPr lang="ru-RU" sz="2800" dirty="0"/>
          </a:p>
          <a:p>
            <a:r>
              <a:rPr lang="ru-RU" sz="2400" dirty="0"/>
              <a:t>- Овладеть способами коллективной мыслительной деятельности;</a:t>
            </a:r>
          </a:p>
          <a:p>
            <a:r>
              <a:rPr lang="ru-RU" sz="2400" dirty="0"/>
              <a:t>- Объединить усилия с целью реализации проекта</a:t>
            </a:r>
          </a:p>
          <a:p>
            <a:r>
              <a:rPr lang="ru-RU" sz="2800" b="1" dirty="0" smtClean="0"/>
              <a:t>	Задачи </a:t>
            </a:r>
            <a:r>
              <a:rPr lang="ru-RU" sz="2800" b="1" dirty="0"/>
              <a:t>для педагогов:</a:t>
            </a:r>
            <a:endParaRPr lang="ru-RU" sz="2800" dirty="0"/>
          </a:p>
          <a:p>
            <a:r>
              <a:rPr lang="ru-RU" sz="2400" dirty="0"/>
              <a:t>- Подобрать пособия, материал, ЭОР</a:t>
            </a:r>
          </a:p>
          <a:p>
            <a:endParaRPr lang="ru-RU" sz="2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8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5573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5576" y="476672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9768" y="5305967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6036" y="1412776"/>
            <a:ext cx="3780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   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052737"/>
            <a:ext cx="52383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             Проблема</a:t>
            </a:r>
            <a:r>
              <a:rPr lang="ru-RU" sz="2400" dirty="0" smtClean="0"/>
              <a:t>: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дети мало знают о грибах</a:t>
            </a:r>
          </a:p>
          <a:p>
            <a:pPr algn="ctr"/>
            <a:r>
              <a:rPr lang="ru-RU" sz="2400" dirty="0"/>
              <a:t>	</a:t>
            </a:r>
            <a:r>
              <a:rPr lang="ru-RU" sz="2400" b="1" dirty="0"/>
              <a:t>Идея проекта</a:t>
            </a:r>
            <a:r>
              <a:rPr lang="ru-RU" sz="2400" dirty="0"/>
              <a:t>: </a:t>
            </a:r>
            <a:endParaRPr lang="ru-RU" sz="2400" dirty="0" smtClean="0"/>
          </a:p>
          <a:p>
            <a:pPr algn="ctr"/>
            <a:r>
              <a:rPr lang="ru-RU" sz="2400" dirty="0" smtClean="0"/>
              <a:t>познакомить </a:t>
            </a:r>
            <a:r>
              <a:rPr lang="ru-RU" sz="2400" dirty="0"/>
              <a:t>детей с разнообразием грибов</a:t>
            </a:r>
          </a:p>
          <a:p>
            <a:pPr algn="ctr"/>
            <a:r>
              <a:rPr lang="ru-RU" sz="2400" dirty="0"/>
              <a:t>	</a:t>
            </a:r>
            <a:r>
              <a:rPr lang="ru-RU" sz="2400" b="1" dirty="0"/>
              <a:t>Методы реализации проекта:</a:t>
            </a:r>
            <a:endParaRPr lang="ru-RU" sz="2400" dirty="0"/>
          </a:p>
          <a:p>
            <a:r>
              <a:rPr lang="ru-RU" sz="2400" dirty="0"/>
              <a:t>- Беседы;</a:t>
            </a:r>
          </a:p>
          <a:p>
            <a:r>
              <a:rPr lang="ru-RU" sz="2400" dirty="0"/>
              <a:t>- Наблюдения;</a:t>
            </a:r>
          </a:p>
          <a:p>
            <a:r>
              <a:rPr lang="ru-RU" sz="2400" dirty="0"/>
              <a:t>- Дидактические игры;</a:t>
            </a:r>
          </a:p>
          <a:p>
            <a:r>
              <a:rPr lang="ru-RU" sz="2400" dirty="0"/>
              <a:t>- Использование художественного слова;</a:t>
            </a:r>
          </a:p>
          <a:p>
            <a:r>
              <a:rPr lang="ru-RU" sz="2400" dirty="0"/>
              <a:t>- Постановка и решение вопросов проблемного характера.</a:t>
            </a:r>
          </a:p>
        </p:txBody>
      </p:sp>
    </p:spTree>
    <p:extLst>
      <p:ext uri="{BB962C8B-B14F-4D97-AF65-F5344CB8AC3E}">
        <p14:creationId xmlns:p14="http://schemas.microsoft.com/office/powerpoint/2010/main" val="220773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943" y="0"/>
            <a:ext cx="9105573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5576" y="793896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	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9768" y="5305967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6036" y="1412776"/>
            <a:ext cx="3780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   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1412777"/>
            <a:ext cx="487828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Ожидаемые результаты </a:t>
            </a:r>
            <a:r>
              <a:rPr lang="ru-RU" sz="2400" b="1" dirty="0"/>
              <a:t>для детей: </a:t>
            </a:r>
            <a:endParaRPr lang="ru-RU" sz="2400" dirty="0"/>
          </a:p>
          <a:p>
            <a:pPr lvl="0"/>
            <a:r>
              <a:rPr lang="ru-RU" sz="2400" dirty="0"/>
              <a:t>дети получат представление о съедобных грибах</a:t>
            </a:r>
          </a:p>
          <a:p>
            <a:pPr lvl="0"/>
            <a:r>
              <a:rPr lang="ru-RU" sz="2400" dirty="0"/>
              <a:t>научатся </a:t>
            </a:r>
            <a:r>
              <a:rPr lang="ru-RU" sz="2400" dirty="0" smtClean="0"/>
              <a:t>различать </a:t>
            </a:r>
            <a:r>
              <a:rPr lang="ru-RU" sz="2400" dirty="0"/>
              <a:t>съедобные и несъедобные грибы</a:t>
            </a:r>
          </a:p>
          <a:p>
            <a:pPr lvl="0"/>
            <a:r>
              <a:rPr lang="ru-RU" sz="2400" dirty="0"/>
              <a:t>приобретут знания о причинении вреда здоровью при употреблении ядовитых грибов</a:t>
            </a:r>
          </a:p>
          <a:p>
            <a:r>
              <a:rPr lang="ru-RU" sz="2400" dirty="0"/>
              <a:t>дети будут бережно относиться к </a:t>
            </a:r>
            <a:r>
              <a:rPr lang="ru-RU" sz="2400" dirty="0" smtClean="0"/>
              <a:t>природе</a:t>
            </a:r>
            <a:r>
              <a:rPr lang="ru-RU" sz="2400" b="1" dirty="0" smtClean="0"/>
              <a:t> </a:t>
            </a:r>
            <a:endParaRPr lang="ru-RU" sz="2400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89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5573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-99393"/>
            <a:ext cx="7986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                                                                            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4610" y="1346932"/>
            <a:ext cx="3780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    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692696"/>
            <a:ext cx="53081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Ожидаемые результаты для родителей:</a:t>
            </a:r>
            <a:endParaRPr lang="ru-RU" sz="2400" dirty="0"/>
          </a:p>
          <a:p>
            <a:pPr lvl="0"/>
            <a:r>
              <a:rPr lang="ru-RU" sz="2400" dirty="0"/>
              <a:t>родители получат положительный опыт совместной деятельности</a:t>
            </a:r>
          </a:p>
          <a:p>
            <a:pPr lvl="0"/>
            <a:r>
              <a:rPr lang="ru-RU" sz="2400" dirty="0"/>
              <a:t>задумаются о том, что необходимо бывать с детьми в лесу в разные времена года. Без этого невозможно познакомить детей с природой достаточно близко</a:t>
            </a:r>
          </a:p>
          <a:p>
            <a:r>
              <a:rPr lang="ru-RU" sz="2400" b="1" dirty="0"/>
              <a:t>	Участники проекта: </a:t>
            </a:r>
            <a:r>
              <a:rPr lang="ru-RU" sz="2400" dirty="0"/>
              <a:t>педагоги, дети подготовительной группы, родители.</a:t>
            </a:r>
          </a:p>
          <a:p>
            <a:r>
              <a:rPr lang="ru-RU" sz="2400" dirty="0"/>
              <a:t>	</a:t>
            </a:r>
            <a:r>
              <a:rPr lang="ru-RU" sz="2400" b="1" dirty="0"/>
              <a:t>База реализации проекта</a:t>
            </a:r>
            <a:r>
              <a:rPr lang="ru-RU" sz="2400" dirty="0"/>
              <a:t>: МКДОУ ЦРР ДС №37 с. Чугуевка</a:t>
            </a:r>
          </a:p>
          <a:p>
            <a:r>
              <a:rPr lang="ru-RU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134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258</Words>
  <Application>Microsoft Office PowerPoint</Application>
  <PresentationFormat>Экран (4:3)</PresentationFormat>
  <Paragraphs>128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94</cp:revision>
  <dcterms:created xsi:type="dcterms:W3CDTF">2017-08-18T06:06:28Z</dcterms:created>
  <dcterms:modified xsi:type="dcterms:W3CDTF">2019-11-16T23:44:47Z</dcterms:modified>
</cp:coreProperties>
</file>