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0"/>
  </p:notesMasterIdLst>
  <p:sldIdLst>
    <p:sldId id="256" r:id="rId2"/>
    <p:sldId id="270" r:id="rId3"/>
    <p:sldId id="257" r:id="rId4"/>
    <p:sldId id="258" r:id="rId5"/>
    <p:sldId id="259" r:id="rId6"/>
    <p:sldId id="260" r:id="rId7"/>
    <p:sldId id="271" r:id="rId8"/>
    <p:sldId id="272" r:id="rId9"/>
    <p:sldId id="261" r:id="rId10"/>
    <p:sldId id="262" r:id="rId11"/>
    <p:sldId id="263" r:id="rId12"/>
    <p:sldId id="264" r:id="rId13"/>
    <p:sldId id="268" r:id="rId14"/>
    <p:sldId id="265" r:id="rId15"/>
    <p:sldId id="269" r:id="rId16"/>
    <p:sldId id="266" r:id="rId17"/>
    <p:sldId id="267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34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759AC-1AFE-469A-A674-418A93BA5560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43143-3B8B-4F06-8899-D45740BA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43143-3B8B-4F06-8899-D45740BA75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4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43143-3B8B-4F06-8899-D45740BA75A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74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43143-3B8B-4F06-8899-D45740BA75A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38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A69B-9F0B-4539-A81C-6C0D16A184B3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CE49-690A-406C-82C9-BA45A41D384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15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A69B-9F0B-4539-A81C-6C0D16A184B3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CE49-690A-406C-82C9-BA45A41D3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3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A69B-9F0B-4539-A81C-6C0D16A184B3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CE49-690A-406C-82C9-BA45A41D3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8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A69B-9F0B-4539-A81C-6C0D16A184B3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CE49-690A-406C-82C9-BA45A41D38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942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A69B-9F0B-4539-A81C-6C0D16A184B3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CE49-690A-406C-82C9-BA45A41D3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18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A69B-9F0B-4539-A81C-6C0D16A184B3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CE49-690A-406C-82C9-BA45A41D38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5515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A69B-9F0B-4539-A81C-6C0D16A184B3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CE49-690A-406C-82C9-BA45A41D3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16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A69B-9F0B-4539-A81C-6C0D16A184B3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CE49-690A-406C-82C9-BA45A41D3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04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A69B-9F0B-4539-A81C-6C0D16A184B3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CE49-690A-406C-82C9-BA45A41D3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1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A69B-9F0B-4539-A81C-6C0D16A184B3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CE49-690A-406C-82C9-BA45A41D3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9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A69B-9F0B-4539-A81C-6C0D16A184B3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CE49-690A-406C-82C9-BA45A41D3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4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A69B-9F0B-4539-A81C-6C0D16A184B3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CE49-690A-406C-82C9-BA45A41D3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2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A69B-9F0B-4539-A81C-6C0D16A184B3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CE49-690A-406C-82C9-BA45A41D3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5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A69B-9F0B-4539-A81C-6C0D16A184B3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CE49-690A-406C-82C9-BA45A41D3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9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A69B-9F0B-4539-A81C-6C0D16A184B3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CE49-690A-406C-82C9-BA45A41D3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3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A69B-9F0B-4539-A81C-6C0D16A184B3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CE49-690A-406C-82C9-BA45A41D3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EA69B-9F0B-4539-A81C-6C0D16A184B3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CE49-690A-406C-82C9-BA45A41D3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0EA69B-9F0B-4539-A81C-6C0D16A184B3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7F3CE49-690A-406C-82C9-BA45A41D3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75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1%83%D1%81%D1%81%D0%BA%D0%BE%D0%B5_%D0%BC%D1%83%D0%B7%D1%8B%D0%BA%D0%B0%D0%BB%D1%8C%D0%BD%D0%BE%D0%B5_%D0%BE%D0%B1%D1%89%D0%B5%D1%81%D1%82%D0%B2%D0%B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4%D0%B8%D1%80%D0%B8%D0%B6%D1%91%D1%8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E%D1%81%D1%83%D0%B4%D0%B0%D1%80%D1%81%D1%82%D0%B2%D0%B5%D0%BD%D0%BD%D1%8B%D0%B9_%D0%B4%D0%BE%D0%BC-%D0%BC%D1%83%D0%B7%D0%B5%D0%B9_%D0%9F._%D0%98._%D0%A7%D0%B0%D0%B9%D0%BA%D0%BE%D0%B2%D1%81%D0%BA%D0%BE%D0%B3%D0%BE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A%D0%BB%D0%B8%D0%BD_(%D0%B3%D0%BE%D1%80%D0%BE%D0%B4)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nnvic.mypage.ru/redirect/commons.wikimedia.org/wiki/File:Tchaikovsky_Signature.svg?uselang=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9C6EDEF-A3BB-407B-9CDF-A7E5E5AE6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1AE95B9-B8B1-4D2E-827E-AE702FB67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B96C491-9D12-4A1F-87C1-4087035C5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FFE5C4A-1546-4452-A19D-2A989D4BC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148CBA6-F6FA-4167-BD0D-40D35561B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3B9A8234-2F00-40E6-BCCC-86FAB3EB7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8945D-508C-42CB-BDC0-AFB8FA967228}"/>
              </a:ext>
            </a:extLst>
          </p:cNvPr>
          <p:cNvSpPr/>
          <p:nvPr/>
        </p:nvSpPr>
        <p:spPr>
          <a:xfrm>
            <a:off x="6095999" y="628617"/>
            <a:ext cx="5408613" cy="3028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 b="1" i="1" u="sng" cap="all" dirty="0" err="1">
                <a:ln w="3175" cmpd="sng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Чайковский</a:t>
            </a:r>
            <a:r>
              <a:rPr lang="en-US" sz="4800" b="1" i="1" u="sng" cap="all" dirty="0">
                <a:ln w="3175" cmpd="sng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i="1" u="sng" cap="all" dirty="0" err="1">
                <a:ln w="3175" cmpd="sng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Пётр</a:t>
            </a:r>
            <a:r>
              <a:rPr lang="en-US" sz="4800" b="1" i="1" u="sng" cap="all" dirty="0">
                <a:ln w="3175" cmpd="sng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i="1" u="sng" cap="all" dirty="0" err="1">
                <a:ln w="3175" cmpd="sng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Ильич</a:t>
            </a:r>
            <a:r>
              <a:rPr lang="en-US" sz="4800" b="1" i="1" u="sng" cap="all" dirty="0">
                <a:ln w="3175" cmpd="sng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83" name="Snip Diagonal Corner Rectangle 6">
            <a:extLst>
              <a:ext uri="{FF2B5EF4-FFF2-40B4-BE49-F238E27FC236}">
                <a16:creationId xmlns:a16="http://schemas.microsoft.com/office/drawing/2014/main" id="{FC434DEB-993E-4D99-BB55-EECED0664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CB2526-39BA-4CA4-9DB1-3C434B6F9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9883"/>
          <a:stretch/>
        </p:blipFill>
        <p:spPr bwMode="auto">
          <a:xfrm>
            <a:off x="797205" y="786117"/>
            <a:ext cx="4809744" cy="4956048"/>
          </a:xfrm>
          <a:custGeom>
            <a:avLst/>
            <a:gdLst>
              <a:gd name="connsiteX0" fmla="*/ 478762 w 4809744"/>
              <a:gd name="connsiteY0" fmla="*/ 0 h 4956048"/>
              <a:gd name="connsiteX1" fmla="*/ 4809744 w 4809744"/>
              <a:gd name="connsiteY1" fmla="*/ 0 h 4956048"/>
              <a:gd name="connsiteX2" fmla="*/ 4809744 w 4809744"/>
              <a:gd name="connsiteY2" fmla="*/ 4477286 h 4956048"/>
              <a:gd name="connsiteX3" fmla="*/ 4330982 w 4809744"/>
              <a:gd name="connsiteY3" fmla="*/ 4956048 h 4956048"/>
              <a:gd name="connsiteX4" fmla="*/ 0 w 4809744"/>
              <a:gd name="connsiteY4" fmla="*/ 4956048 h 4956048"/>
              <a:gd name="connsiteX5" fmla="*/ 0 w 4809744"/>
              <a:gd name="connsiteY5" fmla="*/ 478762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02C6435E-737E-4009-A04F-0FEAF47ED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2175B5A-440E-485E-AA3B-DB4F5B0DC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74F21EB-8231-457A-9CD9-26F3FD6C9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28312DE-CF4A-475A-B8B3-17C372A76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817E42-2080-49B8-9DBA-E842B9599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1E72023-0F7C-4EB4-A17D-00C47AA44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4817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CEDC5D-BEED-4FF3-99B6-E31F25001172}"/>
              </a:ext>
            </a:extLst>
          </p:cNvPr>
          <p:cNvSpPr/>
          <p:nvPr/>
        </p:nvSpPr>
        <p:spPr>
          <a:xfrm>
            <a:off x="3013178" y="-41307"/>
            <a:ext cx="6942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период жизни и творчества.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796DFA-D9E4-4E1E-9BEF-79F0260E574D}"/>
              </a:ext>
            </a:extLst>
          </p:cNvPr>
          <p:cNvSpPr/>
          <p:nvPr/>
        </p:nvSpPr>
        <p:spPr>
          <a:xfrm>
            <a:off x="232474" y="481913"/>
            <a:ext cx="1174771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 годы происходит сближение Чайковского с композиторами «Могучей кучки», особенно с Балакиревым и Римским-Корсаковым, а также со Стасовым; он пишет рецензии и статьи, посвященные их творчеству Московский период стал временем необычайно стремительного роста его дарования, временем создания выдающихся произведений. С 1866 по 1877 год композитор сочиняет оперы «Воевода», «Ундина», «Опричник», «Кузнец Ва-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три симфонии, балет «Лебединое озеро», одночастные симфонические произведения «Буря», «Франческа да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-ни», «Фатум», Первый концерт для фортепиано с оркестром, Вариации на тему рококо для виолончели с оркестром, фортепианный цикл «Времена года», музыку к сказке Островского «Снегурочка», романсы «Не верь, мой друг» и «Слеза дрожит» (слова А. Толстого), «Ни слова, о друг мой» (слова А. Плещеева), «Отчего» и «Нет, только тот, кто знал» (слова Л.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соответственно из Гейне и Гёте).</a:t>
            </a:r>
          </a:p>
        </p:txBody>
      </p:sp>
    </p:spTree>
    <p:extLst>
      <p:ext uri="{BB962C8B-B14F-4D97-AF65-F5344CB8AC3E}">
        <p14:creationId xmlns:p14="http://schemas.microsoft.com/office/powerpoint/2010/main" val="209574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BAED70-98F9-4C08-AEF2-BB0DBFBD90F8}"/>
              </a:ext>
            </a:extLst>
          </p:cNvPr>
          <p:cNvSpPr/>
          <p:nvPr/>
        </p:nvSpPr>
        <p:spPr>
          <a:xfrm>
            <a:off x="336864" y="324303"/>
            <a:ext cx="658419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1877 год стал переломным в судьбе Чайковского. Давно желая изменить свой неустроенный жизненный уклад и создать благоприятную обстановку для творчества, он неожиданно женился на бывшей ученице Московской консерватории Антонине Ивановне Милюковой, поверив в ее страстное чувство. К несчастью, брак оказался неудачным. Композитор болезненно пережил это испытание. По настоянию врачей осенью 1877 года Чайковский уезжает за границу, сначала в Швейцарию, а затем в Италию. Моральную и материальную поддержку ему в этот период оказала Надежда фон Мекк, с которой Чайковский в 1876―1890 годы вёл обширную переписку, но никогда не встречался лично.</a:t>
            </a:r>
          </a:p>
        </p:txBody>
      </p:sp>
      <p:pic>
        <p:nvPicPr>
          <p:cNvPr id="11266" name="Picture 2" descr="Портрет">
            <a:extLst>
              <a:ext uri="{FF2B5EF4-FFF2-40B4-BE49-F238E27FC236}">
                <a16:creationId xmlns:a16="http://schemas.microsoft.com/office/drawing/2014/main" id="{0FAA77BF-86FD-48E4-B057-E97B301AF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79" y="213944"/>
            <a:ext cx="4133772" cy="562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A82C87-DDA7-4F8A-9728-A10797BD7C76}"/>
              </a:ext>
            </a:extLst>
          </p:cNvPr>
          <p:cNvSpPr/>
          <p:nvPr/>
        </p:nvSpPr>
        <p:spPr>
          <a:xfrm>
            <a:off x="7689202" y="5839517"/>
            <a:ext cx="3953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Надежда </a:t>
            </a:r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Филаретовна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 фон Мекк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50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3B2A6AE-D715-4A86-9A67-FBFD0AC3D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EE901BD-20FF-4ADB-93F6-FAC032FE8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56D6999-B267-4C26-8E57-8B531D6B7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AA57298-B465-4F96-A3E7-DC8D3EA5B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794DD63-5A9D-487C-B3DB-D7CFF2FF2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973AA2F-123B-4CCA-A83E-97633A55D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7BFCF6A-3EC8-4359-AC07-BC1504535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86A874-63DC-42F6-A74B-DF2A143D84C8}"/>
              </a:ext>
            </a:extLst>
          </p:cNvPr>
          <p:cNvSpPr/>
          <p:nvPr/>
        </p:nvSpPr>
        <p:spPr>
          <a:xfrm>
            <a:off x="5073698" y="143140"/>
            <a:ext cx="5627258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b="1" cap="all" dirty="0" err="1">
                <a:ln w="31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Годы</a:t>
            </a:r>
            <a:r>
              <a:rPr lang="en-US" sz="2800" b="1" cap="all" dirty="0">
                <a:ln w="31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ln w="31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мировой</a:t>
            </a:r>
            <a:r>
              <a:rPr lang="en-US" sz="2800" b="1" cap="all" dirty="0">
                <a:ln w="31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ln w="31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славы</a:t>
            </a:r>
            <a:r>
              <a:rPr lang="en-US" sz="2800" b="1" cap="all" dirty="0">
                <a:ln w="31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(1879—1893)</a:t>
            </a:r>
            <a:endParaRPr lang="en-US" sz="2800" b="1" i="0" cap="all" dirty="0">
              <a:ln w="3175" cmpd="sng"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0" name="Snip Diagonal Corner Rectangle 25">
            <a:extLst>
              <a:ext uri="{FF2B5EF4-FFF2-40B4-BE49-F238E27FC236}">
                <a16:creationId xmlns:a16="http://schemas.microsoft.com/office/drawing/2014/main" id="{66F2EB64-5F95-463F-A7D5-1911E2172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0F2EE03-3799-4F5D-8F39-09394E578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" r="1061" b="-1"/>
          <a:stretch/>
        </p:blipFill>
        <p:spPr bwMode="auto">
          <a:xfrm>
            <a:off x="800558" y="786117"/>
            <a:ext cx="3337560" cy="4956048"/>
          </a:xfrm>
          <a:custGeom>
            <a:avLst/>
            <a:gdLst>
              <a:gd name="connsiteX0" fmla="*/ 384420 w 3337560"/>
              <a:gd name="connsiteY0" fmla="*/ 0 h 4956048"/>
              <a:gd name="connsiteX1" fmla="*/ 3337560 w 3337560"/>
              <a:gd name="connsiteY1" fmla="*/ 0 h 4956048"/>
              <a:gd name="connsiteX2" fmla="*/ 3337560 w 3337560"/>
              <a:gd name="connsiteY2" fmla="*/ 4571628 h 4956048"/>
              <a:gd name="connsiteX3" fmla="*/ 2953140 w 3337560"/>
              <a:gd name="connsiteY3" fmla="*/ 4956048 h 4956048"/>
              <a:gd name="connsiteX4" fmla="*/ 0 w 3337560"/>
              <a:gd name="connsiteY4" fmla="*/ 4956048 h 4956048"/>
              <a:gd name="connsiteX5" fmla="*/ 0 w 3337560"/>
              <a:gd name="connsiteY5" fmla="*/ 384420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7560" h="4956048">
                <a:moveTo>
                  <a:pt x="384420" y="0"/>
                </a:moveTo>
                <a:lnTo>
                  <a:pt x="3337560" y="0"/>
                </a:lnTo>
                <a:lnTo>
                  <a:pt x="3337560" y="4571628"/>
                </a:lnTo>
                <a:lnTo>
                  <a:pt x="2953140" y="4956048"/>
                </a:lnTo>
                <a:lnTo>
                  <a:pt x="0" y="4956048"/>
                </a:lnTo>
                <a:lnTo>
                  <a:pt x="0" y="3844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37E0BDE-4CAB-4CEB-AFE2-5589AB2A4B84}"/>
              </a:ext>
            </a:extLst>
          </p:cNvPr>
          <p:cNvSpPr/>
          <p:nvPr/>
        </p:nvSpPr>
        <p:spPr>
          <a:xfrm>
            <a:off x="4931208" y="1676400"/>
            <a:ext cx="6892929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Достигнув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концу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1870-х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будучи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автором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сочинений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Фантазия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Франческа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Римини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 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Четвёртая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симфония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Онегин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балет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Лебединое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озеро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 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фортепианный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Чайковский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рубеже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десятилетия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вступает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наивысший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зрелости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1880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увертюру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«1812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Чайковский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Святого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IV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1880-х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Чайковский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возвращается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музыкально-общественной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1885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включён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директоров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Московского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Русское музыкальное обществ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ИРМО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1880-х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Дирижё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дирижёр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рубежом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8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EC3A1AD-FD9F-4C29-BC74-A2248B40C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78D38BC-6F74-4A2F-B72E-D2CCF1E14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CAD2E33-4B72-4FCB-A336-72EB59F65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736BC47-6DA7-4E3F-80A7-BAECA3892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277FCC2-B609-490F-88F8-E97B7703C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A709576-6C34-4863-9584-0806F7E56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339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4EB222-0362-47A3-A0E5-34824B8E9673}"/>
              </a:ext>
            </a:extLst>
          </p:cNvPr>
          <p:cNvSpPr/>
          <p:nvPr/>
        </p:nvSpPr>
        <p:spPr>
          <a:xfrm>
            <a:off x="1162373" y="472698"/>
            <a:ext cx="10492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80-х годов Чайковский принимает решение обосноваться на родине и подолгу живет в Подмосковье —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Майданове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Фроловском, Клину.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99D239E-0EAC-4810-BCE9-507A6A49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330" y="2012094"/>
            <a:ext cx="6425340" cy="437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97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88BDE1-ED85-4DAF-AD70-6E8AED2FB835}"/>
              </a:ext>
            </a:extLst>
          </p:cNvPr>
          <p:cNvSpPr/>
          <p:nvPr/>
        </p:nvSpPr>
        <p:spPr>
          <a:xfrm>
            <a:off x="242807" y="378372"/>
            <a:ext cx="120700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1891 года П. И. Чайковский совершает поездку в США. В качестве дирижёра своих произведений с сенсационным успехом он выступил в Нью-Йорке, Балтиморе и Филадельфии (подробное описание этого путешествия сохранилось в дневниках композитора). В Нью-Йорке он дирижировал Нью-йоркским симфоническим оркестром на открытии Карнеги-холла.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F3ADF2-6267-4827-A290-677C2F3D849B}"/>
              </a:ext>
            </a:extLst>
          </p:cNvPr>
          <p:cNvSpPr/>
          <p:nvPr/>
        </p:nvSpPr>
        <p:spPr>
          <a:xfrm>
            <a:off x="242807" y="2522482"/>
            <a:ext cx="116128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оперный и симфонический дирижер Чайковский выступает в разных городах России, Германии, Чехии, Франции, Англии, Америки, исполняя как собственные сочинения, так и произведения других композиторов. Громадный успех, всеобщая любовь и восхищение окружают Чайковского, а его музыка завоевывает всемирную славу. В знак признания его заслуг в развитии мирового музыкального искусства в 1893 году ему была присуждена почетная степень доктора Кембриджского университета.</a:t>
            </a:r>
          </a:p>
        </p:txBody>
      </p:sp>
    </p:spTree>
    <p:extLst>
      <p:ext uri="{BB962C8B-B14F-4D97-AF65-F5344CB8AC3E}">
        <p14:creationId xmlns:p14="http://schemas.microsoft.com/office/powerpoint/2010/main" val="1265875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DFA8CE-10FF-4B9A-957F-5D5CAF564C34}"/>
              </a:ext>
            </a:extLst>
          </p:cNvPr>
          <p:cNvSpPr/>
          <p:nvPr/>
        </p:nvSpPr>
        <p:spPr>
          <a:xfrm>
            <a:off x="210207" y="426882"/>
            <a:ext cx="56755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половине 80-х — начале 90-х годов Чайковский создает такие великие творения, как оперы «Чародейка», «Пиковая дама» и «Иоланта», балеты «Спящая красавица» и «Щелкунчик», симфония «Манфред», струнный секстет «Воспоминание о Флоренции», Пятую и Шестую симфонии, а также другие произведения. 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DD75AB11-FC63-42FF-ACDF-D403E191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93" y="426882"/>
            <a:ext cx="6096000" cy="453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4634EB-1234-4085-9ECA-A175E54A031A}"/>
              </a:ext>
            </a:extLst>
          </p:cNvPr>
          <p:cNvSpPr/>
          <p:nvPr/>
        </p:nvSpPr>
        <p:spPr>
          <a:xfrm>
            <a:off x="7090404" y="5088900"/>
            <a:ext cx="3686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«Спящая красавица»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69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2BE836-0EB9-4E0C-AEE5-1A9F7B4EB5AB}"/>
              </a:ext>
            </a:extLst>
          </p:cNvPr>
          <p:cNvSpPr/>
          <p:nvPr/>
        </p:nvSpPr>
        <p:spPr>
          <a:xfrm>
            <a:off x="425669" y="94594"/>
            <a:ext cx="703142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Последним сочинением композитора стала Шестая («Патетическая») симфония — одно из самых трагических произведений в мировой музыке, раскрывающее сложную философскую проблему смысла человеческой жизни и смерти. 16 октября 1893 года в Петербурге Чайковский дирижировал первым исполнением Шестой симфонии. 25 октября композитор скоропостижно скончался. 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03E76B6F-FEF4-4EE4-A2F6-6CD8A8C19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802" y="173421"/>
            <a:ext cx="4184227" cy="556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AD8E55-3234-4EF9-A7DB-EEC38AF84156}"/>
              </a:ext>
            </a:extLst>
          </p:cNvPr>
          <p:cNvSpPr/>
          <p:nvPr/>
        </p:nvSpPr>
        <p:spPr>
          <a:xfrm>
            <a:off x="8185809" y="5944231"/>
            <a:ext cx="3256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 И. Чайковский, 1893</a:t>
            </a:r>
          </a:p>
        </p:txBody>
      </p:sp>
    </p:spTree>
    <p:extLst>
      <p:ext uri="{BB962C8B-B14F-4D97-AF65-F5344CB8AC3E}">
        <p14:creationId xmlns:p14="http://schemas.microsoft.com/office/powerpoint/2010/main" val="1391164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80F29FF2-4D4A-4D34-B637-410C3C895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62" y="792218"/>
            <a:ext cx="856067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0CC459-C0B1-47E9-A04E-7AEE0BCC5868}"/>
              </a:ext>
            </a:extLst>
          </p:cNvPr>
          <p:cNvSpPr/>
          <p:nvPr/>
        </p:nvSpPr>
        <p:spPr>
          <a:xfrm>
            <a:off x="2900028" y="0"/>
            <a:ext cx="6896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Государственный дом-музей П. И. Чайковског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Дом-музей П. И. Чайковского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Клин (город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Клину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99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FD512450-D5AE-438D-B2B8-26B7857B0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66" y="261958"/>
            <a:ext cx="4761186" cy="57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id="{FFD87ED7-6818-439C-815D-F03368A8E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50" y="261959"/>
            <a:ext cx="4377557" cy="579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4DDE33-B985-4C0A-A8C2-DE0BC9252B7C}"/>
              </a:ext>
            </a:extLst>
          </p:cNvPr>
          <p:cNvSpPr/>
          <p:nvPr/>
        </p:nvSpPr>
        <p:spPr>
          <a:xfrm>
            <a:off x="1306146" y="6052612"/>
            <a:ext cx="3766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Фроловское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Стела на месте усадьбы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2F07377-1A68-40CC-882A-78FADB2A3629}"/>
              </a:ext>
            </a:extLst>
          </p:cNvPr>
          <p:cNvSpPr/>
          <p:nvPr/>
        </p:nvSpPr>
        <p:spPr>
          <a:xfrm>
            <a:off x="6207965" y="5949710"/>
            <a:ext cx="5387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Петру Чайковскому перед Московской Государственной Консерваторией</a:t>
            </a:r>
          </a:p>
        </p:txBody>
      </p:sp>
    </p:spTree>
    <p:extLst>
      <p:ext uri="{BB962C8B-B14F-4D97-AF65-F5344CB8AC3E}">
        <p14:creationId xmlns:p14="http://schemas.microsoft.com/office/powerpoint/2010/main" val="395020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7D5805-D2C8-4A8D-8671-932C7C3B6C99}"/>
              </a:ext>
            </a:extLst>
          </p:cNvPr>
          <p:cNvSpPr/>
          <p:nvPr/>
        </p:nvSpPr>
        <p:spPr>
          <a:xfrm>
            <a:off x="418454" y="-16940"/>
            <a:ext cx="11453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Ознакомить учащихся с творчеством композитора П. И . Чайковского; Представить презентацию на урок музыкальный литературы. Пропагандировать творчество великого русского композитора П. И. Чайковского.</a:t>
            </a:r>
          </a:p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Изучить жизненный и творческий путь П. И. Чайковского;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Прочитать ряд книг, посвящённых П. И . Чайковскому.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7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3"/>
            <a:extLst>
              <a:ext uri="{FF2B5EF4-FFF2-40B4-BE49-F238E27FC236}">
                <a16:creationId xmlns:a16="http://schemas.microsoft.com/office/drawing/2014/main" id="{F5564416-729F-45CE-BFF2-D0621AB36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90" y="4645267"/>
            <a:ext cx="2073996" cy="5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3B9D9C-8E6E-4260-B0A3-46C3AC6A43B5}"/>
              </a:ext>
            </a:extLst>
          </p:cNvPr>
          <p:cNvSpPr/>
          <p:nvPr/>
        </p:nvSpPr>
        <p:spPr>
          <a:xfrm>
            <a:off x="1150375" y="250723"/>
            <a:ext cx="106040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 Ильич Чайковский считается одним из величайших композиторов в истории музыки. Автор более 80 произведений, в том числе десяти опер и трёх балетов. Его концерты и другие произведения для фортепиано, семь симфоний (шесть пронумерованных и симфония «Манфред»), четыре сюиты, программная симфоническая музыка, балеты «Лебединое озеро», «Спящая красавица», «Щелкунчик» представляют чрезвычайно ценный вклад в мировую музыкальную культуру.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         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Подпись Чайковского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7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9F91650-BBD9-443C-ACFB-EA13BBC3A753}"/>
              </a:ext>
            </a:extLst>
          </p:cNvPr>
          <p:cNvSpPr/>
          <p:nvPr/>
        </p:nvSpPr>
        <p:spPr>
          <a:xfrm>
            <a:off x="0" y="294469"/>
            <a:ext cx="666427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и отрочество.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учения. Петр Ильич Чайковский родился 25 апреля 1840 года в небольшом заводском поселке Воткинске, где его отец, горный инженер, был директором Камско-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Воткинского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завода. В большой и дружной семье Чайковских царила атмосфера всеобщей любви и доброты, нежной заботы и сердечности. Среди братьев и сестер маленький Петр выделялся своей одаренностью и чуткой эмоциональностью, застенчивостью и душевной отзывчивостью.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06848B4-2B23-472E-B99F-1E839DECA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0"/>
            <a:ext cx="5200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38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87510F-051C-4223-871E-7000D6A23EC5}"/>
              </a:ext>
            </a:extLst>
          </p:cNvPr>
          <p:cNvSpPr/>
          <p:nvPr/>
        </p:nvSpPr>
        <p:spPr>
          <a:xfrm>
            <a:off x="449451" y="433954"/>
            <a:ext cx="73926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музыкальные впечатления маленького Пети были связаны с домашним музицированием матери, которая играла на фортепиано и пела любимые романсы, в числе которых был и «Соловей» Алябьева. Игре на рояле Чайковского, как и других детей в семье, стали учить в раннем детстве. Детство закончилось, когда десятилетнего мальчика отдали учиться в высшее юридическое учебное заведение Петербурга — Училище правоведения. В годы учения он продолжал брать уроки фортепианной игры и пения, участвовал в хоре училища под управлением Г. Ломакина, музицировал с товарищами, часто посещал симфонические концерты и оперу. В 1859 году, по окончании училища, Чайковский в чине титулярного советника поступил на государственную службу в департамент Министерства юстиции.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039CF83-2A94-4C66-A727-7FAB662FB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518" y="273712"/>
            <a:ext cx="3861177" cy="479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40AF9B-6A25-441D-941E-1D2FA3BB0C07}"/>
              </a:ext>
            </a:extLst>
          </p:cNvPr>
          <p:cNvSpPr/>
          <p:nvPr/>
        </p:nvSpPr>
        <p:spPr>
          <a:xfrm>
            <a:off x="8072518" y="5383959"/>
            <a:ext cx="4295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П. Чайковский в мундире воспитанника Училища правоведения c «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</a:rPr>
              <a:t>правоведской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» треуголкой. 1859 г.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7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3641B2-56CA-486F-A95D-B042B880BDBA}"/>
              </a:ext>
            </a:extLst>
          </p:cNvPr>
          <p:cNvSpPr/>
          <p:nvPr/>
        </p:nvSpPr>
        <p:spPr>
          <a:xfrm>
            <a:off x="320298" y="311480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 1861 г. поступил в Музыкальные классы Русского музыкального общества (РМО), которые в 1862 году были преобразованы в Санкт-Петербургскую консерваторию, где Пётр Чайковский стал одним из её первых студентов по классу композиции. Его учителями в консерватории были Николай Заремба (контрапункт, музыкальная форма) и Антон Рубинштейн(сочинение и инструментовка). Одновременно также обучался игре на флейте у Чезаре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Чиарди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на органе у Генриха Штиля. Наиболее заметными из соучеников Чайковского были Густав Кросс, Карл Фан-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Рихард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Метцдорф</a:t>
            </a:r>
            <a:r>
              <a:rPr lang="ru-RU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годы учения в консерватории Чайковский сочинил несколько камерных и симфонических произведений, в том числе увертюру «Гроза», струнный квартет, сонату для фортепиано, «Характерные танцы» для симфонического оркестра 84 и другие произведения.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8222FCF-23C7-419D-B1DA-9CC901F11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630" y="311480"/>
            <a:ext cx="3679072" cy="510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5B4605-FA15-4E56-BF62-5BD9447FEDCE}"/>
              </a:ext>
            </a:extLst>
          </p:cNvPr>
          <p:cNvSpPr/>
          <p:nvPr/>
        </p:nvSpPr>
        <p:spPr>
          <a:xfrm>
            <a:off x="8415152" y="5537218"/>
            <a:ext cx="3234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П. Чайковский, нач. 1860-х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5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994C2AC7-C40C-4645-90C9-9757F091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25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27C057-94B8-4147-9BE2-691477052A69}"/>
              </a:ext>
            </a:extLst>
          </p:cNvPr>
          <p:cNvSpPr/>
          <p:nvPr/>
        </p:nvSpPr>
        <p:spPr>
          <a:xfrm>
            <a:off x="211810" y="56165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Никола́й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Ива́нович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Заре́мба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(1821-1879) — российский музыкальный педагог.</a:t>
            </a:r>
            <a:endParaRPr lang="ru-RU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FEAE3AB0-1ECE-455C-9C0B-DED2BA09E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271" y="1"/>
            <a:ext cx="4758142" cy="626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E78B5B-9679-42CF-A577-132179F7879A}"/>
              </a:ext>
            </a:extLst>
          </p:cNvPr>
          <p:cNvSpPr/>
          <p:nvPr/>
        </p:nvSpPr>
        <p:spPr>
          <a:xfrm>
            <a:off x="7227545" y="6262891"/>
            <a:ext cx="3905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Анто́н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Григо́рьевич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Рубинште́йн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41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0707C135-42B8-4232-8B26-96023C3D5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5" y="0"/>
            <a:ext cx="3476625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0FFE3A-1E8A-424F-B387-B387544BF9A6}"/>
              </a:ext>
            </a:extLst>
          </p:cNvPr>
          <p:cNvSpPr/>
          <p:nvPr/>
        </p:nvSpPr>
        <p:spPr>
          <a:xfrm>
            <a:off x="211811" y="5201062"/>
            <a:ext cx="42362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Це́зарь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Чиа́рди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точнее 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Че́заре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Ча́рди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итальянский флейтист-виртуоз, композитор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.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8A1E21B8-AF31-4033-81BF-495F16694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69" y="0"/>
            <a:ext cx="393657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5EE19B-4451-47D7-9283-8C28BE77A366}"/>
              </a:ext>
            </a:extLst>
          </p:cNvPr>
          <p:cNvSpPr/>
          <p:nvPr/>
        </p:nvSpPr>
        <p:spPr>
          <a:xfrm>
            <a:off x="3930408" y="5067300"/>
            <a:ext cx="395823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 Густав </a:t>
            </a:r>
            <a:r>
              <a:rPr lang="ru-RU" sz="2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Густавович</a:t>
            </a:r>
            <a:endParaRPr lang="ru-RU" sz="20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пианист</a:t>
            </a:r>
          </a:p>
          <a:p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2F5A8D29-E3C1-4936-846A-40F8247D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298" y="0"/>
            <a:ext cx="3849577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480DF3-D39E-48ED-9B7F-77DEDE83EB5D}"/>
              </a:ext>
            </a:extLst>
          </p:cNvPr>
          <p:cNvSpPr/>
          <p:nvPr/>
        </p:nvSpPr>
        <p:spPr>
          <a:xfrm>
            <a:off x="8188894" y="5201062"/>
            <a:ext cx="3643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 Карлович Фан-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российский пианист, музыкальный педагог </a:t>
            </a:r>
          </a:p>
        </p:txBody>
      </p:sp>
    </p:spTree>
    <p:extLst>
      <p:ext uri="{BB962C8B-B14F-4D97-AF65-F5344CB8AC3E}">
        <p14:creationId xmlns:p14="http://schemas.microsoft.com/office/powerpoint/2010/main" val="1898048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6BE844-915F-40A5-BABE-F38341F3778F}"/>
              </a:ext>
            </a:extLst>
          </p:cNvPr>
          <p:cNvSpPr/>
          <p:nvPr/>
        </p:nvSpPr>
        <p:spPr>
          <a:xfrm>
            <a:off x="149816" y="228078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1865 году Чайковский окончил консерваторию. За экзаменационное сочинение — кантату «К радости» на текст оды Шиллера — ему была присуждена серебряная медаль. В январе 1866 года он переехал в Москву, приняв приглашение Н. Г. Рубинштейна преподавать в Московской консерватории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D8C24B6-E694-4782-9BB6-A38F4362D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74" y="228078"/>
            <a:ext cx="5191932" cy="645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6425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1250</Words>
  <Application>Microsoft Office PowerPoint</Application>
  <PresentationFormat>Широкоэкранный</PresentationFormat>
  <Paragraphs>42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Каштанов</dc:creator>
  <cp:lastModifiedBy>Виктор Каштанов</cp:lastModifiedBy>
  <cp:revision>2</cp:revision>
  <dcterms:created xsi:type="dcterms:W3CDTF">2019-11-10T17:26:15Z</dcterms:created>
  <dcterms:modified xsi:type="dcterms:W3CDTF">2019-11-10T17:36:22Z</dcterms:modified>
</cp:coreProperties>
</file>