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72" r:id="rId3"/>
    <p:sldId id="270" r:id="rId4"/>
    <p:sldId id="256" r:id="rId5"/>
    <p:sldId id="257" r:id="rId6"/>
    <p:sldId id="258" r:id="rId7"/>
    <p:sldId id="267" r:id="rId8"/>
    <p:sldId id="266" r:id="rId9"/>
    <p:sldId id="259" r:id="rId10"/>
    <p:sldId id="260" r:id="rId11"/>
    <p:sldId id="271" r:id="rId12"/>
    <p:sldId id="261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C63D7-A09A-4370-8271-A13124296596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079BB-7AB7-4F3C-8ABE-570BC8C98D2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A61BA-D381-42D3-94AF-FBE2DB4C6DE2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A9A84-FB35-4D90-906C-76F5822D96A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BB536-EE16-4F4C-B3B7-086801F39980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4A51F-C17D-4F0E-8309-0157DDF6306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 userDrawn="1"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16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30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7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8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26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24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22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2" name="Picture 230" descr="sta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1D63A-547C-47F8-97C8-6459E8420CAE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E2644-074A-48D1-B5C2-FA1940502FF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B12F8-9C4E-4910-945B-25CA948CAEE3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FAA98-A6B3-4027-BD00-310E921226A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1927-733C-48DA-9742-ECD79C91B810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0821C-ED5B-446A-8CB7-B039538C219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1C4A9-6690-41B3-863D-F2325370596A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65B68-9ED0-41F3-853B-3818D77B06B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EE408-9082-45B5-8872-BFA31793655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ABEB6-2B90-4CA4-A070-0DD691F37D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0C498-ED92-4D20-BEA4-5FBC72D76797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16052-EA00-4918-9C69-83A231BA17B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7A504-3105-441E-8215-8CF4BAE2991A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09173-980A-4F6D-A7A9-B518C49A70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32810-50EB-4AA6-B3D7-C2A7D2C6820A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11/3/2019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E177B-929B-4B06-9738-08CF772DE72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7FB189-99C9-40E6-A6F2-70D278E7A268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627548-6469-4469-9106-9F8D776FF5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hecker/>
    <p:sndAc>
      <p:stSnd>
        <p:snd r:embed="rId13" name="drumroll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4016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6004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Эффективные формы работы с родителями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Кувшин гнева</a:t>
            </a:r>
            <a:endParaRPr lang="ru-RU" dirty="0"/>
          </a:p>
        </p:txBody>
      </p:sp>
      <p:pic>
        <p:nvPicPr>
          <p:cNvPr id="4099" name="Picture 3" descr="d:\Desktop\4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25643" r="8741" b="22228"/>
          <a:stretch/>
        </p:blipFill>
        <p:spPr bwMode="auto">
          <a:xfrm>
            <a:off x="2142836" y="1496291"/>
            <a:ext cx="4666685" cy="515738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самостоятельности у младших школьников»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680519" cy="39382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28" y="1772816"/>
            <a:ext cx="19939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29000"/>
            <a:ext cx="2292367" cy="324036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131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\DSCN73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505325" cy="3854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помочь ребенку быть внимательным»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19939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98643"/>
            <a:ext cx="2394893" cy="33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688">
            <a:off x="-366055" y="-363300"/>
            <a:ext cx="6003782" cy="51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253">
            <a:off x="3336136" y="2080627"/>
            <a:ext cx="6119162" cy="532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63722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18" y="1916832"/>
            <a:ext cx="5963782" cy="483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pic>
        <p:nvPicPr>
          <p:cNvPr id="3074" name="Picture 2" descr="d:\Desktop\скан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057"/>
            <a:ext cx="4355975" cy="60212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66057"/>
            <a:ext cx="4715701" cy="67306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Скажи </a:t>
            </a:r>
            <a: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мне – я забуду.</a:t>
            </a:r>
            <a:b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Покажи </a:t>
            </a:r>
            <a: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мне – я смогу запомнить.</a:t>
            </a:r>
            <a:b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Позволь </a:t>
            </a:r>
            <a: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мне сделать самому –</a:t>
            </a:r>
            <a:b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это останется со </a:t>
            </a: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мной навсегда</a:t>
            </a:r>
            <a: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РОДИТЕЛЬСКАЯ АКАДЕМИЯ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повысить уровень психологической культуры родителей; научить конструктивно  взаимодействовать со своими детьми, общаться с ними, понимать их.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1.Всестороннее психолого-педагогическое просвещение родителей;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2.Обучение навыкам социально поддерживающего и развивающего поведения в семье и во взаимоотношениях с детьми;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Обучение умению изменять и преодолевать проблемные ситуации с детьми, а также поиск 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апробация безопасных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выходов из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конфликтных ситуаций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n-US" sz="31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1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Уважаемые </a:t>
            </a:r>
            <a:r>
              <a:rPr lang="ru-RU" sz="3100" b="1" dirty="0">
                <a:latin typeface="Times New Roman" pitchFamily="18" charset="0"/>
                <a:ea typeface="Times New Roman"/>
                <a:cs typeface="Times New Roman" pitchFamily="18" charset="0"/>
              </a:rPr>
              <a:t>родители, определите, пожалуйста, вопросы, которые Вы хотели бы обсудить на наших </a:t>
            </a:r>
            <a:r>
              <a:rPr lang="ru-RU" sz="31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ea typeface="Times New Roman"/>
                <a:cs typeface="Times New Roman" pitchFamily="18" charset="0"/>
              </a:rPr>
              <a:t>встречах.</a:t>
            </a:r>
            <a:endParaRPr lang="ru-RU" sz="31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100" dirty="0">
                <a:latin typeface="Times New Roman" pitchFamily="18" charset="0"/>
                <a:ea typeface="Times New Roman"/>
                <a:cs typeface="Times New Roman" pitchFamily="18" charset="0"/>
              </a:rPr>
              <a:t>Общаться с ребенком … КАК?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100" dirty="0">
                <a:latin typeface="Times New Roman" pitchFamily="18" charset="0"/>
                <a:ea typeface="Times New Roman"/>
                <a:cs typeface="Times New Roman" pitchFamily="18" charset="0"/>
              </a:rPr>
              <a:t>Положительные эмоции и их значение в жизни человека.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100" dirty="0">
                <a:latin typeface="Times New Roman" pitchFamily="18" charset="0"/>
                <a:ea typeface="Times New Roman"/>
                <a:cs typeface="Times New Roman" pitchFamily="18" charset="0"/>
              </a:rPr>
              <a:t>Знаю ли я своего ребенка? Ребенок глазами родителей и педагогов.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100" dirty="0">
                <a:latin typeface="Times New Roman" pitchFamily="18" charset="0"/>
                <a:ea typeface="Times New Roman"/>
                <a:cs typeface="Times New Roman" pitchFamily="18" charset="0"/>
              </a:rPr>
              <a:t>Как победить школьную тревожность?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100" dirty="0">
                <a:latin typeface="Times New Roman" pitchFamily="18" charset="0"/>
                <a:ea typeface="Times New Roman"/>
                <a:cs typeface="Times New Roman" pitchFamily="18" charset="0"/>
              </a:rPr>
              <a:t>Конфликты с собственным ребенком и пути их решения.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4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______________________________________________</a:t>
            </a:r>
            <a:endParaRPr lang="ru-RU" sz="41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3600400" cy="55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908720"/>
            <a:ext cx="309634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400" dirty="0">
                <a:solidFill>
                  <a:srgbClr val="333399"/>
                </a:solidFill>
                <a:latin typeface="Franklin Gothic Demi Cond"/>
              </a:rPr>
              <a:t>Уважаемые родители!</a:t>
            </a:r>
            <a:endParaRPr lang="ru-RU" kern="1400" dirty="0">
              <a:solidFill>
                <a:srgbClr val="000000"/>
              </a:solidFill>
              <a:latin typeface="Franklin Gothic Demi Cond"/>
            </a:endParaRPr>
          </a:p>
          <a:p>
            <a:pPr algn="ctr"/>
            <a:r>
              <a:rPr lang="ru-RU" kern="1400" dirty="0">
                <a:solidFill>
                  <a:srgbClr val="333399"/>
                </a:solidFill>
                <a:latin typeface="Franklin Gothic Demi Cond"/>
              </a:rPr>
              <a:t>Приглашаем Вас принять участие в работе «Родительской Академии»</a:t>
            </a:r>
            <a:endParaRPr lang="ru-RU" kern="1400" dirty="0">
              <a:solidFill>
                <a:srgbClr val="000000"/>
              </a:solidFill>
              <a:latin typeface="Franklin Gothic Demi Cond"/>
            </a:endParaRPr>
          </a:p>
          <a:p>
            <a:pPr algn="ctr"/>
            <a:r>
              <a:rPr lang="ru-RU" kern="1400" dirty="0">
                <a:solidFill>
                  <a:srgbClr val="333399"/>
                </a:solidFill>
                <a:latin typeface="Franklin Gothic Demi Cond"/>
              </a:rPr>
              <a:t>по теме:</a:t>
            </a:r>
            <a:endParaRPr lang="ru-RU" kern="1400" dirty="0">
              <a:solidFill>
                <a:srgbClr val="000000"/>
              </a:solidFill>
              <a:latin typeface="Franklin Gothic Demi Cond"/>
            </a:endParaRPr>
          </a:p>
          <a:p>
            <a:pPr algn="ctr"/>
            <a:r>
              <a:rPr lang="ru-RU" kern="1400" dirty="0">
                <a:solidFill>
                  <a:srgbClr val="333399"/>
                </a:solidFill>
                <a:latin typeface="Franklin Gothic Demi Cond"/>
              </a:rPr>
              <a:t>«Школа без агрессии», которая состоится  ___  декабря</a:t>
            </a:r>
            <a:endParaRPr lang="ru-RU" kern="1400" dirty="0">
              <a:solidFill>
                <a:srgbClr val="000000"/>
              </a:solidFill>
              <a:latin typeface="Franklin Gothic Demi Cond"/>
            </a:endParaRPr>
          </a:p>
          <a:p>
            <a:pPr algn="ctr"/>
            <a:r>
              <a:rPr lang="ru-RU" kern="1400" dirty="0">
                <a:solidFill>
                  <a:srgbClr val="333399"/>
                </a:solidFill>
                <a:latin typeface="Franklin Gothic Demi Cond"/>
              </a:rPr>
              <a:t>в ___ , в </a:t>
            </a:r>
            <a:r>
              <a:rPr lang="ru-RU" kern="1400" dirty="0" err="1">
                <a:solidFill>
                  <a:srgbClr val="333399"/>
                </a:solidFill>
                <a:latin typeface="Franklin Gothic Demi Cond"/>
              </a:rPr>
              <a:t>ЦНИРе</a:t>
            </a:r>
            <a:r>
              <a:rPr lang="ru-RU" kern="1400" dirty="0">
                <a:solidFill>
                  <a:srgbClr val="333399"/>
                </a:solidFill>
                <a:latin typeface="Franklin Gothic Demi Cond"/>
              </a:rPr>
              <a:t> школы-интерната</a:t>
            </a:r>
            <a:endParaRPr lang="ru-RU" kern="1400" dirty="0">
              <a:solidFill>
                <a:srgbClr val="000000"/>
              </a:solidFill>
              <a:latin typeface="Franklin Gothic Demi Cond"/>
            </a:endParaRPr>
          </a:p>
          <a:p>
            <a:pPr algn="ctr"/>
            <a:r>
              <a:rPr lang="ru-RU" kern="1400" dirty="0">
                <a:solidFill>
                  <a:srgbClr val="333399"/>
                </a:solidFill>
                <a:latin typeface="Franklin Gothic Demi Cond"/>
              </a:rPr>
              <a:t> </a:t>
            </a:r>
            <a:endParaRPr lang="ru-RU" kern="1400" dirty="0">
              <a:solidFill>
                <a:srgbClr val="000000"/>
              </a:solidFill>
              <a:latin typeface="Franklin Gothic Demi Cond"/>
            </a:endParaRPr>
          </a:p>
          <a:p>
            <a:r>
              <a:rPr lang="ru-RU" i="1" kern="1400" dirty="0">
                <a:solidFill>
                  <a:srgbClr val="09F731"/>
                </a:solidFill>
                <a:latin typeface="Franklin Gothic Demi Cond"/>
              </a:rPr>
              <a:t>«Родительская Академия» - это  творческое  взаимодействие неравнодушных  родителей и педагогов во благо детей</a:t>
            </a:r>
            <a:endParaRPr lang="ru-RU" kern="1400" dirty="0">
              <a:solidFill>
                <a:srgbClr val="000000"/>
              </a:solidFill>
              <a:latin typeface="Franklin Gothic Demi Cond"/>
            </a:endParaRPr>
          </a:p>
          <a:p>
            <a:r>
              <a:rPr lang="ru-RU" i="1" kern="1400" dirty="0">
                <a:solidFill>
                  <a:srgbClr val="6633CC"/>
                </a:solidFill>
                <a:latin typeface="Franklin Gothic Demi Cond"/>
              </a:rPr>
              <a:t> </a:t>
            </a:r>
            <a:endParaRPr lang="ru-RU" kern="1400" dirty="0">
              <a:solidFill>
                <a:srgbClr val="000000"/>
              </a:solidFill>
              <a:latin typeface="Franklin Gothic Demi Cond"/>
            </a:endParaRPr>
          </a:p>
          <a:p>
            <a:pPr algn="ctr"/>
            <a:r>
              <a:rPr lang="ru-RU" sz="1600" i="1" kern="1400" dirty="0">
                <a:solidFill>
                  <a:srgbClr val="4D4D4D"/>
                </a:solidFill>
                <a:latin typeface="Franklin Gothic Demi Cond"/>
              </a:rPr>
              <a:t>Коллектив учителей начальных классов</a:t>
            </a:r>
            <a:endParaRPr lang="ru-RU" kern="1400" dirty="0">
              <a:solidFill>
                <a:srgbClr val="000000"/>
              </a:solidFill>
              <a:latin typeface="Franklin Gothic Demi Cond"/>
            </a:endParaRPr>
          </a:p>
          <a:p>
            <a:pPr algn="ctr"/>
            <a:r>
              <a:rPr lang="ru-RU" kern="1400" dirty="0">
                <a:solidFill>
                  <a:srgbClr val="000000"/>
                </a:solidFill>
                <a:latin typeface="Franklin Gothic Demi Cond"/>
              </a:rPr>
              <a:t> </a:t>
            </a:r>
          </a:p>
          <a:p>
            <a:r>
              <a:rPr lang="ru-RU" sz="1100" kern="14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100" kern="140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4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8" t="10618"/>
          <a:stretch/>
        </p:blipFill>
        <p:spPr bwMode="auto">
          <a:xfrm>
            <a:off x="323528" y="2276872"/>
            <a:ext cx="4441474" cy="3190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без агрессии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1967346" cy="278092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40968"/>
            <a:ext cx="2304256" cy="325716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913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464496" cy="3762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52528" cy="3918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</TotalTime>
  <Words>189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Волна</vt:lpstr>
      <vt:lpstr>1_Волна</vt:lpstr>
      <vt:lpstr>Презентация PowerPoint</vt:lpstr>
      <vt:lpstr>Презентация PowerPoint</vt:lpstr>
      <vt:lpstr>РОДИТЕЛЬСКАЯ АКАДЕМИЯ</vt:lpstr>
      <vt:lpstr>Цель:</vt:lpstr>
      <vt:lpstr>Задачи:</vt:lpstr>
      <vt:lpstr>Презентация PowerPoint</vt:lpstr>
      <vt:lpstr>Презентация PowerPoint</vt:lpstr>
      <vt:lpstr>Школа без агрессии</vt:lpstr>
      <vt:lpstr>Презентация PowerPoint</vt:lpstr>
      <vt:lpstr>Кувшин гнева</vt:lpstr>
      <vt:lpstr>«Развитие самостоятельности у младших школьников»</vt:lpstr>
      <vt:lpstr>«Как помочь ребенку быть внимательным»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РОДИТЕЛЬСКАЯ АКАДЕМИЯ</dc:title>
  <dc:creator>User</dc:creator>
  <cp:lastModifiedBy>User</cp:lastModifiedBy>
  <cp:revision>19</cp:revision>
  <dcterms:created xsi:type="dcterms:W3CDTF">2019-09-15T14:30:48Z</dcterms:created>
  <dcterms:modified xsi:type="dcterms:W3CDTF">2019-11-03T15:31:21Z</dcterms:modified>
</cp:coreProperties>
</file>