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8" r:id="rId2"/>
    <p:sldId id="261" r:id="rId3"/>
    <p:sldId id="264" r:id="rId4"/>
    <p:sldId id="265" r:id="rId5"/>
    <p:sldId id="270" r:id="rId6"/>
    <p:sldId id="273" r:id="rId7"/>
    <p:sldId id="271" r:id="rId8"/>
    <p:sldId id="272" r:id="rId9"/>
    <p:sldId id="274" r:id="rId10"/>
    <p:sldId id="275" r:id="rId11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832" autoAdjust="0"/>
  </p:normalViewPr>
  <p:slideViewPr>
    <p:cSldViewPr>
      <p:cViewPr>
        <p:scale>
          <a:sx n="82" d="100"/>
          <a:sy n="82" d="100"/>
        </p:scale>
        <p:origin x="-1620" y="171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F0346-1D87-4050-A00C-302A6E3A0FE3}" type="datetimeFigureOut">
              <a:rPr lang="ru-RU" smtClean="0"/>
              <a:pPr/>
              <a:t>02.11.2019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ADF4B-8BF5-499D-BCD2-6A31E8FD51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ADF4B-8BF5-499D-BCD2-6A31E8FD51DE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5025" y="1857356"/>
            <a:ext cx="6268685" cy="142876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Опытно-исследовательский проект </a:t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«Я  -  исследователь» 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4686" y="5143504"/>
            <a:ext cx="3643314" cy="2000264"/>
          </a:xfrm>
        </p:spPr>
        <p:txBody>
          <a:bodyPr>
            <a:normAutofit fontScale="32500" lnSpcReduction="20000"/>
          </a:bodyPr>
          <a:lstStyle/>
          <a:p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ru-RU" sz="6000" dirty="0" smtClean="0">
                <a:solidFill>
                  <a:schemeClr val="tx2">
                    <a:lumMod val="75000"/>
                  </a:schemeClr>
                </a:solidFill>
              </a:rPr>
              <a:t>Выполнила:</a:t>
            </a:r>
          </a:p>
          <a:p>
            <a:pPr algn="l">
              <a:lnSpc>
                <a:spcPct val="120000"/>
              </a:lnSpc>
            </a:pPr>
            <a:r>
              <a:rPr lang="ru-RU" sz="6000" dirty="0" smtClean="0">
                <a:solidFill>
                  <a:schemeClr val="tx2">
                    <a:lumMod val="75000"/>
                  </a:schemeClr>
                </a:solidFill>
              </a:rPr>
              <a:t>Кузьмичева Арина, 6 лет </a:t>
            </a:r>
          </a:p>
          <a:p>
            <a:pPr algn="l">
              <a:lnSpc>
                <a:spcPct val="120000"/>
              </a:lnSpc>
            </a:pPr>
            <a:r>
              <a:rPr lang="ru-RU" sz="6000" dirty="0" smtClean="0">
                <a:solidFill>
                  <a:schemeClr val="tx2">
                    <a:lumMod val="75000"/>
                  </a:schemeClr>
                </a:solidFill>
              </a:rPr>
              <a:t>Руководитель: </a:t>
            </a:r>
          </a:p>
          <a:p>
            <a:pPr algn="l">
              <a:lnSpc>
                <a:spcPct val="120000"/>
              </a:lnSpc>
            </a:pPr>
            <a:r>
              <a:rPr lang="ru-RU" sz="6000" dirty="0" smtClean="0">
                <a:solidFill>
                  <a:schemeClr val="tx2">
                    <a:lumMod val="75000"/>
                  </a:schemeClr>
                </a:solidFill>
              </a:rPr>
              <a:t>педагог дополнительного </a:t>
            </a:r>
          </a:p>
          <a:p>
            <a:pPr algn="l">
              <a:lnSpc>
                <a:spcPct val="120000"/>
              </a:lnSpc>
            </a:pPr>
            <a:r>
              <a:rPr lang="ru-RU" sz="6000" dirty="0" smtClean="0">
                <a:solidFill>
                  <a:schemeClr val="tx2">
                    <a:lumMod val="75000"/>
                  </a:schemeClr>
                </a:solidFill>
              </a:rPr>
              <a:t>образования Войт Н.Н.</a:t>
            </a:r>
            <a:endParaRPr lang="ru-RU" sz="6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9" name="Picture 5" descr="http://www.province.ru/yaroslavl/media/k2/items/cache/dd34e32172fe0202ef287e574244e1d2_XL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752" y="6929454"/>
            <a:ext cx="2928958" cy="156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5728" y="357158"/>
            <a:ext cx="6286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Муниципальное  общеобразовательное 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учреждение  «Гимназия №7»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Г.о.Подольск  Московской области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42" y="3071802"/>
            <a:ext cx="5929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Номинация: «Занимательные опыты дома»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14554" y="8572528"/>
            <a:ext cx="3214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Г.о. Подольск, 2019 год</a:t>
            </a:r>
          </a:p>
        </p:txBody>
      </p:sp>
      <p:pic>
        <p:nvPicPr>
          <p:cNvPr id="2050" name="Picture 2" descr="C:\Users\voyt7\Desktop\20190204_1538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8" y="3500430"/>
            <a:ext cx="2428892" cy="50006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08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"/>
            <a:ext cx="685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2">
                    <a:lumMod val="75000"/>
                  </a:schemeClr>
                </a:solidFill>
              </a:rPr>
              <a:t>Вывод: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 Из этого опыта мы выяснили, что чем больше крахмала в жидкости, тем более синий (фиолетовый) цвет принимает жидкость при добавлении в нее  йода; а если в воде нет крахмала, то йод окрашивает воду в желтый цвет, но если туда добавить немного сухого крахмала, то сразу же начинается реакция и происходит окрашивание.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3214678"/>
            <a:ext cx="685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Пока мы проводили очередные опыты в нашей волшебной химической лаборатории,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</a:rPr>
              <a:t>опыт №1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подошёл к завершению – пирог испекся! После остывания его можно украсить  по вкусу. Мы взбили сметану с сахарной пудрой, смазали сверху и украсили цветной карамелью. Вся семья, как обычно, собралась на чаепитие с вкусным пирогом «Семейные традиции»</a:t>
            </a:r>
            <a:endParaRPr lang="ru-RU" sz="1600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4572000"/>
            <a:ext cx="2500330" cy="421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60" y="1214414"/>
            <a:ext cx="1142984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94" y="1285852"/>
            <a:ext cx="111375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8" y="1285852"/>
            <a:ext cx="111375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2857496" y="4500562"/>
            <a:ext cx="400050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u="sng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Вывод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: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Мы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провели сегодня лишь малую часть возмож-ных опытов, используя продукты, вещества и предметы , хранящиеся на кухне (аптечка тоже находится на кухне). 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зучив литературу, проделав опыты, мы убедились в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том, что многие процессы, происходящие на нашей кух-не – химические реакции. Чтобы овладеть всеми тонкос-тями искусства приготовления пищи, надо знать очень многое. Настоящая хозяйка должна быть человеком, образованным во многих областях науки (химия, биоло-гия, биохимия, физиологии питания).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sng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Наша гипотеза верна:</a:t>
            </a:r>
            <a:r>
              <a:rPr kumimoji="0" lang="ru-RU" sz="1600" b="0" i="0" u="sng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sng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Кухня- это волшебная химическая лаборатория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. Готовя различные блюда, мы производим химические реакции и  надеемся, что получится вкусно!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00298"/>
            <a:ext cx="6858000" cy="714380"/>
          </a:xfrm>
        </p:spPr>
        <p:txBody>
          <a:bodyPr>
            <a:noAutofit/>
          </a:bodyPr>
          <a:lstStyle/>
          <a:p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</a:rPr>
              <a:t>Кухня – это волшебная химическая лаборатория</a:t>
            </a:r>
            <a:endParaRPr lang="ru-RU" sz="2400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4" descr="http://www.soft-wins.net/uploads/posts/2013-07/1372782988_chatology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52" y="4929190"/>
            <a:ext cx="500066" cy="53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3714744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Познакомить ребенка с маленькими чудесами  на  кухне,  объяснить  которые  нам поможет  наука  - химия  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4" descr="http://www.soft-wins.net/uploads/posts/2013-07/1372782988_chatolog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52" y="2071670"/>
            <a:ext cx="505141" cy="5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5429256"/>
            <a:ext cx="6858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1. Дать первичные представления о науке - химии. 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2. Создать условия для развития познавательной          активности и любознательности у ребенка.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3. Проделать опыты и объяснить связь 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«Кухня – Химия».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4. Создать видео-рецепт пирога «Семейные традиции».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28670" y="3357554"/>
            <a:ext cx="10715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</a:rPr>
              <a:t>Цель: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00108" y="2214546"/>
            <a:ext cx="10001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</a:rPr>
              <a:t>Тема:</a:t>
            </a:r>
            <a:endParaRPr lang="ru-RU" sz="2000" u="sng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00109" y="4929190"/>
            <a:ext cx="12144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</a:rPr>
              <a:t>Задачи:</a:t>
            </a:r>
          </a:p>
        </p:txBody>
      </p:sp>
      <p:pic>
        <p:nvPicPr>
          <p:cNvPr id="11" name="Picture 4" descr="http://www.soft-wins.net/uploads/posts/2013-07/1372782988_chatology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52" y="3214678"/>
            <a:ext cx="500066" cy="53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142844"/>
            <a:ext cx="685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Arial" pitchFamily="34" charset="0"/>
              </a:rPr>
              <a:t>Актуальность проекта: </a:t>
            </a:r>
            <a:endParaRPr lang="ru-RU" u="sng" dirty="0" smtClean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Arial" pitchFamily="34" charset="0"/>
              </a:rPr>
              <a:t>         Люди, научившиеся наблюдениям и опытам, приобретают способность сами ставить вопросы и получать на них фактические ответы, оказываясь на более высоком умственном и нравственном уровне в сравнении с теми, кто такой школы  не прошёл.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072074" y="1571604"/>
            <a:ext cx="1785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Arial" pitchFamily="34" charset="0"/>
              </a:rPr>
              <a:t>К.Е.Тимирязев</a:t>
            </a:r>
            <a:endParaRPr lang="ru-RU" dirty="0"/>
          </a:p>
        </p:txBody>
      </p:sp>
      <p:pic>
        <p:nvPicPr>
          <p:cNvPr id="15" name="Picture 5" descr="http://www.province.ru/yaroslavl/media/k2/items/cache/dd34e32172fe0202ef287e574244e1d2_XL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678" y="7572396"/>
            <a:ext cx="2571768" cy="157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087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142844"/>
            <a:ext cx="6858000" cy="500066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Химия – это наука о веществах и их превращениях</a:t>
            </a:r>
            <a:r>
              <a:rPr lang="ru-RU" sz="2000" b="1" dirty="0" smtClean="0"/>
              <a:t>.</a:t>
            </a:r>
            <a:br>
              <a:rPr lang="ru-RU" sz="2000" b="1" dirty="0" smtClean="0"/>
            </a:br>
            <a:endParaRPr lang="ru-RU" sz="18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28596"/>
            <a:ext cx="6858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Окружающий нас мир состоит из химических  элементов: книги, одежда, мебель, краски – всё-всё, даже мы сами! Химия – великая наука!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Люди, которые занимаются этой наукой, называются – химики. 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Химия – наука удивительная. Как только человек появляется на белый свет, он попадает в мир химических веществ. Первый вздох - и вот уже в  легких смесь газов, первый глоток материнского молока - и самый главный шедевр биохимической эволюции – белок начинает работать в организме малыша.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2" descr="http://photos1.blogger.com/blogger/4729/1751/1600/111%20ch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96" y="7572396"/>
            <a:ext cx="1216632" cy="95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2143108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Химия - одна из наук о природе, об изменениях, происходящих в ней. Предметом изучения химии являются вещества, их свойства, превращения и процессы, сопровождающие эти превращения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2857488"/>
            <a:ext cx="685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Наш организм – «химический реактор», ведь он превращает одни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вещества в другие, и при этом выделяется энергия для жизни. Разобраться с бесчисленными полезными и вредными веществами, узнать их строение, свойства, роль в природе – одна из задач химии. Она нужна и строителю, и фермеру, и врачу, и домохозяйке, и повару, и взрослому, и ребенку.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40" y="4143372"/>
            <a:ext cx="278608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http://photos1.blogger.com/blogger/4729/1751/1600/111%20ch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50" y="4929190"/>
            <a:ext cx="1143032" cy="89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photos1.blogger.com/blogger/4729/1751/1600/111%20ch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26" y="7643834"/>
            <a:ext cx="1143032" cy="89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hotos1.blogger.com/blogger/4729/1751/1600/111%20ch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8" y="7500958"/>
            <a:ext cx="1143032" cy="89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photos1.blogger.com/blogger/4729/1751/1600/111%20ch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90" y="4857752"/>
            <a:ext cx="1143032" cy="89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08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44"/>
            <a:ext cx="6858000" cy="42862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   Гипотеза:    Кухня – это волшебная  химическая лаборатория</a:t>
            </a:r>
            <a:endParaRPr lang="ru-RU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00034"/>
            <a:ext cx="685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Интересно, чем же кухня напоминает научную лабораторию? Раскрою тайну: уксус, пищевая сода, растительное масло, сахар, мука, соль, молоко, крахмал, мясо – все это настоящие химические вещества, с помощью которых на нашем столе появляются вкусные, питательные и полезные блюда. А каждая хозяйка немного фея или волшебница.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929190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У этих веществ даже есть химические названия. Например: соль- это хлорид натрия; пищевая сода- гидрокарбонат натрия; уксус- уксусная кислота; сахар- сахароза; молоко- лактоза; мясо- белок и жир. Мука состоит на 70% из крахмала – это полисахарид.  Сплошная химия! Ну что, похимичим ?</a:t>
            </a:r>
            <a:endParaRPr lang="ru-RU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60" y="1785918"/>
            <a:ext cx="378621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 descr="C:\Users\voyt7\Desktop\Химия проект Арина\фото отчет\20190204_152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71446" y="6643686"/>
            <a:ext cx="3071802" cy="1928826"/>
          </a:xfrm>
          <a:prstGeom prst="rect">
            <a:avLst/>
          </a:prstGeom>
          <a:noFill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8" y="6072198"/>
            <a:ext cx="1857364" cy="307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7087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428596"/>
            <a:ext cx="68580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Поэтому расширение его опыта взаимодействия с окружающим миром – одна из образовательных задач. Получение личного опыта в совокупности с доступным рассказом, показом и объяснением поможет ребенку расширять познавательную сферу, находить взаимосвязи между предметами и явле-ниями окружающего мира. Развитие наблюдательности ребенка, внима-тельного отношения к окружающему миру во многом определит линию его нравственного развития. Способность создавать продукт, доводить дело до логического заключения способствует осмысленному восприятию сведений о мире и становится начальным кирпичиком в учебной самостоятельности. Это позволяет строить предшкольное образование как переход от дошкольного к школьному обучению. Для формирования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личного опыта, изучения многообразия окружающего мира мы  и проводим химические опыты, используя знакомые вещества.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Надо сказать, что химические опыты – это не только интересное зрелище, но и повод, для того чтобы поразмыслить над происходящим (для ребенка), выдвинуть гипотезы, почему происходит именно так.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429124"/>
            <a:ext cx="6858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solidFill>
                  <a:schemeClr val="tx2">
                    <a:lumMod val="75000"/>
                  </a:schemeClr>
                </a:solidFill>
              </a:rPr>
              <a:t>Химический опыт и безопасность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Тщательно подготовить рабочее место: очистить поверхность, подготовить вещества. 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Надеть защитный халат, очки и перчатки.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Отдельную специальную посуду для опытов необходимо вымыть сразу после проведения опыта. 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Нельзя пробовать вещества на вкус, смешивать незнакомые вещества.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Прежде чем осуществить опыт внимательно изучите инструкцию и этапы проведения опыта.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Опасные опыты, например, с огнем можно проводить только в присутствии взрослого. 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42844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Ребенок познает мир опытным путем,</a:t>
            </a:r>
            <a:endParaRPr lang="ru-RU" dirty="0"/>
          </a:p>
        </p:txBody>
      </p:sp>
      <p:pic>
        <p:nvPicPr>
          <p:cNvPr id="6" name="Picture 5" descr="http://www.province.ru/yaroslavl/media/k2/items/cache/dd34e32172fe0202ef287e574244e1d2_XL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16" y="7000892"/>
            <a:ext cx="2187772" cy="20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soft-wins.net/uploads/posts/2013-07/1372782988_chatolog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32" y="8072462"/>
            <a:ext cx="714380" cy="78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www.stagneskc.org/images/ScienceIco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298" y="8072462"/>
            <a:ext cx="797316" cy="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photos1.blogger.com/blogger/4729/1751/1600/111%20ch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2900" y="7572396"/>
            <a:ext cx="1671033" cy="128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photos1.blogger.com/blogger/4729/1751/1600/111%20ch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6967" y="7572396"/>
            <a:ext cx="1671033" cy="128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42844"/>
            <a:ext cx="6858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sng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&amp;quot"/>
                <a:ea typeface="Times New Roman" pitchFamily="18" charset="0"/>
                <a:cs typeface="Times New Roman" pitchFamily="18" charset="0"/>
              </a:rPr>
              <a:t>5 </a:t>
            </a:r>
            <a:r>
              <a:rPr kumimoji="0" lang="ru-RU" sz="1600" b="0" i="0" u="sng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Что такое химическая реакция ?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Химическая реакция – это превращение одного или нескольких веществ в другие вещества. Реакции могут происходить при смешении веществ, под воздействием света, при ударе, при нагревании, под давлением и т.д. Химические реакции наглядно видно при осуществлении химических опытов!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1428728"/>
            <a:ext cx="6858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cs typeface="Arial" pitchFamily="34" charset="0"/>
              </a:rPr>
              <a:t>Например, </a:t>
            </a:r>
            <a:r>
              <a:rPr kumimoji="0" lang="ru-RU" sz="1600" b="0" i="0" u="sng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cs typeface="Arial" pitchFamily="34" charset="0"/>
              </a:rPr>
              <a:t>СОДА пищевая</a:t>
            </a:r>
            <a:r>
              <a:rPr kumimoji="0" lang="ru-RU" sz="1600" b="0" i="0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cs typeface="Arial" pitchFamily="34" charset="0"/>
              </a:rPr>
              <a:t>.</a:t>
            </a:r>
            <a:r>
              <a:rPr kumimoji="0" lang="ru-RU" sz="1600" b="0" i="0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cs typeface="Arial" pitchFamily="34" charset="0"/>
              </a:rPr>
              <a:t> </a:t>
            </a:r>
            <a:r>
              <a:rPr kumimoji="0" lang="ru-RU" sz="1600" b="0" i="0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cs typeface="Arial" pitchFamily="34" charset="0"/>
              </a:rPr>
              <a:t>Очень интересный продукт, а также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химическое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cs typeface="Arial" pitchFamily="34" charset="0"/>
              </a:rPr>
              <a:t> вещество. Мы уже гасили соду уксусом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, </a:t>
            </a:r>
            <a:r>
              <a:rPr kumimoji="0" lang="ru-RU" sz="1600" b="0" i="0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cs typeface="Arial" pitchFamily="34" charset="0"/>
              </a:rPr>
              <a:t>когда пекли пирожки или оладушки, и знаем, что происходит реакция нейтрализации при соединении кислоты (уксус) и щёлочи(сода) с выделением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углекислого газа.  </a:t>
            </a:r>
            <a:endParaRPr kumimoji="0" lang="ru-RU" sz="1600" b="0" i="0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3512" y="2857488"/>
            <a:ext cx="1714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Волшебная химическая лаборатория работает, не останавливаясь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857752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А сегодня мы проверим: будет ли химическая  реакция, и как реагирует сода  при соединении ее с фруктовой кислотой, а поможет нам в этом великолепный рецепт пирога «Семейные традиции», который очень любит наша семья. Итак, начнём химичить!</a:t>
            </a:r>
            <a:endParaRPr lang="ru-RU" sz="1600" dirty="0"/>
          </a:p>
        </p:txBody>
      </p:sp>
      <p:pic>
        <p:nvPicPr>
          <p:cNvPr id="1027" name="Picture 3" descr="C:\Users\voyt7\Desktop\Химия проект Арина\фото отчет\Новая папка\20181201_1959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253932" y="2961118"/>
            <a:ext cx="2278964" cy="1357325"/>
          </a:xfrm>
          <a:prstGeom prst="rect">
            <a:avLst/>
          </a:prstGeom>
          <a:noFill/>
        </p:spPr>
      </p:pic>
      <p:pic>
        <p:nvPicPr>
          <p:cNvPr id="1028" name="Picture 4" descr="C:\Users\voyt7\Desktop\Химия проект Арина\фото отчет\Новая папка\20181201_195932.jpg"/>
          <p:cNvPicPr preferRelativeResize="0"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90" y="2500298"/>
            <a:ext cx="1429789" cy="2286000"/>
          </a:xfrm>
          <a:prstGeom prst="rect">
            <a:avLst/>
          </a:prstGeom>
          <a:noFill/>
        </p:spPr>
      </p:pic>
      <p:pic>
        <p:nvPicPr>
          <p:cNvPr id="1029" name="Picture 5" descr="C:\Users\voyt7\Desktop\Химия проект Арина\фото отчет\Новая папка\20181201_2235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26" y="2500298"/>
            <a:ext cx="1785950" cy="229417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6143636"/>
            <a:ext cx="6858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</a:rPr>
              <a:t>Рецепт  пирога  «Семейные традиции»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Варенье без косточек  -  1 стакан, у нас домашнее варенье из ранеток,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Сода  -  1 чайная ложка, 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Яйцо куриное -  1 штука, 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Вода питьевая -  ½  стакана,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Мука пшеничная -  2 стакана.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7715272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Варенье поместить в миску  для смешивания,  добавить соду и хорошо перемешать,  оставить на 3-5 минут, чтобы сода  хорошо погасилась в варенье,  затем  снова перемешать… Внимание! Миску необходимо взять побольше. Скоро вы узнаете почему.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" y="5857884"/>
            <a:ext cx="10715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</a:rPr>
              <a:t>Опыт №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8" y="0"/>
            <a:ext cx="1714512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82" y="0"/>
            <a:ext cx="1714512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8" y="0"/>
            <a:ext cx="1643074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8" y="2571736"/>
            <a:ext cx="1714488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44" y="2571736"/>
            <a:ext cx="178595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9198" y="2571736"/>
            <a:ext cx="1714488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8" y="6276593"/>
            <a:ext cx="1785950" cy="286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1744" y="6286480"/>
            <a:ext cx="178595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57760" y="6286480"/>
            <a:ext cx="171451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0" y="4857752"/>
            <a:ext cx="685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Как  видите, при соприкосновении с кислой средой (варенье из ранеток), сода вступает с ней в реакцию, распадаясь на соль, воду и углекислый газ, который при выпечке будет испаряться и  образовывать пышные дырочки в  пироге. Объем увеличился в 3-4 раза. Затем добавить яйцо и снова хорошо перемешать. Влить пол стакана воды и снова перемешать…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Добавить постепенно два стакана муки.  Все хорошо перемешать.  Если варенье очень жидкое,  то муки добавить чуть  больше,  и наоборот.  Тесто вылить в смазанную  форму  и  выпекать  при  температуре 180 С 55 минут.  </a:t>
            </a:r>
            <a:endParaRPr lang="ru-RU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785786"/>
            <a:ext cx="1571636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20" y="785786"/>
            <a:ext cx="1500198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6" y="785786"/>
            <a:ext cx="1530564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0" y="3286116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Пока пирог печется, проведем еще один опыт: проверим как сода реагирует на соединение с лимонной кислотой. Предлагаю приготовить домашний лимонад, а точнее, шипучку. 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3071802"/>
            <a:ext cx="13572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</a:rPr>
              <a:t>Опыт № 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000497"/>
            <a:ext cx="6858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Для этого нам понадобится:</a:t>
            </a:r>
          </a:p>
          <a:p>
            <a:pPr>
              <a:buNone/>
            </a:pPr>
            <a:r>
              <a:rPr lang="ru-RU" sz="1600" u="sng" dirty="0" smtClean="0">
                <a:solidFill>
                  <a:schemeClr val="tx2">
                    <a:lumMod val="75000"/>
                  </a:schemeClr>
                </a:solidFill>
              </a:rPr>
              <a:t>Шипучка (рецепт)</a:t>
            </a:r>
          </a:p>
          <a:p>
            <a:pPr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Лимонная кислота – 6 чайных ложек, </a:t>
            </a:r>
          </a:p>
          <a:p>
            <a:pPr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Сода пищевая – 3  чайные ложки,</a:t>
            </a:r>
          </a:p>
          <a:p>
            <a:pPr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Сахарная пудра  - 4 чайные ложки.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Всё смешать, тщательно  перетереть  все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ингредиенты и пересыпать в баночку с крышкой.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32" y="3857620"/>
            <a:ext cx="2286016" cy="1800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86446"/>
            <a:ext cx="131625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20" y="5786446"/>
            <a:ext cx="131625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7298" y="5786446"/>
            <a:ext cx="131625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29264" y="5786446"/>
            <a:ext cx="1428736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71942" y="5786446"/>
            <a:ext cx="131625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0" y="8143900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Для  приготовления  лимонада: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Наливаем в стакан питьевой воды, добавляем  столовую ложку яблочного  варенья, размешиваем и добавляем две чайные ложки (без горки) шипучки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Смотрим реакцию….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2215874" y="642910"/>
            <a:ext cx="142876" cy="1428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072198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</a:rPr>
              <a:t>Опыт №3  </a:t>
            </a:r>
            <a:r>
              <a:rPr lang="ru-RU" sz="1600" u="sng" dirty="0" smtClean="0">
                <a:solidFill>
                  <a:schemeClr val="tx2">
                    <a:lumMod val="75000"/>
                  </a:schemeClr>
                </a:solidFill>
              </a:rPr>
              <a:t>С крахмалом и йодом  (пока наш пирог печется)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Крахмал — это порошок белого цвета, углевод растений. Он содержится во многих продуктах, например, в картофеле, фасоли, бананах, пшенице, куку-рузе. Сегодня мы узнаем, как реагирует йод на наличие крахмала в воде.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285984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Сода и лимонная кислота вступили в реакцию нейтрализации и снова выделился углекислый газ и у нас получился вкусный шипучий напиток! Теперь в стакан с водой добавим не варенье, а брусничный сироп.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8" y="0"/>
            <a:ext cx="131625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306" y="0"/>
            <a:ext cx="131625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46" y="0"/>
            <a:ext cx="1317631" cy="234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8" y="3071802"/>
            <a:ext cx="131625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44" y="3071802"/>
            <a:ext cx="131625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22" y="3071802"/>
            <a:ext cx="131625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0" y="5357819"/>
            <a:ext cx="685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Вывод: Выделению углекислого газа из соды способствует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яблочная,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лимон-ная,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Arial" pitchFamily="34" charset="0"/>
              </a:rPr>
              <a:t> уксусная кислота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. Таким образом, можно сказать, что любая кислота соединяясь с содой, выделяет углекислый газ.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cs typeface="Arial" pitchFamily="34" charset="0"/>
            </a:endParaRPr>
          </a:p>
        </p:txBody>
      </p:sp>
      <p:pic>
        <p:nvPicPr>
          <p:cNvPr id="27661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84" y="7164000"/>
            <a:ext cx="1486957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62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64000"/>
            <a:ext cx="111375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63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28868" y="7164000"/>
            <a:ext cx="1485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64" name="Picture 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66" y="7164000"/>
            <a:ext cx="1485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65" name="Picture 1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73000" y="7164000"/>
            <a:ext cx="1485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1745</TotalTime>
  <Words>1427</Words>
  <Application>Microsoft Office PowerPoint</Application>
  <PresentationFormat>Экран (4:3)</PresentationFormat>
  <Paragraphs>75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Опытно-исследовательский проект   «Я  -  исследователь» </vt:lpstr>
      <vt:lpstr>Кухня – это волшебная химическая лаборатория</vt:lpstr>
      <vt:lpstr>Химия – это наука о веществах и их превращениях. </vt:lpstr>
      <vt:lpstr>   Гипотеза:    Кухня – это волшебная  химическая лаборатория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Войт Нина Николаевна</dc:creator>
  <cp:lastModifiedBy>voyt7</cp:lastModifiedBy>
  <cp:revision>165</cp:revision>
  <dcterms:created xsi:type="dcterms:W3CDTF">2014-07-22T11:28:51Z</dcterms:created>
  <dcterms:modified xsi:type="dcterms:W3CDTF">2019-11-02T17:43:23Z</dcterms:modified>
</cp:coreProperties>
</file>