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sldIdLst>
    <p:sldId id="256" r:id="rId2"/>
    <p:sldId id="27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8" r:id="rId19"/>
    <p:sldId id="279" r:id="rId20"/>
    <p:sldId id="280"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713ED55-5038-4F16-A0F3-A96C71ACF29F}" type="datetimeFigureOut">
              <a:rPr lang="ru-RU" smtClean="0"/>
              <a:t>02.11.2019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56625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13ED55-5038-4F16-A0F3-A96C71ACF29F}" type="datetimeFigureOut">
              <a:rPr lang="ru-RU" smtClean="0"/>
              <a:t>02.11.2019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176949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13ED55-5038-4F16-A0F3-A96C71ACF29F}" type="datetimeFigureOut">
              <a:rPr lang="ru-RU" smtClean="0"/>
              <a:t>02.11.2019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186547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13ED55-5038-4F16-A0F3-A96C71ACF29F}" type="datetimeFigureOut">
              <a:rPr lang="ru-RU" smtClean="0"/>
              <a:t>02.11.2019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370765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713ED55-5038-4F16-A0F3-A96C71ACF29F}" type="datetimeFigureOut">
              <a:rPr lang="ru-RU" smtClean="0"/>
              <a:t>02.11.2019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1780946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13ED55-5038-4F16-A0F3-A96C71ACF29F}" type="datetimeFigureOut">
              <a:rPr lang="ru-RU" smtClean="0"/>
              <a:t>02.11.2019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321339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713ED55-5038-4F16-A0F3-A96C71ACF29F}" type="datetimeFigureOut">
              <a:rPr lang="ru-RU" smtClean="0"/>
              <a:t>02.11.2019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424532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713ED55-5038-4F16-A0F3-A96C71ACF29F}" type="datetimeFigureOut">
              <a:rPr lang="ru-RU" smtClean="0"/>
              <a:t>02.11.2019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190595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713ED55-5038-4F16-A0F3-A96C71ACF29F}" type="datetimeFigureOut">
              <a:rPr lang="ru-RU" smtClean="0"/>
              <a:t>02.11.2019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765808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713ED55-5038-4F16-A0F3-A96C71ACF29F}" type="datetimeFigureOut">
              <a:rPr lang="ru-RU" smtClean="0"/>
              <a:t>02.11.2019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45893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713ED55-5038-4F16-A0F3-A96C71ACF29F}" type="datetimeFigureOut">
              <a:rPr lang="ru-RU" smtClean="0"/>
              <a:t>02.11.2019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E59289-9078-487E-B46E-54EDB576B74B}" type="slidenum">
              <a:rPr lang="ru-RU" smtClean="0"/>
              <a:t>‹#›</a:t>
            </a:fld>
            <a:endParaRPr lang="ru-RU"/>
          </a:p>
        </p:txBody>
      </p:sp>
    </p:spTree>
    <p:extLst>
      <p:ext uri="{BB962C8B-B14F-4D97-AF65-F5344CB8AC3E}">
        <p14:creationId xmlns:p14="http://schemas.microsoft.com/office/powerpoint/2010/main" val="2697738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3ED55-5038-4F16-A0F3-A96C71ACF29F}" type="datetimeFigureOut">
              <a:rPr lang="ru-RU" smtClean="0"/>
              <a:t>02.11.2019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59289-9078-487E-B46E-54EDB576B74B}" type="slidenum">
              <a:rPr lang="ru-RU" smtClean="0"/>
              <a:t>‹#›</a:t>
            </a:fld>
            <a:endParaRPr lang="ru-RU"/>
          </a:p>
        </p:txBody>
      </p:sp>
    </p:spTree>
    <p:extLst>
      <p:ext uri="{BB962C8B-B14F-4D97-AF65-F5344CB8AC3E}">
        <p14:creationId xmlns:p14="http://schemas.microsoft.com/office/powerpoint/2010/main" val="128492932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89116" y="329784"/>
            <a:ext cx="9144000" cy="1604094"/>
          </a:xfrm>
        </p:spPr>
        <p:txBody>
          <a:bodyPr>
            <a:normAutofit/>
          </a:bodyPr>
          <a:lstStyle/>
          <a:p>
            <a:pPr lvl="0">
              <a:lnSpc>
                <a:spcPct val="100000"/>
              </a:lnSpc>
              <a:spcBef>
                <a:spcPts val="0"/>
              </a:spcBef>
            </a:pPr>
            <a:r>
              <a:rPr lang="ru-RU" sz="2000" dirty="0">
                <a:solidFill>
                  <a:prstClr val="black"/>
                </a:solidFill>
                <a:latin typeface="Times New Roman" panose="02020603050405020304" pitchFamily="18" charset="0"/>
                <a:ea typeface="+mn-ea"/>
                <a:cs typeface="Times New Roman" panose="02020603050405020304" pitchFamily="18" charset="0"/>
              </a:rPr>
              <a:t>МИНИСТЕРСТВО ОБРАЗОВАНИЯ И НАУКИ МУРМАНСКОЙ ОБЛАСТИ</a:t>
            </a:r>
            <a:br>
              <a:rPr lang="ru-RU" sz="2000" dirty="0">
                <a:solidFill>
                  <a:prstClr val="black"/>
                </a:solidFill>
                <a:latin typeface="Times New Roman" panose="02020603050405020304" pitchFamily="18" charset="0"/>
                <a:ea typeface="+mn-ea"/>
                <a:cs typeface="Times New Roman" panose="02020603050405020304" pitchFamily="18" charset="0"/>
              </a:rPr>
            </a:br>
            <a:r>
              <a:rPr lang="ru-RU" sz="2000" dirty="0">
                <a:solidFill>
                  <a:prstClr val="black"/>
                </a:solidFill>
                <a:latin typeface="Times New Roman" panose="02020603050405020304" pitchFamily="18" charset="0"/>
                <a:ea typeface="+mn-ea"/>
                <a:cs typeface="Times New Roman" panose="02020603050405020304" pitchFamily="18" charset="0"/>
              </a:rPr>
              <a:t>Государственное областное бюджетное общеобразовательное учреждение </a:t>
            </a:r>
            <a:br>
              <a:rPr lang="ru-RU" sz="2000" dirty="0">
                <a:solidFill>
                  <a:prstClr val="black"/>
                </a:solidFill>
                <a:latin typeface="Times New Roman" panose="02020603050405020304" pitchFamily="18" charset="0"/>
                <a:ea typeface="+mn-ea"/>
                <a:cs typeface="Times New Roman" panose="02020603050405020304" pitchFamily="18" charset="0"/>
              </a:rPr>
            </a:br>
            <a:r>
              <a:rPr lang="ru-RU" sz="2000" dirty="0">
                <a:solidFill>
                  <a:prstClr val="black"/>
                </a:solidFill>
                <a:latin typeface="Times New Roman" panose="02020603050405020304" pitchFamily="18" charset="0"/>
                <a:ea typeface="+mn-ea"/>
                <a:cs typeface="Times New Roman" panose="02020603050405020304" pitchFamily="18" charset="0"/>
              </a:rPr>
              <a:t> «Мурманская коррекционная школа № 1»</a:t>
            </a:r>
            <a:br>
              <a:rPr lang="ru-RU" sz="2000" dirty="0">
                <a:solidFill>
                  <a:prstClr val="black"/>
                </a:solidFill>
                <a:latin typeface="Times New Roman" panose="02020603050405020304" pitchFamily="18" charset="0"/>
                <a:ea typeface="+mn-ea"/>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391344" y="1933879"/>
            <a:ext cx="9144000" cy="4541872"/>
          </a:xfrm>
        </p:spPr>
        <p:txBody>
          <a:bodyPr>
            <a:normAutofit/>
          </a:bodyPr>
          <a:lstStyle/>
          <a:p>
            <a:r>
              <a:rPr lang="ru-RU" sz="2000" b="1" dirty="0" smtClean="0">
                <a:latin typeface="Times New Roman" pitchFamily="18" charset="0"/>
                <a:cs typeface="Times New Roman" pitchFamily="18" charset="0"/>
              </a:rPr>
              <a:t>Презентация</a:t>
            </a:r>
          </a:p>
          <a:p>
            <a:endParaRPr lang="ru-RU" sz="2000" b="1" dirty="0">
              <a:latin typeface="Times New Roman" pitchFamily="18" charset="0"/>
              <a:cs typeface="Times New Roman" pitchFamily="18" charset="0"/>
            </a:endParaRPr>
          </a:p>
          <a:p>
            <a:r>
              <a:rPr lang="ru-RU" sz="2000" b="1" dirty="0">
                <a:latin typeface="Times New Roman" pitchFamily="18" charset="0"/>
                <a:cs typeface="Times New Roman" pitchFamily="18" charset="0"/>
              </a:rPr>
              <a:t>по теме</a:t>
            </a:r>
            <a:r>
              <a:rPr lang="ru-RU" sz="2000" i="1" dirty="0">
                <a:latin typeface="Times New Roman" panose="02020603050405020304" pitchFamily="18" charset="0"/>
                <a:cs typeface="Times New Roman" panose="02020603050405020304" pitchFamily="18" charset="0"/>
              </a:rPr>
              <a:t>: </a:t>
            </a:r>
            <a:r>
              <a:rPr lang="ru-RU" sz="2000" i="1" dirty="0" smtClean="0">
                <a:latin typeface="Times New Roman" panose="02020603050405020304" pitchFamily="18" charset="0"/>
                <a:cs typeface="Times New Roman" panose="02020603050405020304" pitchFamily="18" charset="0"/>
              </a:rPr>
              <a:t>«Формирование творческой деятельности у детей с ТМНР через развитие</a:t>
            </a:r>
          </a:p>
          <a:p>
            <a:r>
              <a:rPr lang="ru-RU" sz="2000" i="1" dirty="0" smtClean="0">
                <a:latin typeface="Times New Roman" panose="02020603050405020304" pitchFamily="18" charset="0"/>
                <a:cs typeface="Times New Roman" panose="02020603050405020304" pitchFamily="18" charset="0"/>
              </a:rPr>
              <a:t> сенсорно-перцептивной сферы на уроках  ППД, ИЗО и во внеурочной деятельности »</a:t>
            </a:r>
          </a:p>
          <a:p>
            <a:endParaRPr lang="ru-RU" sz="2000" i="1"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b="1" dirty="0">
                <a:latin typeface="Times New Roman" panose="02020603050405020304" pitchFamily="18" charset="0"/>
                <a:cs typeface="Times New Roman" panose="02020603050405020304" pitchFamily="18" charset="0"/>
              </a:rPr>
              <a:t>Выполнила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Реснянская</a:t>
            </a:r>
            <a:r>
              <a:rPr lang="ru-RU" sz="2000" dirty="0">
                <a:latin typeface="Times New Roman" panose="02020603050405020304" pitchFamily="18" charset="0"/>
                <a:cs typeface="Times New Roman" panose="02020603050405020304" pitchFamily="18" charset="0"/>
              </a:rPr>
              <a:t> Вита </a:t>
            </a:r>
            <a:r>
              <a:rPr lang="ru-RU" sz="2000" dirty="0" smtClean="0">
                <a:latin typeface="Times New Roman" panose="02020603050405020304" pitchFamily="18" charset="0"/>
                <a:cs typeface="Times New Roman" panose="02020603050405020304" pitchFamily="18" charset="0"/>
              </a:rPr>
              <a:t>Викторовна, </a:t>
            </a:r>
            <a:r>
              <a:rPr lang="ru-RU" sz="2000" smtClean="0">
                <a:latin typeface="Times New Roman" panose="02020603050405020304" pitchFamily="18" charset="0"/>
                <a:cs typeface="Times New Roman" panose="02020603050405020304" pitchFamily="18" charset="0"/>
              </a:rPr>
              <a:t>учитель</a:t>
            </a:r>
            <a:r>
              <a:rPr lang="ru-RU" sz="200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ГОБОУ Мурманская КШ №1</a:t>
            </a:r>
          </a:p>
          <a:p>
            <a:endParaRPr lang="ru-RU" sz="2000" dirty="0"/>
          </a:p>
        </p:txBody>
      </p:sp>
    </p:spTree>
    <p:extLst>
      <p:ext uri="{BB962C8B-B14F-4D97-AF65-F5344CB8AC3E}">
        <p14:creationId xmlns:p14="http://schemas.microsoft.com/office/powerpoint/2010/main" val="2743344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288134"/>
          </a:xfrm>
        </p:spPr>
        <p:txBody>
          <a:bodyPr>
            <a:noAutofit/>
          </a:bodyPr>
          <a:lstStyle/>
          <a:p>
            <a:r>
              <a:rPr lang="ru-RU" sz="2400" b="1" dirty="0" smtClean="0">
                <a:latin typeface="Times New Roman" panose="02020603050405020304" pitchFamily="18" charset="0"/>
                <a:cs typeface="Times New Roman" panose="02020603050405020304" pitchFamily="18" charset="0"/>
              </a:rPr>
              <a:t>Фрагменты занятия «Волшебное тесто»</a:t>
            </a:r>
            <a:br>
              <a:rPr lang="ru-RU" sz="2400" b="1"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Задачи:</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-Учить зрительно и тактильно отбирать материалы для работы, смешивать нужные ингредиенты ,разделывать тесто на части, придавать форму изделию из теста, подбирать декоративные материалы для украшения (цветной горох)</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-Развивать тактильную чувствительность, ручную моторику</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-Воспитывать трудолюбие, развивать творческую активность</a:t>
            </a:r>
            <a:endParaRPr lang="ru-RU" sz="24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02544" y="3017520"/>
            <a:ext cx="3981796" cy="3840480"/>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8852" y="3013023"/>
            <a:ext cx="3797508" cy="3844977"/>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914" y="3013023"/>
            <a:ext cx="3422754" cy="3844977"/>
          </a:xfrm>
          <a:prstGeom prst="rect">
            <a:avLst/>
          </a:prstGeom>
        </p:spPr>
      </p:pic>
    </p:spTree>
    <p:extLst>
      <p:ext uri="{BB962C8B-B14F-4D97-AF65-F5344CB8AC3E}">
        <p14:creationId xmlns:p14="http://schemas.microsoft.com/office/powerpoint/2010/main" val="176674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665" y="224853"/>
            <a:ext cx="11326805" cy="2008682"/>
          </a:xfrm>
        </p:spPr>
        <p:txBody>
          <a:bodyPr>
            <a:noAutofit/>
          </a:bodyPr>
          <a:lstStyle/>
          <a:p>
            <a:r>
              <a:rPr lang="ru-RU" sz="2400" dirty="0" smtClean="0">
                <a:latin typeface="Times New Roman" panose="02020603050405020304" pitchFamily="18" charset="0"/>
                <a:cs typeface="Times New Roman" panose="02020603050405020304" pitchFamily="18" charset="0"/>
              </a:rPr>
              <a:t>Ход занятия:</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1.Обследование предложенных материалов, исключение лишних материалов и предметов</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2.Повторение алгоритма (последовательности) действий</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3.Соединение материалов в нужной последовательности, замес теста</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4.Обследование свойств полученной пластичной массы</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762" y="2506662"/>
            <a:ext cx="3263503" cy="4351338"/>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660" y="2442981"/>
            <a:ext cx="3311264" cy="441501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5319" y="2443397"/>
            <a:ext cx="4701152" cy="4414603"/>
          </a:xfrm>
          <a:prstGeom prst="rect">
            <a:avLst/>
          </a:prstGeom>
        </p:spPr>
      </p:pic>
    </p:spTree>
    <p:extLst>
      <p:ext uri="{BB962C8B-B14F-4D97-AF65-F5344CB8AC3E}">
        <p14:creationId xmlns:p14="http://schemas.microsoft.com/office/powerpoint/2010/main" val="2117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latin typeface="Times New Roman" panose="02020603050405020304" pitchFamily="18" charset="0"/>
                <a:cs typeface="Times New Roman" panose="02020603050405020304" pitchFamily="18" charset="0"/>
              </a:rPr>
              <a:t>5.Разделение комка теста на равные части, интенсивное разминание каждого комочка, скатывание в эластичный шарик</a:t>
            </a:r>
            <a:br>
              <a:rPr lang="ru-RU" sz="2400" dirty="0" smtClean="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133" y="2350280"/>
            <a:ext cx="3760329" cy="3990559"/>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833" y="2350280"/>
            <a:ext cx="4037351" cy="399055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9555" y="2350280"/>
            <a:ext cx="3892445" cy="3990559"/>
          </a:xfrm>
          <a:prstGeom prst="rect">
            <a:avLst/>
          </a:prstGeom>
        </p:spPr>
      </p:pic>
    </p:spTree>
    <p:extLst>
      <p:ext uri="{BB962C8B-B14F-4D97-AF65-F5344CB8AC3E}">
        <p14:creationId xmlns:p14="http://schemas.microsoft.com/office/powerpoint/2010/main" val="190937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latin typeface="Times New Roman" panose="02020603050405020304" pitchFamily="18" charset="0"/>
                <a:cs typeface="Times New Roman" panose="02020603050405020304" pitchFamily="18" charset="0"/>
              </a:rPr>
              <a:t>6.Придание нужной формы, расплющивание, прижимание комка из теста</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885586"/>
            <a:ext cx="5021704" cy="457517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079" y="1885586"/>
            <a:ext cx="4996721" cy="4575175"/>
          </a:xfrm>
          <a:prstGeom prst="rect">
            <a:avLst/>
          </a:prstGeom>
        </p:spPr>
      </p:pic>
    </p:spTree>
    <p:extLst>
      <p:ext uri="{BB962C8B-B14F-4D97-AF65-F5344CB8AC3E}">
        <p14:creationId xmlns:p14="http://schemas.microsoft.com/office/powerpoint/2010/main" val="1457258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24852"/>
            <a:ext cx="10515600" cy="2008681"/>
          </a:xfrm>
        </p:spPr>
        <p:txBody>
          <a:bodyPr>
            <a:noAutofit/>
          </a:bodyPr>
          <a:lstStyle/>
          <a:p>
            <a:r>
              <a:rPr lang="ru-RU" sz="2400" dirty="0" smtClean="0">
                <a:latin typeface="Times New Roman" panose="02020603050405020304" pitchFamily="18" charset="0"/>
                <a:cs typeface="Times New Roman" panose="02020603050405020304" pitchFamily="18" charset="0"/>
              </a:rPr>
              <a:t>7.Выбор декоративных материалов для украшения изделия (цветной горошек),обследование его свойств, вдавливание горошинок в лепешку из теста.</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8.Анализ проделанной работы (что мы делали на занятии; что понравилось больше всего делать; что получилось хорошо, а где нужна тренировка)</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9.Положительные оценки за проделанную работу, поощрение, </a:t>
            </a:r>
            <a:r>
              <a:rPr lang="ru-RU" sz="2400" dirty="0" err="1" smtClean="0">
                <a:latin typeface="Times New Roman" panose="02020603050405020304" pitchFamily="18" charset="0"/>
                <a:cs typeface="Times New Roman" panose="02020603050405020304" pitchFamily="18" charset="0"/>
              </a:rPr>
              <a:t>награда,смайлик</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66363" y="2499337"/>
            <a:ext cx="3574473" cy="373657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533" y="2525841"/>
            <a:ext cx="3296587" cy="37325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48" y="2503357"/>
            <a:ext cx="2987083" cy="3732551"/>
          </a:xfrm>
          <a:prstGeom prst="rect">
            <a:avLst/>
          </a:prstGeom>
        </p:spPr>
      </p:pic>
    </p:spTree>
    <p:extLst>
      <p:ext uri="{BB962C8B-B14F-4D97-AF65-F5344CB8AC3E}">
        <p14:creationId xmlns:p14="http://schemas.microsoft.com/office/powerpoint/2010/main" val="3493461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572947"/>
          </a:xfrm>
        </p:spPr>
        <p:txBody>
          <a:bodyPr>
            <a:noAutofit/>
          </a:bodyPr>
          <a:lstStyle/>
          <a:p>
            <a:r>
              <a:rPr lang="ru-RU" sz="2400" b="1" dirty="0">
                <a:latin typeface="Times New Roman" panose="02020603050405020304" pitchFamily="18" charset="0"/>
                <a:cs typeface="Times New Roman" panose="02020603050405020304" pitchFamily="18" charset="0"/>
              </a:rPr>
              <a:t>Ф</a:t>
            </a:r>
            <a:r>
              <a:rPr lang="ru-RU" sz="2400" b="1" dirty="0" smtClean="0">
                <a:latin typeface="Times New Roman" panose="02020603050405020304" pitchFamily="18" charset="0"/>
                <a:cs typeface="Times New Roman" panose="02020603050405020304" pitchFamily="18" charset="0"/>
              </a:rPr>
              <a:t>рагменты занятия « Фигурные ножницы» </a:t>
            </a:r>
            <a:br>
              <a:rPr lang="ru-RU" sz="2400" b="1"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Задачи:</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учить обследовательским действиям,</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-изучать свойство фигурных ножниц,</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делать надрезы различными насадками</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-развивать зрительно-двигательную координацию, глазомер, ручную моторику</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-воспитывать любознательность, развивать интерес к творческой деятельности</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91960" y="3551081"/>
            <a:ext cx="3719945" cy="2793076"/>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159" y="3551081"/>
            <a:ext cx="3498367" cy="279134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971" y="3551081"/>
            <a:ext cx="3422754" cy="2791346"/>
          </a:xfrm>
          <a:prstGeom prst="rect">
            <a:avLst/>
          </a:prstGeom>
        </p:spPr>
      </p:pic>
    </p:spTree>
    <p:extLst>
      <p:ext uri="{BB962C8B-B14F-4D97-AF65-F5344CB8AC3E}">
        <p14:creationId xmlns:p14="http://schemas.microsoft.com/office/powerpoint/2010/main" val="2111140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9469" y="365125"/>
            <a:ext cx="10544331" cy="1718508"/>
          </a:xfrm>
        </p:spPr>
        <p:txBody>
          <a:bodyPr>
            <a:normAutofit fontScale="90000"/>
          </a:bodyPr>
          <a:lstStyle/>
          <a:p>
            <a:r>
              <a:rPr lang="ru-RU" sz="2400" dirty="0" smtClean="0">
                <a:latin typeface="Times New Roman" panose="02020603050405020304" pitchFamily="18" charset="0"/>
                <a:cs typeface="Times New Roman" panose="02020603050405020304" pitchFamily="18" charset="0"/>
              </a:rPr>
              <a:t>Ход занятия:</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1.Сюрпризный момент «Волшебные ножницы». Обследование интересных предметов, изучение резьбы на насадках, пробные надрезы на белой бумаге, рассматривание волнистых кромок.</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2.Выбор насадки для надрезов по цветной бумаге.</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3.Вырезание кусочков бумаги продолговатой формы для создания цветка.</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699" y="3227206"/>
            <a:ext cx="3934534" cy="295623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540" y="3227206"/>
            <a:ext cx="4153041" cy="295623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076" y="3227207"/>
            <a:ext cx="3822491" cy="2956236"/>
          </a:xfrm>
          <a:prstGeom prst="rect">
            <a:avLst/>
          </a:prstGeom>
        </p:spPr>
      </p:pic>
    </p:spTree>
    <p:extLst>
      <p:ext uri="{BB962C8B-B14F-4D97-AF65-F5344CB8AC3E}">
        <p14:creationId xmlns:p14="http://schemas.microsoft.com/office/powerpoint/2010/main" val="837737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748488"/>
          </a:xfrm>
        </p:spPr>
        <p:txBody>
          <a:bodyPr>
            <a:normAutofit/>
          </a:bodyPr>
          <a:lstStyle/>
          <a:p>
            <a:r>
              <a:rPr lang="ru-RU" sz="2400" dirty="0" smtClean="0">
                <a:latin typeface="Times New Roman" panose="02020603050405020304" pitchFamily="18" charset="0"/>
                <a:cs typeface="Times New Roman" panose="02020603050405020304" pitchFamily="18" charset="0"/>
              </a:rPr>
              <a:t>4.Создание простой композиции «Цветок»</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5.Анализ проделанной работы (какие ножницы понравились больше всего; что понравилось больше всего делать: знакомится с ножницами, резать бумагу, </a:t>
            </a:r>
            <a:r>
              <a:rPr lang="ru-RU" sz="2400" dirty="0" err="1" smtClean="0">
                <a:latin typeface="Times New Roman" panose="02020603050405020304" pitchFamily="18" charset="0"/>
                <a:cs typeface="Times New Roman" panose="02020603050405020304" pitchFamily="18" charset="0"/>
              </a:rPr>
              <a:t>клеять</a:t>
            </a:r>
            <a:r>
              <a:rPr lang="ru-RU" sz="2400" dirty="0" smtClean="0">
                <a:latin typeface="Times New Roman" panose="02020603050405020304" pitchFamily="18" charset="0"/>
                <a:cs typeface="Times New Roman" panose="02020603050405020304" pitchFamily="18" charset="0"/>
              </a:rPr>
              <a:t> цветок.</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6.Положительная оценка деятельности, </a:t>
            </a:r>
            <a:r>
              <a:rPr lang="ru-RU" sz="2400" dirty="0" err="1" smtClean="0">
                <a:latin typeface="Times New Roman" panose="02020603050405020304" pitchFamily="18" charset="0"/>
                <a:cs typeface="Times New Roman" panose="02020603050405020304" pitchFamily="18" charset="0"/>
              </a:rPr>
              <a:t>поощрение,смайлик</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868776"/>
            <a:ext cx="3973484" cy="356200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548" y="2868776"/>
            <a:ext cx="4108071" cy="356448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1683" y="2866296"/>
            <a:ext cx="3910317" cy="3564484"/>
          </a:xfrm>
          <a:prstGeom prst="rect">
            <a:avLst/>
          </a:prstGeom>
        </p:spPr>
      </p:pic>
    </p:spTree>
    <p:extLst>
      <p:ext uri="{BB962C8B-B14F-4D97-AF65-F5344CB8AC3E}">
        <p14:creationId xmlns:p14="http://schemas.microsoft.com/office/powerpoint/2010/main" val="209333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2830"/>
            <a:ext cx="10515600" cy="2402005"/>
          </a:xfrm>
        </p:spPr>
        <p:txBody>
          <a:bodyPr>
            <a:noAutofit/>
          </a:bodyPr>
          <a:lstStyle/>
          <a:p>
            <a:r>
              <a:rPr lang="ru-RU" sz="2000" b="1" dirty="0" smtClean="0">
                <a:latin typeface="Times New Roman" panose="02020603050405020304" pitchFamily="18" charset="0"/>
                <a:cs typeface="Times New Roman" panose="02020603050405020304" pitchFamily="18" charset="0"/>
              </a:rPr>
              <a:t>Фрагмент занятия «Золотая осень»</a:t>
            </a:r>
            <a:br>
              <a:rPr lang="ru-RU" sz="2000" b="1"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задачи:</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-Формировать представления об осени</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-учить обследовательским действиям, отбирать сухие листья без повреждений для работы, отбирать листья нужного размера</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-учить наблюдательности, замечать природные изменения</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-развивать </a:t>
            </a:r>
            <a:r>
              <a:rPr lang="ru-RU" sz="2000" dirty="0" err="1" smtClean="0">
                <a:latin typeface="Times New Roman" panose="02020603050405020304" pitchFamily="18" charset="0"/>
                <a:cs typeface="Times New Roman" panose="02020603050405020304" pitchFamily="18" charset="0"/>
              </a:rPr>
              <a:t>графомоторные</a:t>
            </a:r>
            <a:r>
              <a:rPr lang="ru-RU" sz="2000" dirty="0" smtClean="0">
                <a:latin typeface="Times New Roman" panose="02020603050405020304" pitchFamily="18" charset="0"/>
                <a:cs typeface="Times New Roman" panose="02020603050405020304" pitchFamily="18" charset="0"/>
              </a:rPr>
              <a:t> навыки</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-воспитывать заботливое, бережное отношение к природе</a:t>
            </a:r>
            <a:endParaRPr lang="ru-RU" sz="20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2561" y="2866029"/>
            <a:ext cx="2875129" cy="328387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1" y="2866030"/>
            <a:ext cx="2856931" cy="328387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866029"/>
            <a:ext cx="3170831" cy="328387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8038" y="2866029"/>
            <a:ext cx="3034355" cy="3283873"/>
          </a:xfrm>
          <a:prstGeom prst="rect">
            <a:avLst/>
          </a:prstGeom>
        </p:spPr>
      </p:pic>
    </p:spTree>
    <p:extLst>
      <p:ext uri="{BB962C8B-B14F-4D97-AF65-F5344CB8AC3E}">
        <p14:creationId xmlns:p14="http://schemas.microsoft.com/office/powerpoint/2010/main" val="301256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2831"/>
            <a:ext cx="10515600" cy="2429300"/>
          </a:xfrm>
        </p:spPr>
        <p:txBody>
          <a:bodyPr>
            <a:normAutofit fontScale="90000"/>
          </a:bodyPr>
          <a:lstStyle/>
          <a:p>
            <a:r>
              <a:rPr lang="ru-RU" sz="2000" dirty="0" smtClean="0">
                <a:latin typeface="Times New Roman" panose="02020603050405020304" pitchFamily="18" charset="0"/>
                <a:cs typeface="Times New Roman" panose="02020603050405020304" pitchFamily="18" charset="0"/>
              </a:rPr>
              <a:t>Ход занятия:</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1.Беседа об изменениях в природе в осенний период; просмотр видео материала «в осеннем лесу», наблюдения за природой школьной территории. Листопад</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2.Рассматривание осенних листьев, описание (желтые, красные, сухие, с прожилками).</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3.Отбор карандашей нужных цветов для нетрадиционного рисования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4.Выполнение художественной работы «осенние листья» под классическую музыку»</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5.Анализ выполненной деятельности (опиши свои чувства во время рисования; что тебе понравилось больше всего делать: обследовать листья, наблюдать за природой, рисовать)</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6.Положительная оценка деятельности на занятии, поощрение, наклейка-смайлик</a:t>
            </a:r>
            <a:br>
              <a:rPr lang="ru-RU" sz="2000" dirty="0" smtClean="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835370"/>
            <a:ext cx="3152633" cy="378379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027" y="2835370"/>
            <a:ext cx="2906973" cy="378379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4820" y="2835370"/>
            <a:ext cx="3043450" cy="378379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846" y="2835370"/>
            <a:ext cx="2875128" cy="3821664"/>
          </a:xfrm>
          <a:prstGeom prst="rect">
            <a:avLst/>
          </a:prstGeom>
        </p:spPr>
      </p:pic>
    </p:spTree>
    <p:extLst>
      <p:ext uri="{BB962C8B-B14F-4D97-AF65-F5344CB8AC3E}">
        <p14:creationId xmlns:p14="http://schemas.microsoft.com/office/powerpoint/2010/main" val="367191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81140" y="159502"/>
            <a:ext cx="6185631" cy="4401205"/>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Формирование художественных навыков и умений у детей имеющих ограниченные возможности здоровья формируется путем развития и становления фундаментальных базовых  процессов психики. Через развитие сенсорно – перцептивной сферы, у детей данной категории происходит сенсорное обогащение, копится  чувственный опыт путем взаимодействия с различными материалами окружающего мира и формирование способов действия с ними. Изобразительная и предметно-практическая деятельность является хорошей основой для развития эстетического восприятия детей данной категории и коррекции их психических функций.</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479" y="4706912"/>
            <a:ext cx="2477410" cy="185805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134" y="4707594"/>
            <a:ext cx="2476500" cy="185737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4428" y="4706912"/>
            <a:ext cx="2492829" cy="1869622"/>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9141" y="4706912"/>
            <a:ext cx="2443843" cy="183288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988" y="370605"/>
            <a:ext cx="2329543" cy="1825625"/>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7132" y="370605"/>
            <a:ext cx="2477408" cy="1858056"/>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307" y="2504513"/>
            <a:ext cx="2525486" cy="1894115"/>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3093" y="2521070"/>
            <a:ext cx="2525486" cy="1894115"/>
          </a:xfrm>
          <a:prstGeom prst="rect">
            <a:avLst/>
          </a:prstGeom>
        </p:spPr>
      </p:pic>
    </p:spTree>
    <p:extLst>
      <p:ext uri="{BB962C8B-B14F-4D97-AF65-F5344CB8AC3E}">
        <p14:creationId xmlns:p14="http://schemas.microsoft.com/office/powerpoint/2010/main" val="57744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latin typeface="Times New Roman" panose="02020603050405020304" pitchFamily="18" charset="0"/>
                <a:cs typeface="Times New Roman" panose="02020603050405020304" pitchFamily="18" charset="0"/>
              </a:rPr>
              <a:t>Уважаемые коллеги! Спасибо вам большое за внимание! От всей души желаем творческих успехов!</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216" y="1852920"/>
            <a:ext cx="5801784" cy="435133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898" y="1852920"/>
            <a:ext cx="5459104" cy="4351338"/>
          </a:xfrm>
          <a:prstGeom prst="rect">
            <a:avLst/>
          </a:prstGeom>
        </p:spPr>
      </p:pic>
    </p:spTree>
    <p:extLst>
      <p:ext uri="{BB962C8B-B14F-4D97-AF65-F5344CB8AC3E}">
        <p14:creationId xmlns:p14="http://schemas.microsoft.com/office/powerpoint/2010/main" val="1380796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35071" y="32657"/>
            <a:ext cx="6096000" cy="5864875"/>
          </a:xfrm>
          <a:prstGeom prst="rect">
            <a:avLst/>
          </a:prstGeom>
        </p:spPr>
        <p:txBody>
          <a:bodyPr>
            <a:spAutoFit/>
          </a:bodyPr>
          <a:lstStyle/>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Основная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цель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обучения: </a:t>
            </a:r>
            <a:r>
              <a:rPr lang="ru-RU" dirty="0">
                <a:latin typeface="Times New Roman" panose="02020603050405020304" pitchFamily="18" charset="0"/>
                <a:ea typeface="Times New Roman" panose="02020603050405020304" pitchFamily="18" charset="0"/>
                <a:cs typeface="Times New Roman" panose="02020603050405020304" pitchFamily="18" charset="0"/>
              </a:rPr>
              <a:t>формирование и развитие творческих способностей через взаимодействие с материалами стимулирующих сенсорную сферу (бумага</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картон, пластилин</a:t>
            </a:r>
            <a:r>
              <a:rPr lang="ru-RU" dirty="0">
                <a:latin typeface="Times New Roman" panose="02020603050405020304" pitchFamily="18" charset="0"/>
                <a:ea typeface="Times New Roman" panose="02020603050405020304" pitchFamily="18" charset="0"/>
                <a:cs typeface="Times New Roman" panose="02020603050405020304" pitchFamily="18" charset="0"/>
              </a:rPr>
              <a:t>, краски</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крупы</a:t>
            </a:r>
            <a:r>
              <a:rPr lang="ru-RU" dirty="0">
                <a:latin typeface="Times New Roman" panose="02020603050405020304" pitchFamily="18" charset="0"/>
                <a:ea typeface="Times New Roman" panose="02020603050405020304" pitchFamily="18" charset="0"/>
                <a:cs typeface="Times New Roman" panose="02020603050405020304" pitchFamily="18" charset="0"/>
              </a:rPr>
              <a:t>, природный материал и др.).</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Для достижения этой цели решается ряд </a:t>
            </a:r>
            <a:r>
              <a:rPr lang="ru-RU" b="1" dirty="0">
                <a:latin typeface="Times New Roman" panose="02020603050405020304" pitchFamily="18" charset="0"/>
                <a:ea typeface="Times New Roman" panose="02020603050405020304" pitchFamily="18" charset="0"/>
                <a:cs typeface="Times New Roman" panose="02020603050405020304" pitchFamily="18" charset="0"/>
              </a:rPr>
              <a:t>задач:</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a:t>
            </a:r>
            <a:r>
              <a:rPr lang="ru-RU" dirty="0">
                <a:latin typeface="Times New Roman" panose="02020603050405020304" pitchFamily="18" charset="0"/>
                <a:ea typeface="Times New Roman" panose="02020603050405020304" pitchFamily="18" charset="0"/>
                <a:cs typeface="Times New Roman" panose="02020603050405020304" pitchFamily="18" charset="0"/>
              </a:rPr>
              <a:t>формирование положительного отношения к деятельности;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-развитие целенаправленных предметных действий;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-развитие элементов планирования и контроля деятельности;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-знакомство с предметами</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материалами </a:t>
            </a:r>
            <a:r>
              <a:rPr lang="ru-RU" dirty="0">
                <a:latin typeface="Times New Roman" panose="02020603050405020304" pitchFamily="18" charset="0"/>
                <a:ea typeface="Times New Roman" panose="02020603050405020304" pitchFamily="18" charset="0"/>
                <a:cs typeface="Times New Roman" panose="02020603050405020304" pitchFamily="18" charset="0"/>
              </a:rPr>
              <a:t>различными по фактуре</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свойствам </a:t>
            </a:r>
            <a:r>
              <a:rPr lang="ru-RU" dirty="0">
                <a:latin typeface="Times New Roman" panose="02020603050405020304" pitchFamily="18" charset="0"/>
                <a:ea typeface="Times New Roman" panose="02020603050405020304" pitchFamily="18" charset="0"/>
                <a:cs typeface="Times New Roman" panose="02020603050405020304" pitchFamily="18" charset="0"/>
              </a:rPr>
              <a:t>и назначению(пластилин</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краски, природный </a:t>
            </a:r>
            <a:r>
              <a:rPr lang="ru-RU" dirty="0">
                <a:latin typeface="Times New Roman" panose="02020603050405020304" pitchFamily="18" charset="0"/>
                <a:ea typeface="Times New Roman" panose="02020603050405020304" pitchFamily="18" charset="0"/>
                <a:cs typeface="Times New Roman" panose="02020603050405020304" pitchFamily="18" charset="0"/>
              </a:rPr>
              <a:t>материал</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рабочий </a:t>
            </a:r>
            <a:r>
              <a:rPr lang="ru-RU" dirty="0">
                <a:latin typeface="Times New Roman" panose="02020603050405020304" pitchFamily="18" charset="0"/>
                <a:ea typeface="Times New Roman" panose="02020603050405020304" pitchFamily="18" charset="0"/>
                <a:cs typeface="Times New Roman" panose="02020603050405020304" pitchFamily="18" charset="0"/>
              </a:rPr>
              <a:t>инвентарь</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клей </a:t>
            </a:r>
            <a:r>
              <a:rPr lang="ru-RU" dirty="0">
                <a:latin typeface="Times New Roman" panose="02020603050405020304" pitchFamily="18" charset="0"/>
                <a:ea typeface="Times New Roman" panose="02020603050405020304" pitchFamily="18" charset="0"/>
                <a:cs typeface="Times New Roman" panose="02020603050405020304" pitchFamily="18" charset="0"/>
              </a:rPr>
              <a:t>и др.).</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657"/>
            <a:ext cx="4882243" cy="3282043"/>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559628"/>
            <a:ext cx="4882243" cy="3097089"/>
          </a:xfrm>
          <a:prstGeom prst="rect">
            <a:avLst/>
          </a:prstGeom>
        </p:spPr>
      </p:pic>
    </p:spTree>
    <p:extLst>
      <p:ext uri="{BB962C8B-B14F-4D97-AF65-F5344CB8AC3E}">
        <p14:creationId xmlns:p14="http://schemas.microsoft.com/office/powerpoint/2010/main" val="118935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61188" y="0"/>
            <a:ext cx="6905625" cy="4662815"/>
          </a:xfrm>
          <a:prstGeom prst="rect">
            <a:avLst/>
          </a:prstGeom>
        </p:spPr>
        <p:txBody>
          <a:bodyPr wrap="square">
            <a:spAutoFit/>
          </a:bodyPr>
          <a:lstStyle/>
          <a:p>
            <a:pPr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Н</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аправления обучения:</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1.«Накопление, обогащение и стимуляция сенсорного опыта через материалы различные по фактуре»</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2. «Обучение действиям с материалами</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через </a:t>
            </a:r>
            <a:r>
              <a:rPr lang="ru-RU" dirty="0">
                <a:latin typeface="Times New Roman" panose="02020603050405020304" pitchFamily="18" charset="0"/>
                <a:ea typeface="Times New Roman" panose="02020603050405020304" pitchFamily="18" charset="0"/>
                <a:cs typeface="Times New Roman" panose="02020603050405020304" pitchFamily="18" charset="0"/>
              </a:rPr>
              <a:t>разные виды ИЗО деятельности</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пластилин, краски, бумага,  </a:t>
            </a:r>
            <a:r>
              <a:rPr lang="ru-RU" dirty="0">
                <a:latin typeface="Times New Roman" panose="02020603050405020304" pitchFamily="18" charset="0"/>
                <a:ea typeface="Times New Roman" panose="02020603050405020304" pitchFamily="18" charset="0"/>
                <a:cs typeface="Times New Roman" panose="02020603050405020304" pitchFamily="18" charset="0"/>
              </a:rPr>
              <a:t>природный материал».</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3. «Элементарное творчество</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Развитие </a:t>
            </a:r>
            <a:r>
              <a:rPr lang="ru-RU" dirty="0">
                <a:latin typeface="Times New Roman" panose="02020603050405020304" pitchFamily="18" charset="0"/>
                <a:ea typeface="Times New Roman" panose="02020603050405020304" pitchFamily="18" charset="0"/>
                <a:cs typeface="Times New Roman" panose="02020603050405020304" pitchFamily="18" charset="0"/>
              </a:rPr>
              <a:t>способностей к простому творчеству через создание индивидуальных и коллективных композиций».</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Деятельность </a:t>
            </a:r>
            <a:r>
              <a:rPr lang="ru-RU" dirty="0">
                <a:latin typeface="Times New Roman" panose="02020603050405020304" pitchFamily="18" charset="0"/>
                <a:ea typeface="Calibri" panose="020F0502020204030204" pitchFamily="34" charset="0"/>
                <a:cs typeface="Times New Roman" panose="02020603050405020304" pitchFamily="18" charset="0"/>
              </a:rPr>
              <a:t>направлена на раскрытие и развитие индивидуальных способностей у детей с ОВЗ.</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63561" cy="315141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0864" y="0"/>
            <a:ext cx="2403021" cy="320402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843" y="3429000"/>
            <a:ext cx="2403021" cy="3204028"/>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1493" y="3450771"/>
            <a:ext cx="2386693" cy="318225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815" y="4662814"/>
            <a:ext cx="3249385" cy="1970213"/>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8588828" y="4662812"/>
            <a:ext cx="3477985" cy="1970213"/>
          </a:xfrm>
          <a:prstGeom prst="rect">
            <a:avLst/>
          </a:prstGeom>
        </p:spPr>
      </p:pic>
    </p:spTree>
    <p:extLst>
      <p:ext uri="{BB962C8B-B14F-4D97-AF65-F5344CB8AC3E}">
        <p14:creationId xmlns:p14="http://schemas.microsoft.com/office/powerpoint/2010/main" val="1893176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32515" y="0"/>
            <a:ext cx="7619999" cy="2585323"/>
          </a:xfrm>
          <a:prstGeom prst="rect">
            <a:avLst/>
          </a:prstGeom>
        </p:spPr>
        <p:txBody>
          <a:bodyPr wrap="square">
            <a:spAutoFit/>
          </a:bodyPr>
          <a:lstStyle/>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Усложнение программного материала по классам происходит за счет расширения содержания рассматриваемых тем</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усложнения </a:t>
            </a:r>
            <a:r>
              <a:rPr lang="ru-RU" dirty="0">
                <a:latin typeface="Times New Roman" panose="02020603050405020304" pitchFamily="18" charset="0"/>
                <a:ea typeface="Times New Roman" panose="02020603050405020304" pitchFamily="18" charset="0"/>
                <a:cs typeface="Times New Roman" panose="02020603050405020304" pitchFamily="18" charset="0"/>
              </a:rPr>
              <a:t>видов деятельности и способов выполнения заданий</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Темп </a:t>
            </a:r>
            <a:r>
              <a:rPr lang="ru-RU" dirty="0">
                <a:latin typeface="Times New Roman" panose="02020603050405020304" pitchFamily="18" charset="0"/>
                <a:ea typeface="Times New Roman" panose="02020603050405020304" pitchFamily="18" charset="0"/>
                <a:cs typeface="Times New Roman" panose="02020603050405020304" pitchFamily="18" charset="0"/>
              </a:rPr>
              <a:t>развития и приобретения новых знаний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для детей с ТМНР чрезвычайно </a:t>
            </a:r>
            <a:r>
              <a:rPr lang="ru-RU" dirty="0">
                <a:latin typeface="Times New Roman" panose="02020603050405020304" pitchFamily="18" charset="0"/>
                <a:ea typeface="Times New Roman" panose="02020603050405020304" pitchFamily="18" charset="0"/>
                <a:cs typeface="Times New Roman" panose="02020603050405020304" pitchFamily="18" charset="0"/>
              </a:rPr>
              <a:t>замедлен</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поэтому </a:t>
            </a:r>
            <a:r>
              <a:rPr lang="ru-RU" dirty="0">
                <a:latin typeface="Times New Roman" panose="02020603050405020304" pitchFamily="18" charset="0"/>
                <a:ea typeface="Times New Roman" panose="02020603050405020304" pitchFamily="18" charset="0"/>
                <a:cs typeface="Times New Roman" panose="02020603050405020304" pitchFamily="18" charset="0"/>
              </a:rPr>
              <a:t>необходимо дозированно давать новый материал и часто повторять и закреплять полученные навыки.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107976" cy="308098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16320"/>
            <a:ext cx="4332515" cy="324938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753" y="3416320"/>
            <a:ext cx="4332515" cy="324938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1507" y="3416321"/>
            <a:ext cx="3251090" cy="3249385"/>
          </a:xfrm>
          <a:prstGeom prst="rect">
            <a:avLst/>
          </a:prstGeom>
        </p:spPr>
      </p:pic>
    </p:spTree>
    <p:extLst>
      <p:ext uri="{BB962C8B-B14F-4D97-AF65-F5344CB8AC3E}">
        <p14:creationId xmlns:p14="http://schemas.microsoft.com/office/powerpoint/2010/main" val="254021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73118" y="219292"/>
            <a:ext cx="7429500" cy="3970318"/>
          </a:xfrm>
          <a:prstGeom prst="rect">
            <a:avLst/>
          </a:prstGeom>
        </p:spPr>
        <p:txBody>
          <a:bodyPr wrap="square">
            <a:spAutoFit/>
          </a:bodyPr>
          <a:lstStyle/>
          <a:p>
            <a:r>
              <a:rPr lang="ru-RU" b="1" dirty="0">
                <a:latin typeface="Times New Roman" panose="02020603050405020304" pitchFamily="18" charset="0"/>
                <a:ea typeface="Times New Roman" panose="02020603050405020304" pitchFamily="18" charset="0"/>
                <a:cs typeface="Times New Roman" panose="02020603050405020304" pitchFamily="18" charset="0"/>
              </a:rPr>
              <a:t>«Накопление, обогащение и стимуляция сенсорного опыта через материалы различные по фактуре</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Знакомство </a:t>
            </a:r>
            <a:r>
              <a:rPr lang="ru-RU" dirty="0">
                <a:latin typeface="Times New Roman" panose="02020603050405020304" pitchFamily="18" charset="0"/>
                <a:cs typeface="Times New Roman" panose="02020603050405020304" pitchFamily="18" charset="0"/>
              </a:rPr>
              <a:t>с сыпучими материалами (крупы</a:t>
            </a:r>
            <a:r>
              <a:rPr lang="ru-RU" dirty="0" smtClean="0">
                <a:latin typeface="Times New Roman" panose="02020603050405020304" pitchFamily="18" charset="0"/>
                <a:cs typeface="Times New Roman" panose="02020603050405020304" pitchFamily="18" charset="0"/>
              </a:rPr>
              <a:t>, песок, соль , орехи, семечки </a:t>
            </a:r>
            <a:r>
              <a:rPr lang="ru-RU" dirty="0">
                <a:latin typeface="Times New Roman" panose="02020603050405020304" pitchFamily="18" charset="0"/>
                <a:cs typeface="Times New Roman" panose="02020603050405020304" pitchFamily="18" charset="0"/>
              </a:rPr>
              <a:t>и др</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Знакомство с природным материалом(шишки</a:t>
            </a:r>
            <a:r>
              <a:rPr lang="ru-RU" dirty="0" smtClean="0">
                <a:latin typeface="Times New Roman" panose="02020603050405020304" pitchFamily="18" charset="0"/>
                <a:cs typeface="Times New Roman" panose="02020603050405020304" pitchFamily="18" charset="0"/>
              </a:rPr>
              <a:t>, ракушки, листья </a:t>
            </a:r>
            <a:r>
              <a:rPr lang="ru-RU" dirty="0">
                <a:latin typeface="Times New Roman" panose="02020603050405020304" pitchFamily="18" charset="0"/>
                <a:cs typeface="Times New Roman" panose="02020603050405020304" pitchFamily="18" charset="0"/>
              </a:rPr>
              <a:t>и др</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Знакомство с пластилином и его свойствами</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Знакомство с бумагой и картоном</a:t>
            </a:r>
            <a:r>
              <a:rPr lang="ru-RU" dirty="0" smtClean="0">
                <a:latin typeface="Times New Roman" panose="02020603050405020304" pitchFamily="18" charset="0"/>
                <a:cs typeface="Times New Roman" panose="02020603050405020304" pitchFamily="18" charset="0"/>
              </a:rPr>
              <a:t>, различными </a:t>
            </a:r>
            <a:r>
              <a:rPr lang="ru-RU" dirty="0">
                <a:latin typeface="Times New Roman" panose="02020603050405020304" pitchFamily="18" charset="0"/>
                <a:cs typeface="Times New Roman" panose="02020603050405020304" pitchFamily="18" charset="0"/>
              </a:rPr>
              <a:t>по фактуре и цвету</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Ткани(тонкие</a:t>
            </a:r>
            <a:r>
              <a:rPr lang="ru-RU" dirty="0" smtClean="0">
                <a:latin typeface="Times New Roman" panose="02020603050405020304" pitchFamily="18" charset="0"/>
                <a:cs typeface="Times New Roman" panose="02020603050405020304" pitchFamily="18" charset="0"/>
              </a:rPr>
              <a:t>, плотные, цветные).</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Краски</a:t>
            </a:r>
            <a:r>
              <a:rPr lang="ru-RU" dirty="0" smtClean="0">
                <a:latin typeface="Times New Roman" panose="02020603050405020304" pitchFamily="18" charset="0"/>
                <a:cs typeface="Times New Roman" panose="02020603050405020304" pitchFamily="18" charset="0"/>
              </a:rPr>
              <a:t>. Знакомство </a:t>
            </a:r>
            <a:r>
              <a:rPr lang="ru-RU" dirty="0">
                <a:latin typeface="Times New Roman" panose="02020603050405020304" pitchFamily="18" charset="0"/>
                <a:cs typeface="Times New Roman" panose="02020603050405020304" pitchFamily="18" charset="0"/>
              </a:rPr>
              <a:t>с гуашью и акварелью (основные цвета</a:t>
            </a:r>
            <a:r>
              <a:rPr lang="ru-RU" dirty="0" smtClean="0">
                <a:latin typeface="Times New Roman" panose="02020603050405020304" pitchFamily="18" charset="0"/>
                <a:cs typeface="Times New Roman" panose="02020603050405020304" pitchFamily="18" charset="0"/>
              </a:rPr>
              <a:t>, смешивание </a:t>
            </a:r>
            <a:r>
              <a:rPr lang="ru-RU" dirty="0">
                <a:latin typeface="Times New Roman" panose="02020603050405020304" pitchFamily="18" charset="0"/>
                <a:cs typeface="Times New Roman" panose="02020603050405020304" pitchFamily="18" charset="0"/>
              </a:rPr>
              <a:t>красок</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Клей. Знакомство </a:t>
            </a:r>
            <a:r>
              <a:rPr lang="ru-RU" dirty="0">
                <a:latin typeface="Times New Roman" panose="02020603050405020304" pitchFamily="18" charset="0"/>
                <a:cs typeface="Times New Roman" panose="02020603050405020304" pitchFamily="18" charset="0"/>
              </a:rPr>
              <a:t>со свойствами соединяющих материалов</a:t>
            </a:r>
            <a:r>
              <a:rPr lang="ru-RU" dirty="0"/>
              <a:t>.</a:t>
            </a:r>
            <a:endParaRPr lang="ru-RU" dirty="0" smtClean="0"/>
          </a:p>
          <a:p>
            <a:endParaRPr lang="ru-RU" dirty="0" smtClean="0"/>
          </a:p>
          <a:p>
            <a:endParaRPr lang="ru-RU" dirty="0" smtClean="0"/>
          </a:p>
          <a:p>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0"/>
            <a:ext cx="4419600" cy="33147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172" y="3449300"/>
            <a:ext cx="3140869" cy="32004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1550" y="4476750"/>
            <a:ext cx="3276600" cy="221995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500" y="4476750"/>
            <a:ext cx="3695700" cy="2219950"/>
          </a:xfrm>
          <a:prstGeom prst="rect">
            <a:avLst/>
          </a:prstGeom>
        </p:spPr>
      </p:pic>
    </p:spTree>
    <p:extLst>
      <p:ext uri="{BB962C8B-B14F-4D97-AF65-F5344CB8AC3E}">
        <p14:creationId xmlns:p14="http://schemas.microsoft.com/office/powerpoint/2010/main" val="3541022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7639" y="205740"/>
            <a:ext cx="8379502" cy="6463308"/>
          </a:xfrm>
          <a:prstGeom prst="rect">
            <a:avLst/>
          </a:prstGeom>
        </p:spPr>
        <p:txBody>
          <a:bodyPr wrap="square">
            <a:spAutoFit/>
          </a:bodyPr>
          <a:lstStyle/>
          <a:p>
            <a:r>
              <a:rPr lang="ru-RU" b="1" dirty="0">
                <a:latin typeface="Times New Roman" panose="02020603050405020304" pitchFamily="18" charset="0"/>
                <a:ea typeface="Times New Roman" panose="02020603050405020304" pitchFamily="18" charset="0"/>
                <a:cs typeface="Times New Roman" panose="02020603050405020304" pitchFamily="18" charset="0"/>
              </a:rPr>
              <a:t>«Обучение действиям с материалами, через разные виды ИЗО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деятельности : пластилин, краски, бумага</a:t>
            </a:r>
            <a:r>
              <a:rPr lang="ru-RU" b="1" dirty="0">
                <a:latin typeface="Times New Roman" panose="02020603050405020304" pitchFamily="18" charset="0"/>
                <a:ea typeface="Times New Roman" panose="02020603050405020304" pitchFamily="18" charset="0"/>
                <a:cs typeface="Times New Roman" panose="02020603050405020304" pitchFamily="18" charset="0"/>
              </a:rPr>
              <a:t>, природный материал</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-Природный </a:t>
            </a:r>
            <a:r>
              <a:rPr lang="ru-RU" dirty="0">
                <a:latin typeface="Times New Roman" panose="02020603050405020304" pitchFamily="18" charset="0"/>
                <a:cs typeface="Times New Roman" panose="02020603050405020304" pitchFamily="18" charset="0"/>
              </a:rPr>
              <a:t>материал</a:t>
            </a:r>
            <a:r>
              <a:rPr lang="ru-RU" dirty="0" smtClean="0">
                <a:latin typeface="Times New Roman" panose="02020603050405020304" pitchFamily="18" charset="0"/>
                <a:cs typeface="Times New Roman" panose="02020603050405020304" pitchFamily="18" charset="0"/>
              </a:rPr>
              <a:t>. Сыпучие </a:t>
            </a:r>
            <a:r>
              <a:rPr lang="ru-RU" dirty="0">
                <a:latin typeface="Times New Roman" panose="02020603050405020304" pitchFamily="18" charset="0"/>
                <a:cs typeface="Times New Roman" panose="02020603050405020304" pitchFamily="18" charset="0"/>
              </a:rPr>
              <a:t>материалы(пересыпание в различные емкости</a:t>
            </a:r>
            <a:r>
              <a:rPr lang="ru-RU" dirty="0" smtClean="0">
                <a:latin typeface="Times New Roman" panose="02020603050405020304" pitchFamily="18" charset="0"/>
                <a:cs typeface="Times New Roman" panose="02020603050405020304" pitchFamily="18" charset="0"/>
              </a:rPr>
              <a:t>, сортировка, релаксационные </a:t>
            </a:r>
            <a:r>
              <a:rPr lang="ru-RU" dirty="0">
                <a:latin typeface="Times New Roman" panose="02020603050405020304" pitchFamily="18" charset="0"/>
                <a:cs typeface="Times New Roman" panose="02020603050405020304" pitchFamily="18" charset="0"/>
              </a:rPr>
              <a:t>игры</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-Сыпучие </a:t>
            </a:r>
            <a:r>
              <a:rPr lang="ru-RU" dirty="0">
                <a:latin typeface="Times New Roman" panose="02020603050405020304" pitchFamily="18" charset="0"/>
                <a:cs typeface="Times New Roman" panose="02020603050405020304" pitchFamily="18" charset="0"/>
              </a:rPr>
              <a:t>материалы(задания на формирование умений выполнять простые целенаправленные действия: </a:t>
            </a:r>
            <a:r>
              <a:rPr lang="ru-RU" dirty="0" err="1">
                <a:latin typeface="Times New Roman" panose="02020603050405020304" pitchFamily="18" charset="0"/>
                <a:cs typeface="Times New Roman" panose="02020603050405020304" pitchFamily="18" charset="0"/>
              </a:rPr>
              <a:t>насыпание</a:t>
            </a:r>
            <a:r>
              <a:rPr lang="ru-RU" dirty="0">
                <a:latin typeface="Times New Roman" panose="02020603050405020304" pitchFamily="18" charset="0"/>
                <a:cs typeface="Times New Roman" panose="02020603050405020304" pitchFamily="18" charset="0"/>
              </a:rPr>
              <a:t> круп на клей, прижимать фасоль к пластилину</a:t>
            </a:r>
            <a:r>
              <a:rPr lang="ru-RU" dirty="0" smtClean="0">
                <a:latin typeface="Times New Roman" panose="02020603050405020304" pitchFamily="18" charset="0"/>
                <a:cs typeface="Times New Roman" panose="02020603050405020304" pitchFamily="18" charset="0"/>
              </a:rPr>
              <a:t>)</a:t>
            </a:r>
          </a:p>
          <a:p>
            <a:pPr marL="285750" indent="-285750">
              <a:buFontTx/>
              <a:buChar char="-"/>
            </a:pPr>
            <a:r>
              <a:rPr lang="ru-RU" dirty="0" smtClean="0">
                <a:latin typeface="Times New Roman" panose="02020603050405020304" pitchFamily="18" charset="0"/>
                <a:cs typeface="Times New Roman" panose="02020603050405020304" pitchFamily="18" charset="0"/>
              </a:rPr>
              <a:t>Природный </a:t>
            </a:r>
            <a:r>
              <a:rPr lang="ru-RU" dirty="0">
                <a:latin typeface="Times New Roman" panose="02020603050405020304" pitchFamily="18" charset="0"/>
                <a:cs typeface="Times New Roman" panose="02020603050405020304" pitchFamily="18" charset="0"/>
              </a:rPr>
              <a:t>материал(крупные виды сырья</a:t>
            </a:r>
            <a:r>
              <a:rPr lang="ru-RU" dirty="0" smtClean="0">
                <a:latin typeface="Times New Roman" panose="02020603050405020304" pitchFamily="18" charset="0"/>
                <a:cs typeface="Times New Roman" panose="02020603050405020304" pitchFamily="18" charset="0"/>
              </a:rPr>
              <a:t>: шишки, </a:t>
            </a:r>
            <a:r>
              <a:rPr lang="ru-RU" dirty="0" err="1" smtClean="0">
                <a:latin typeface="Times New Roman" panose="02020603050405020304" pitchFamily="18" charset="0"/>
                <a:cs typeface="Times New Roman" panose="02020603050405020304" pitchFamily="18" charset="0"/>
              </a:rPr>
              <a:t>орехи,ракушки,веточки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елки).Соединение двух и более деталей на клей, пластилин</a:t>
            </a:r>
            <a:r>
              <a:rPr lang="ru-RU" dirty="0" smtClean="0">
                <a:latin typeface="Times New Roman" panose="02020603050405020304" pitchFamily="18" charset="0"/>
                <a:cs typeface="Times New Roman" panose="02020603050405020304" pitchFamily="18" charset="0"/>
              </a:rPr>
              <a:t>.</a:t>
            </a:r>
          </a:p>
          <a:p>
            <a:pPr marL="285750" indent="-285750">
              <a:buFontTx/>
              <a:buChar char="-"/>
            </a:pPr>
            <a:r>
              <a:rPr lang="ru-RU" dirty="0" smtClean="0">
                <a:latin typeface="Times New Roman" panose="02020603050405020304" pitchFamily="18" charset="0"/>
                <a:cs typeface="Times New Roman" panose="02020603050405020304" pitchFamily="18" charset="0"/>
              </a:rPr>
              <a:t>Выкладывание </a:t>
            </a:r>
            <a:r>
              <a:rPr lang="ru-RU" dirty="0">
                <a:latin typeface="Times New Roman" panose="02020603050405020304" pitchFamily="18" charset="0"/>
                <a:cs typeface="Times New Roman" panose="02020603050405020304" pitchFamily="18" charset="0"/>
              </a:rPr>
              <a:t>на плоскости различных изображений без соединения на клеящуюся </a:t>
            </a:r>
            <a:r>
              <a:rPr lang="ru-RU" dirty="0" smtClean="0">
                <a:latin typeface="Times New Roman" panose="02020603050405020304" pitchFamily="18" charset="0"/>
                <a:cs typeface="Times New Roman" panose="02020603050405020304" pitchFamily="18" charset="0"/>
              </a:rPr>
              <a:t>основу.</a:t>
            </a:r>
          </a:p>
          <a:p>
            <a:r>
              <a:rPr lang="ru-RU" dirty="0" smtClean="0">
                <a:latin typeface="Times New Roman" panose="02020603050405020304" pitchFamily="18" charset="0"/>
                <a:cs typeface="Times New Roman" panose="02020603050405020304" pitchFamily="18" charset="0"/>
              </a:rPr>
              <a:t> -Действия </a:t>
            </a:r>
            <a:r>
              <a:rPr lang="ru-RU" dirty="0">
                <a:latin typeface="Times New Roman" panose="02020603050405020304" pitchFamily="18" charset="0"/>
                <a:cs typeface="Times New Roman" panose="02020603050405020304" pitchFamily="18" charset="0"/>
              </a:rPr>
              <a:t>с бумагой(сгибать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разглаживать,сминать,отрывать</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кусочки</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Действия с картоном (обследование границ листа, смазывание некоторых участков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клеем</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-Учить </a:t>
            </a:r>
            <a:r>
              <a:rPr lang="ru-RU" dirty="0">
                <a:latin typeface="Times New Roman" panose="02020603050405020304" pitchFamily="18" charset="0"/>
                <a:cs typeface="Times New Roman" panose="02020603050405020304" pitchFamily="18" charset="0"/>
              </a:rPr>
              <a:t>соединять различные по фактуре материалы с использованием клея(сыпучие </a:t>
            </a:r>
            <a:r>
              <a:rPr lang="ru-RU" dirty="0" err="1" smtClean="0">
                <a:latin typeface="Times New Roman" panose="02020603050405020304" pitchFamily="18" charset="0"/>
                <a:cs typeface="Times New Roman" panose="02020603050405020304" pitchFamily="18" charset="0"/>
              </a:rPr>
              <a:t>материалы,ткани,бумага</a:t>
            </a:r>
            <a:r>
              <a:rPr lang="ru-RU" dirty="0" smtClean="0">
                <a:latin typeface="Times New Roman" panose="02020603050405020304" pitchFamily="18" charset="0"/>
                <a:cs typeface="Times New Roman" panose="02020603050405020304" pitchFamily="18" charset="0"/>
              </a:rPr>
              <a:t>).</a:t>
            </a:r>
          </a:p>
          <a:p>
            <a:pPr marL="285750" indent="-285750">
              <a:buFontTx/>
              <a:buChar char="-"/>
            </a:pPr>
            <a:r>
              <a:rPr lang="ru-RU" dirty="0" smtClean="0">
                <a:latin typeface="Times New Roman" panose="02020603050405020304" pitchFamily="18" charset="0"/>
                <a:cs typeface="Times New Roman" panose="02020603050405020304" pitchFamily="18" charset="0"/>
              </a:rPr>
              <a:t>Краски </a:t>
            </a:r>
            <a:r>
              <a:rPr lang="ru-RU" dirty="0">
                <a:latin typeface="Times New Roman" panose="02020603050405020304" pitchFamily="18" charset="0"/>
                <a:cs typeface="Times New Roman" panose="02020603050405020304" pitchFamily="18" charset="0"/>
              </a:rPr>
              <a:t>и кисти. Инвентарь для ИЗО деятельности (знакомствами с кисточками) Упражнения на формирование навыков по работе с кисточками</a:t>
            </a:r>
            <a:r>
              <a:rPr lang="ru-RU" dirty="0" smtClean="0">
                <a:latin typeface="Times New Roman" panose="02020603050405020304" pitchFamily="18" charset="0"/>
                <a:cs typeface="Times New Roman" panose="02020603050405020304" pitchFamily="18" charset="0"/>
              </a:rPr>
              <a:t>.</a:t>
            </a:r>
          </a:p>
          <a:p>
            <a:pPr marL="285750" indent="-285750">
              <a:buFontTx/>
              <a:buChar char="-"/>
            </a:pP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Альтернативные способы рисования(обучение простым действиям и доступным способам рисования для получения различных фоновых изображений),</a:t>
            </a:r>
          </a:p>
          <a:p>
            <a:r>
              <a:rPr lang="ru-RU" dirty="0">
                <a:latin typeface="Times New Roman" panose="02020603050405020304" pitchFamily="18" charset="0"/>
                <a:cs typeface="Times New Roman" panose="02020603050405020304" pitchFamily="18" charset="0"/>
              </a:rPr>
              <a:t>-рисование губками,</a:t>
            </a:r>
          </a:p>
          <a:p>
            <a:r>
              <a:rPr lang="ru-RU" dirty="0">
                <a:latin typeface="Times New Roman" panose="02020603050405020304" pitchFamily="18" charset="0"/>
                <a:cs typeface="Times New Roman" panose="02020603050405020304" pitchFamily="18" charset="0"/>
              </a:rPr>
              <a:t>-рисование </a:t>
            </a:r>
            <a:r>
              <a:rPr lang="ru-RU" dirty="0" smtClean="0">
                <a:latin typeface="Times New Roman" panose="02020603050405020304" pitchFamily="18" charset="0"/>
                <a:cs typeface="Times New Roman" panose="02020603050405020304" pitchFamily="18" charset="0"/>
              </a:rPr>
              <a:t>ладошками.</a:t>
            </a: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5740"/>
            <a:ext cx="3537679" cy="265325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0" y="3267856"/>
            <a:ext cx="3537679" cy="2653259"/>
          </a:xfrm>
          <a:prstGeom prst="rect">
            <a:avLst/>
          </a:prstGeom>
        </p:spPr>
      </p:pic>
    </p:spTree>
    <p:extLst>
      <p:ext uri="{BB962C8B-B14F-4D97-AF65-F5344CB8AC3E}">
        <p14:creationId xmlns:p14="http://schemas.microsoft.com/office/powerpoint/2010/main" val="1248399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01588" y="0"/>
            <a:ext cx="6820524" cy="6186309"/>
          </a:xfrm>
          <a:prstGeom prst="rect">
            <a:avLst/>
          </a:prstGeom>
        </p:spPr>
        <p:txBody>
          <a:bodyPr wrap="square">
            <a:spAutoFit/>
          </a:bodyPr>
          <a:lstStyle/>
          <a:p>
            <a:r>
              <a:rPr lang="ru-RU" b="1" dirty="0">
                <a:latin typeface="Times New Roman" panose="02020603050405020304" pitchFamily="18" charset="0"/>
                <a:ea typeface="Times New Roman" panose="02020603050405020304" pitchFamily="18" charset="0"/>
                <a:cs typeface="Times New Roman" panose="02020603050405020304" pitchFamily="18" charset="0"/>
              </a:rPr>
              <a:t>«Элементарное творчество. Развитие способностей к простому творчеству через создание индивидуальных и коллективных композиций</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ru-RU" b="1"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Инвентарь для работы с </a:t>
            </a:r>
            <a:r>
              <a:rPr lang="ru-RU" dirty="0" smtClean="0">
                <a:latin typeface="Times New Roman" panose="02020603050405020304" pitchFamily="18" charset="0"/>
                <a:cs typeface="Times New Roman" panose="02020603050405020304" pitchFamily="18" charset="0"/>
              </a:rPr>
              <a:t>пластилином(доска ,стека ).</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-Простые </a:t>
            </a:r>
            <a:r>
              <a:rPr lang="ru-RU" dirty="0">
                <a:latin typeface="Times New Roman" panose="02020603050405020304" pitchFamily="18" charset="0"/>
                <a:cs typeface="Times New Roman" panose="02020603050405020304" pitchFamily="18" charset="0"/>
              </a:rPr>
              <a:t>поделки из пластилина(плоскостные и объёмные</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Простые поделки из бумаги, с использованием соединительных материалов(клей ПВА, клей – карандаш</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Простые </a:t>
            </a:r>
            <a:r>
              <a:rPr lang="ru-RU" dirty="0">
                <a:latin typeface="Times New Roman" panose="02020603050405020304" pitchFamily="18" charset="0"/>
                <a:cs typeface="Times New Roman" panose="02020603050405020304" pitchFamily="18" charset="0"/>
              </a:rPr>
              <a:t>поделки из пластилина с использованием круп</a:t>
            </a:r>
            <a:r>
              <a:rPr lang="ru-RU" dirty="0" smtClean="0">
                <a:latin typeface="Times New Roman" panose="02020603050405020304" pitchFamily="18" charset="0"/>
                <a:cs typeface="Times New Roman" panose="02020603050405020304" pitchFamily="18" charset="0"/>
              </a:rPr>
              <a:t>( горох, фасоль, гречка, пшено).</a:t>
            </a:r>
          </a:p>
          <a:p>
            <a:r>
              <a:rPr lang="ru-RU" dirty="0" smtClean="0">
                <a:latin typeface="Times New Roman" panose="02020603050405020304" pitchFamily="18" charset="0"/>
                <a:cs typeface="Times New Roman" panose="02020603050405020304" pitchFamily="18" charset="0"/>
              </a:rPr>
              <a:t> -Окрашивание </a:t>
            </a:r>
            <a:r>
              <a:rPr lang="ru-RU" dirty="0">
                <a:latin typeface="Times New Roman" panose="02020603050405020304" pitchFamily="18" charset="0"/>
                <a:cs typeface="Times New Roman" panose="02020603050405020304" pitchFamily="18" charset="0"/>
              </a:rPr>
              <a:t>круп в различные цвета с помощью гуаши(горох, пшено</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-Простые </a:t>
            </a:r>
            <a:r>
              <a:rPr lang="ru-RU" dirty="0">
                <a:latin typeface="Times New Roman" panose="02020603050405020304" pitchFamily="18" charset="0"/>
                <a:cs typeface="Times New Roman" panose="02020603050405020304" pitchFamily="18" charset="0"/>
              </a:rPr>
              <a:t>игры с использованием цветных сыпучих </a:t>
            </a:r>
            <a:r>
              <a:rPr lang="ru-RU" dirty="0" smtClean="0">
                <a:latin typeface="Times New Roman" panose="02020603050405020304" pitchFamily="18" charset="0"/>
                <a:cs typeface="Times New Roman" panose="02020603050405020304" pitchFamily="18" charset="0"/>
              </a:rPr>
              <a:t>материалов(горох :</a:t>
            </a:r>
            <a:r>
              <a:rPr lang="ru-RU" dirty="0">
                <a:latin typeface="Times New Roman" panose="02020603050405020304" pitchFamily="18" charset="0"/>
                <a:cs typeface="Times New Roman" panose="02020603050405020304" pitchFamily="18" charset="0"/>
              </a:rPr>
              <a:t>сортировка</a:t>
            </a:r>
            <a:r>
              <a:rPr lang="ru-RU" dirty="0" smtClean="0">
                <a:latin typeface="Times New Roman" panose="02020603050405020304" pitchFamily="18" charset="0"/>
                <a:cs typeface="Times New Roman" panose="02020603050405020304" pitchFamily="18" charset="0"/>
              </a:rPr>
              <a:t>, смешивание </a:t>
            </a:r>
            <a:r>
              <a:rPr lang="ru-RU" dirty="0">
                <a:latin typeface="Times New Roman" panose="02020603050405020304" pitchFamily="18" charset="0"/>
                <a:cs typeface="Times New Roman" panose="02020603050405020304" pitchFamily="18" charset="0"/>
              </a:rPr>
              <a:t>цветов</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Простые </a:t>
            </a:r>
            <a:r>
              <a:rPr lang="ru-RU" dirty="0">
                <a:latin typeface="Times New Roman" panose="02020603050405020304" pitchFamily="18" charset="0"/>
                <a:cs typeface="Times New Roman" panose="02020603050405020304" pitchFamily="18" charset="0"/>
              </a:rPr>
              <a:t>поделки с использованием цветных круп на основе пластилина</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-Сложные композиции .</a:t>
            </a:r>
            <a:r>
              <a:rPr lang="ru-RU" dirty="0">
                <a:latin typeface="Times New Roman" panose="02020603050405020304" pitchFamily="18" charset="0"/>
                <a:cs typeface="Times New Roman" panose="02020603050405020304" pitchFamily="18" charset="0"/>
              </a:rPr>
              <a:t>Создание коллажа. Этапы работы:</a:t>
            </a:r>
          </a:p>
          <a:p>
            <a:r>
              <a:rPr lang="ru-RU" dirty="0">
                <a:latin typeface="Times New Roman" panose="02020603050405020304" pitchFamily="18" charset="0"/>
                <a:cs typeface="Times New Roman" panose="02020603050405020304" pitchFamily="18" charset="0"/>
              </a:rPr>
              <a:t>- использование гуаши и акварели при создании фона),</a:t>
            </a:r>
          </a:p>
          <a:p>
            <a:r>
              <a:rPr lang="ru-RU" dirty="0">
                <a:latin typeface="Times New Roman" panose="02020603050405020304" pitchFamily="18" charset="0"/>
                <a:cs typeface="Times New Roman" panose="02020603050405020304" pitchFamily="18" charset="0"/>
              </a:rPr>
              <a:t>-использование пластилина для коррекции фона и создания эффекта объёмности изображения,</a:t>
            </a:r>
          </a:p>
          <a:p>
            <a:r>
              <a:rPr lang="ru-RU" dirty="0">
                <a:latin typeface="Times New Roman" panose="02020603050405020304" pitchFamily="18" charset="0"/>
                <a:cs typeface="Times New Roman" panose="02020603050405020304" pitchFamily="18" charset="0"/>
              </a:rPr>
              <a:t>-бумага(использование различных элементов из бумаги, бумажных и картонных заготовок  для общей картины),</a:t>
            </a:r>
          </a:p>
          <a:p>
            <a:r>
              <a:rPr lang="ru-RU" dirty="0">
                <a:latin typeface="Times New Roman" panose="02020603050405020304" pitchFamily="18" charset="0"/>
                <a:cs typeface="Times New Roman" panose="02020603050405020304" pitchFamily="18" charset="0"/>
              </a:rPr>
              <a:t>-использование сыпучих материалов в общей работе,</a:t>
            </a:r>
          </a:p>
          <a:p>
            <a:r>
              <a:rPr lang="ru-RU" dirty="0">
                <a:latin typeface="Times New Roman" panose="02020603050405020304" pitchFamily="18" charset="0"/>
                <a:cs typeface="Times New Roman" panose="02020603050405020304" pitchFamily="18" charset="0"/>
              </a:rPr>
              <a:t>-использование различного природного материала в коллаже по замыслу педагога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51882" cy="325257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7" y="3370153"/>
            <a:ext cx="4971738" cy="3252631"/>
          </a:xfrm>
          <a:prstGeom prst="rect">
            <a:avLst/>
          </a:prstGeom>
        </p:spPr>
      </p:pic>
    </p:spTree>
    <p:extLst>
      <p:ext uri="{BB962C8B-B14F-4D97-AF65-F5344CB8AC3E}">
        <p14:creationId xmlns:p14="http://schemas.microsoft.com/office/powerpoint/2010/main" val="113473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617" y="18739"/>
            <a:ext cx="5216577" cy="356391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0814" y="18738"/>
            <a:ext cx="5191593" cy="356391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17" y="3702571"/>
            <a:ext cx="4936761" cy="3155429"/>
          </a:xfrm>
          <a:prstGeom prst="rect">
            <a:avLst/>
          </a:prstGeom>
        </p:spPr>
      </p:pic>
      <p:sp>
        <p:nvSpPr>
          <p:cNvPr id="8" name="Прямоугольник 7"/>
          <p:cNvSpPr/>
          <p:nvPr/>
        </p:nvSpPr>
        <p:spPr>
          <a:xfrm>
            <a:off x="5801194" y="3702571"/>
            <a:ext cx="6096000" cy="3000821"/>
          </a:xfrm>
          <a:prstGeom prst="rect">
            <a:avLst/>
          </a:prstGeom>
        </p:spPr>
        <p:txBody>
          <a:bodyPr>
            <a:spAutoFit/>
          </a:bodyPr>
          <a:lstStyle/>
          <a:p>
            <a:pPr marL="342900" lvl="0" indent="-342900" algn="just">
              <a:lnSpc>
                <a:spcPct val="150000"/>
              </a:lnSpc>
              <a:spcAft>
                <a:spcPts val="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Обеспечение максимально ранней социальной адаптации через коллективное взаимодействие в общих творческих проектах.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Развитие эстетического восприятия через создание художественного изображения.</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Усовершенствование </a:t>
            </a:r>
            <a:r>
              <a:rPr lang="ru-RU" dirty="0">
                <a:latin typeface="Times New Roman" panose="02020603050405020304" pitchFamily="18" charset="0"/>
                <a:ea typeface="Calibri" panose="020F0502020204030204" pitchFamily="34" charset="0"/>
                <a:cs typeface="Times New Roman" panose="02020603050405020304" pitchFamily="18" charset="0"/>
              </a:rPr>
              <a:t>приобретённых навыков в работе с различными материалами.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392498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TotalTime>
  <Words>887</Words>
  <Application>Microsoft Office PowerPoint</Application>
  <PresentationFormat>Широкоэкранный</PresentationFormat>
  <Paragraphs>69</Paragraphs>
  <Slides>20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Calibri Light</vt:lpstr>
      <vt:lpstr>Times New Roman</vt:lpstr>
      <vt:lpstr>Тема Office</vt:lpstr>
      <vt:lpstr>МИНИСТЕРСТВО ОБРАЗОВАНИЯ И НАУКИ МУРМАНСКОЙ ОБЛАСТИ Государственное областное бюджетное общеобразовательное учреждение   «Мурманская коррекционная школа № 1»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Фрагменты занятия «Волшебное тесто» Задачи: -Учить зрительно и тактильно отбирать материалы для работы, смешивать нужные ингредиенты ,разделывать тесто на части, придавать форму изделию из теста, подбирать декоративные материалы для украшения (цветной горох) -Развивать тактильную чувствительность, ручную моторику -Воспитывать трудолюбие, развивать творческую активность</vt:lpstr>
      <vt:lpstr>Ход занятия: 1.Обследование предложенных материалов, исключение лишних материалов и предметов 2.Повторение алгоритма (последовательности) действий 3.Соединение материалов в нужной последовательности, замес теста 4.Обследование свойств полученной пластичной массы</vt:lpstr>
      <vt:lpstr>5.Разделение комка теста на равные части, интенсивное разминание каждого комочка, скатывание в эластичный шарик </vt:lpstr>
      <vt:lpstr>6.Придание нужной формы, расплющивание, прижимание комка из теста</vt:lpstr>
      <vt:lpstr>7.Выбор декоративных материалов для украшения изделия (цветной горошек),обследование его свойств, вдавливание горошинок в лепешку из теста. 8.Анализ проделанной работы (что мы делали на занятии; что понравилось больше всего делать; что получилось хорошо, а где нужна тренировка) 9.Положительные оценки за проделанную работу, поощрение, награда,смайлик</vt:lpstr>
      <vt:lpstr>Фрагменты занятия « Фигурные ножницы»  Задачи: -учить обследовательским действиям, -изучать свойство фигурных ножниц, -делать надрезы различными насадками -развивать зрительно-двигательную координацию, глазомер, ручную моторику -воспитывать любознательность, развивать интерес к творческой деятельности</vt:lpstr>
      <vt:lpstr>Ход занятия: 1.Сюрпризный момент «Волшебные ножницы». Обследование интересных предметов, изучение резьбы на насадках, пробные надрезы на белой бумаге, рассматривание волнистых кромок. 2.Выбор насадки для надрезов по цветной бумаге. 3.Вырезание кусочков бумаги продолговатой формы для создания цветка.</vt:lpstr>
      <vt:lpstr>4.Создание простой композиции «Цветок» 5.Анализ проделанной работы (какие ножницы понравились больше всего; что понравилось больше всего делать: знакомится с ножницами, резать бумагу, клеять цветок. 6.Положительная оценка деятельности, поощрение,смайлик.</vt:lpstr>
      <vt:lpstr>Фрагмент занятия «Золотая осень» задачи: -Формировать представления об осени -учить обследовательским действиям, отбирать сухие листья без повреждений для работы, отбирать листья нужного размера -учить наблюдательности, замечать природные изменения -развивать графомоторные навыки -воспитывать заботливое, бережное отношение к природе</vt:lpstr>
      <vt:lpstr>Ход занятия: 1.Беседа об изменениях в природе в осенний период; просмотр видео материала «в осеннем лесу», наблюдения за природой школьной территории. Листопад 2.Рассматривание осенних листьев, описание (желтые, красные, сухие, с прожилками). 3.Отбор карандашей нужных цветов для нетрадиционного рисования  4.Выполнение художественной работы «осенние листья» под классическую музыку» 5.Анализ выполненной деятельности (опиши свои чувства во время рисования; что тебе понравилось больше всего делать: обследовать листья, наблюдать за природой, рисовать) 6.Положительная оценка деятельности на занятии, поощрение, наклейка-смайлик </vt:lpstr>
      <vt:lpstr>Уважаемые коллеги! Спасибо вам большое за внимание! От всей души желаем творческих успехов!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Я</cp:lastModifiedBy>
  <cp:revision>73</cp:revision>
  <dcterms:created xsi:type="dcterms:W3CDTF">2019-01-21T06:03:18Z</dcterms:created>
  <dcterms:modified xsi:type="dcterms:W3CDTF">2019-11-02T07:42:38Z</dcterms:modified>
</cp:coreProperties>
</file>