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79" r:id="rId2"/>
    <p:sldId id="257" r:id="rId3"/>
    <p:sldId id="272" r:id="rId4"/>
    <p:sldId id="258" r:id="rId5"/>
    <p:sldId id="266" r:id="rId6"/>
    <p:sldId id="262" r:id="rId7"/>
    <p:sldId id="269" r:id="rId8"/>
    <p:sldId id="261" r:id="rId9"/>
    <p:sldId id="264" r:id="rId10"/>
    <p:sldId id="265" r:id="rId11"/>
    <p:sldId id="263" r:id="rId12"/>
    <p:sldId id="276" r:id="rId13"/>
    <p:sldId id="275" r:id="rId14"/>
    <p:sldId id="274" r:id="rId15"/>
    <p:sldId id="278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9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1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673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05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3635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02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9195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206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456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624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210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29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463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759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483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258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54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079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chemeClr val="bg2">
                <a:tint val="97000"/>
                <a:hueMod val="162000"/>
                <a:satMod val="200000"/>
                <a:lumMod val="124000"/>
                <a:alpha val="22000"/>
              </a:schemeClr>
            </a:gs>
            <a:gs pos="81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261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ssicalmusicnews.ru/wp-content/uploads/2018/11/debarg.jpg" TargetMode="External"/><Relationship Id="rId2" Type="http://schemas.openxmlformats.org/officeDocument/2006/relationships/hyperlink" Target="https://www.classicalmusicnews.ru/interview/lucas-debargue-nov-2016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0%BE%D0%BC%D0%BF%D1%8C%D0%B5%D0%BD%D1%8C" TargetMode="External"/><Relationship Id="rId7" Type="http://schemas.openxmlformats.org/officeDocument/2006/relationships/hyperlink" Target="https://ru.wikipedia.org/wiki/%D0%91%D0%B0%D1%85,_%D0%98%D0%BE%D0%B3%D0%B0%D0%BD%D0%BD_%D0%A1%D0%B5%D0%B1%D0%B0%D1%81%D1%82%D1%8C%D1%8F%D0%BD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ru.wikipedia.org/wiki/%D0%9C%D0%BE%D1%86%D0%B0%D1%80%D1%82,_%D0%92%D0%BE%D0%BB%D1%8C%D1%84%D0%B3%D0%B0%D0%BD%D0%B3_%D0%90%D0%BC%D0%B0%D0%B4%D0%B5%D0%B9" TargetMode="External"/><Relationship Id="rId5" Type="http://schemas.openxmlformats.org/officeDocument/2006/relationships/hyperlink" Target="https://ru.wikipedia.org/wiki/%D0%A4%D1%80%D0%B0%D0%BD%D1%86%D1%83%D0%B7%D1%81%D0%BA%D0%B8%D0%B9_%D1%8F%D0%B7%D1%8B%D0%BA" TargetMode="External"/><Relationship Id="rId4" Type="http://schemas.openxmlformats.org/officeDocument/2006/relationships/hyperlink" Target="https://ru.wikipedia.org/wiki/%D0%A0%D0%B0%D0%B7%D0%B2%D0%BE%D0%B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0%BE%D1%81%D0%BA%D0%BE%D0%B2%D1%81%D0%BA%D0%B8%D0%B9_%D0%BC%D0%B5%D0%B6%D0%B4%D1%83%D0%BD%D0%B0%D1%80%D0%BE%D0%B4%D0%BD%D1%8B%D0%B9_%D0%94%D0%BE%D0%BC_%D0%BC%D1%83%D0%B7%D1%8B%D0%BA%D0%B8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C765-0550-4E61-8014-439A3A411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394063"/>
            <a:ext cx="6154713" cy="3124201"/>
          </a:xfrm>
        </p:spPr>
        <p:txBody>
          <a:bodyPr/>
          <a:lstStyle/>
          <a:p>
            <a:r>
              <a:rPr lang="ru-RU" dirty="0"/>
              <a:t>Презентация к уроку из цикла  «Исполнители- пианисты 21 век»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039FAC-9AED-4819-B228-3A7A3BC71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3823063"/>
            <a:ext cx="5135880" cy="2725783"/>
          </a:xfrm>
        </p:spPr>
        <p:txBody>
          <a:bodyPr>
            <a:norm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Составитель: Карабанова Анна Аркадьевна</a:t>
            </a:r>
          </a:p>
          <a:p>
            <a:pPr algn="ctr"/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Преподаватель теоретических дисциплин</a:t>
            </a:r>
          </a:p>
          <a:p>
            <a:pPr algn="ctr"/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algn="ctr"/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учреждение дополнительного образования «Детская школа искусств №15" Ново-Савиновского района г. Казани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033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AB2BA0-AC62-4E7C-B409-DF5F98476431}"/>
              </a:ext>
            </a:extLst>
          </p:cNvPr>
          <p:cNvSpPr/>
          <p:nvPr/>
        </p:nvSpPr>
        <p:spPr>
          <a:xfrm>
            <a:off x="295123" y="382312"/>
            <a:ext cx="85537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Интересно, что до конкурса имени Чайковского никакого опыта выступлений с оркестром Люка не имел. На конкурсе это пришлось делать дважды — во втором туре с концертом В. А. Моцарта и в финале с концертами П. И. Чайковского и Ференца Листа.</a:t>
            </a:r>
          </a:p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81D9CF-2A79-430B-93DD-74E0A4D0F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18" y="1761432"/>
            <a:ext cx="8518358" cy="4846095"/>
          </a:xfrm>
          <a:prstGeom prst="rect">
            <a:avLst/>
          </a:prstGeom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F481E114-B078-49C9-88AD-35FD95214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474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5BAC3-1360-4233-8EA8-5DA8A8864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8AB5F12-D0F4-488F-9AF1-756676255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406" y="1057910"/>
            <a:ext cx="8421188" cy="561412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CB7B01F-7919-47F7-B5B3-6AFD87D32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3196" y="249766"/>
            <a:ext cx="8549398" cy="2091267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С тех пор его карьера развивается стремительными темпами, он дает около 60-70 концертов в год по всему миру в престижнейших залах.</a:t>
            </a:r>
          </a:p>
        </p:txBody>
      </p:sp>
    </p:spTree>
    <p:extLst>
      <p:ext uri="{BB962C8B-B14F-4D97-AF65-F5344CB8AC3E}">
        <p14:creationId xmlns:p14="http://schemas.microsoft.com/office/powerpoint/2010/main" val="3648296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5AA87-6848-4A14-8F5C-7768FDDF7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3DCB17-2099-4C0F-BCC7-141387107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D954FC-8D10-4E77-ACBA-E63703357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B545BBE-2580-47F8-892E-37C2D3212700}"/>
              </a:ext>
            </a:extLst>
          </p:cNvPr>
          <p:cNvSpPr/>
          <p:nvPr/>
        </p:nvSpPr>
        <p:spPr>
          <a:xfrm>
            <a:off x="374468" y="455476"/>
            <a:ext cx="81033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</a:rPr>
              <a:t>Дебарга</a:t>
            </a:r>
            <a:r>
              <a:rPr lang="ru-RU" dirty="0">
                <a:solidFill>
                  <a:schemeClr val="bg1"/>
                </a:solidFill>
              </a:rPr>
              <a:t> начали приглашать играть сольные концерты с ведущими оркестрами в самых престижных залах мира. Он играет с такими дирижёрами, как Валерий Гергиев, Андрей Борейко, Михаил Плетнёв, Владимир Спиваков, </a:t>
            </a:r>
            <a:r>
              <a:rPr lang="ru-RU" dirty="0" err="1">
                <a:solidFill>
                  <a:schemeClr val="bg1"/>
                </a:solidFill>
              </a:rPr>
              <a:t>Ютака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Садо</a:t>
            </a:r>
            <a:r>
              <a:rPr lang="ru-RU" dirty="0">
                <a:solidFill>
                  <a:schemeClr val="bg1"/>
                </a:solidFill>
              </a:rPr>
              <a:t>, Туган </a:t>
            </a:r>
            <a:r>
              <a:rPr lang="ru-RU" dirty="0" err="1">
                <a:solidFill>
                  <a:schemeClr val="bg1"/>
                </a:solidFill>
              </a:rPr>
              <a:t>Сохиев</a:t>
            </a:r>
            <a:r>
              <a:rPr lang="ru-RU" dirty="0">
                <a:solidFill>
                  <a:schemeClr val="bg1"/>
                </a:solidFill>
              </a:rPr>
              <a:t>, Владимир Федосеев, в камерных ансамблях – с Гидоном Кремером, </a:t>
            </a:r>
            <a:r>
              <a:rPr lang="ru-RU" dirty="0" err="1">
                <a:solidFill>
                  <a:schemeClr val="bg1"/>
                </a:solidFill>
              </a:rPr>
              <a:t>Яанин</a:t>
            </a:r>
            <a:r>
              <a:rPr lang="ru-RU" dirty="0">
                <a:solidFill>
                  <a:schemeClr val="bg1"/>
                </a:solidFill>
              </a:rPr>
              <a:t> Янсен, Мартином Фростом.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6B93433-FAA2-4B3F-89A8-6D05B07CC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8" y="2091269"/>
            <a:ext cx="8325394" cy="468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981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4D2380-C480-4A4E-B341-C2AEB36D4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8B42C2-B2DE-4C83-9021-AD1A82B53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268" y="369024"/>
            <a:ext cx="3690258" cy="61199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Фирма </a:t>
            </a:r>
            <a:r>
              <a:rPr lang="ru-RU" dirty="0" err="1"/>
              <a:t>Sony</a:t>
            </a:r>
            <a:r>
              <a:rPr lang="ru-RU" dirty="0"/>
              <a:t> </a:t>
            </a:r>
            <a:r>
              <a:rPr lang="ru-RU" dirty="0" err="1"/>
              <a:t>Classical</a:t>
            </a:r>
            <a:r>
              <a:rPr lang="ru-RU" dirty="0"/>
              <a:t> выпустила три CD Люки </a:t>
            </a:r>
            <a:r>
              <a:rPr lang="ru-RU" dirty="0" err="1"/>
              <a:t>Дебарга</a:t>
            </a:r>
            <a:r>
              <a:rPr lang="ru-RU" dirty="0"/>
              <a:t> с записями произведений </a:t>
            </a:r>
            <a:r>
              <a:rPr lang="ru-RU" dirty="0" err="1"/>
              <a:t>Скарлатти</a:t>
            </a:r>
            <a:r>
              <a:rPr lang="ru-RU" dirty="0"/>
              <a:t>, Шопена, Листа и Равеля (2016), Баха, Бетховена и </a:t>
            </a:r>
            <a:r>
              <a:rPr lang="ru-RU" dirty="0" err="1"/>
              <a:t>Метнера</a:t>
            </a:r>
            <a:r>
              <a:rPr lang="ru-RU" dirty="0"/>
              <a:t> (2016), Шуберта и Шимановского (2017). В 2017 году пианист удостоен немецкой премии в области звукозаписи </a:t>
            </a:r>
            <a:r>
              <a:rPr lang="ru-RU" dirty="0" err="1"/>
              <a:t>Echo</a:t>
            </a:r>
            <a:r>
              <a:rPr lang="ru-RU" dirty="0"/>
              <a:t> </a:t>
            </a:r>
            <a:r>
              <a:rPr lang="ru-RU" dirty="0" err="1"/>
              <a:t>Klassik</a:t>
            </a:r>
            <a:r>
              <a:rPr lang="ru-RU" dirty="0"/>
              <a:t>. Осенью 2017 года состоялась премьера документального фильма, выпущенного компанией </a:t>
            </a:r>
            <a:r>
              <a:rPr lang="ru-RU" dirty="0" err="1"/>
              <a:t>Bel</a:t>
            </a:r>
            <a:r>
              <a:rPr lang="ru-RU" dirty="0"/>
              <a:t> </a:t>
            </a:r>
            <a:r>
              <a:rPr lang="ru-RU" dirty="0" err="1"/>
              <a:t>Air</a:t>
            </a:r>
            <a:r>
              <a:rPr lang="ru-RU" dirty="0"/>
              <a:t> (режиссер Мартан Мирабель), в котором прослежен путь пианиста с момента его успеха на Конкурсе имени Чайковского.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2FE0A5-F253-424A-BB46-4D7DD83D9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291727-9358-44B4-A0A2-82197937C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832" y="507274"/>
            <a:ext cx="5160168" cy="51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86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33C07-DFCC-49BD-9F2A-BE1E70E85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071719-6EFC-42F7-A321-051073CEB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32" y="128446"/>
            <a:ext cx="8392887" cy="16764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Обладая необыкновенной коммуникативной мощью, Люка </a:t>
            </a:r>
            <a:r>
              <a:rPr lang="ru-RU" dirty="0" err="1"/>
              <a:t>Дебарг</a:t>
            </a:r>
            <a:r>
              <a:rPr lang="ru-RU" dirty="0"/>
              <a:t> черпает вдохновение в литературе, живописи, кино, джазе, а также в глубоком анализе музыкального текста, который позволяет ему создавать очень личностную интерпретацию исполняемых произведений.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8D017B-36F1-4E3D-9EDD-2AEE08357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01864E-2C35-4160-AD14-07FB9E6FE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88" y="1804848"/>
            <a:ext cx="8478831" cy="499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67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19CB9-54F5-421A-8D68-BDB864301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24D937-01A4-4B17-BA42-CBC6F90AC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8" y="-62445"/>
            <a:ext cx="8882743" cy="187887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Он также сам пишет музыку: в июне 2017 года в Цесисе (Латвия) состоялась премьера его Концертино для фортепиано и струнного оркестра (в сопровождении оркестра «</a:t>
            </a:r>
            <a:r>
              <a:rPr lang="ru-RU" dirty="0" err="1"/>
              <a:t>Кремерата</a:t>
            </a:r>
            <a:r>
              <a:rPr lang="ru-RU" dirty="0"/>
              <a:t> Балтика»), а в сентябре в Париже в Фонде </a:t>
            </a:r>
            <a:r>
              <a:rPr lang="ru-RU" dirty="0" err="1"/>
              <a:t>Louis</a:t>
            </a:r>
            <a:r>
              <a:rPr lang="ru-RU" dirty="0"/>
              <a:t> </a:t>
            </a:r>
            <a:r>
              <a:rPr lang="ru-RU" dirty="0" err="1"/>
              <a:t>Vuitton</a:t>
            </a:r>
            <a:r>
              <a:rPr lang="ru-RU" dirty="0"/>
              <a:t> впервые прозвучало Фортепианное трио.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A9FE19-7720-4EA4-997E-C7314BFA6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94F2250-58D1-4C39-A6DE-45BC2F0DC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38" y="1581990"/>
            <a:ext cx="7612924" cy="508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737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5FB8B6C-C839-4168-A820-6C3E906A6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178" y="141516"/>
            <a:ext cx="8306889" cy="1835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/>
              <a:t>«Пустая виртуозность совершенно неинтересна: быстро нажимать клавиши, не внимая каждой ноте, способен и запрограммированный механизм. Но машина никогда не научится переживать музыку. Чрезмерная экспрессивность, которая идет вразрез с партитурой, может сильно подпортить исполнение, но и преобладание рассудка – тоже не гарантия полноценного результата. Стремиться соединить ум, сердце и пальцы – вот что необходимо, чтобы идти в нужном направлении, не вступая в противоречие с музыкой.» (Из интервью)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B5F150-AEDF-4FD1-9E39-A143C7461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EC6D23-EBE5-467D-88A9-A4F89B80A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82" y="1896972"/>
            <a:ext cx="8306889" cy="518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9A698F4-669F-45A3-9C39-3AC02EB89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387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65089-1333-4150-B563-AC5A28CAF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381" y="3692582"/>
            <a:ext cx="3501471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Люка́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Деба́рг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(фр. </a:t>
            </a:r>
            <a:r>
              <a:rPr lang="ru-RU" dirty="0" err="1"/>
              <a:t>Lucas</a:t>
            </a:r>
            <a:r>
              <a:rPr lang="ru-RU" dirty="0"/>
              <a:t> </a:t>
            </a:r>
            <a:r>
              <a:rPr lang="ru-RU" dirty="0" err="1"/>
              <a:t>Debargue</a:t>
            </a:r>
            <a:r>
              <a:rPr lang="ru-RU" dirty="0"/>
              <a:t>; род. 23 октября 1990, Париж, Франция)</a:t>
            </a:r>
            <a:br>
              <a:rPr lang="ru-RU" dirty="0"/>
            </a:br>
            <a:br>
              <a:rPr lang="ru-RU" dirty="0"/>
            </a:br>
            <a:r>
              <a:rPr lang="ru-RU" dirty="0"/>
              <a:t> —</a:t>
            </a:r>
            <a:br>
              <a:rPr lang="ru-RU" dirty="0"/>
            </a:br>
            <a:r>
              <a:rPr lang="ru-RU" dirty="0"/>
              <a:t> французский пианист</a:t>
            </a:r>
            <a:br>
              <a:rPr lang="ru-RU" dirty="0"/>
            </a:br>
            <a:br>
              <a:rPr lang="ru-RU" dirty="0"/>
            </a:br>
            <a:r>
              <a:rPr lang="ru-RU" dirty="0"/>
              <a:t> лауреат XV конкурса Чайковского в Москве, состоявшегося в</a:t>
            </a:r>
            <a:br>
              <a:rPr lang="ru-RU" dirty="0"/>
            </a:br>
            <a:r>
              <a:rPr lang="ru-RU" dirty="0"/>
              <a:t> 2015 году.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D01675-1AE7-442E-8A4C-95AE87EEF7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92"/>
          <a:stretch/>
        </p:blipFill>
        <p:spPr>
          <a:xfrm>
            <a:off x="80794" y="478971"/>
            <a:ext cx="4948216" cy="5954004"/>
          </a:xfrm>
          <a:prstGeom prst="rect">
            <a:avLst/>
          </a:prstGeom>
        </p:spPr>
      </p:pic>
      <p:pic>
        <p:nvPicPr>
          <p:cNvPr id="3" name="Люка Дебарг - С.Рахманинов, Этюды-картины, Op. 39 - No. 5 ми-бемоль-минор">
            <a:hlinkClick r:id="" action="ppaction://media"/>
            <a:extLst>
              <a:ext uri="{FF2B5EF4-FFF2-40B4-BE49-F238E27FC236}">
                <a16:creationId xmlns:a16="http://schemas.microsoft.com/office/drawing/2014/main" id="{9F94F1B3-EBA1-450E-BFB1-16F691B88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8766" y="5377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4DEFD2-595D-45A5-80A7-F292345E3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3A6E6D-762E-493D-8F69-7B079D581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150222"/>
            <a:ext cx="8619067" cy="1234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Люка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Дебарг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«Музыка — это пространство между нотами»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1FB2F6-38F8-4665-BF92-3EE7BFAA2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Люка Дебарг. Фото – XIOMARA BENDER">
            <a:hlinkClick r:id="rId3" tooltip="&quot;&quot;"/>
            <a:extLst>
              <a:ext uri="{FF2B5EF4-FFF2-40B4-BE49-F238E27FC236}">
                <a16:creationId xmlns:a16="http://schemas.microsoft.com/office/drawing/2014/main" id="{EC0E5118-A2A6-42AA-8F55-776EEB28188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70" y="1284275"/>
            <a:ext cx="8543699" cy="5573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73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F885CD-C2C2-4BCE-BF59-7C88A046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5883FF1-330E-40DB-9380-BDC1713B7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1092" y="273665"/>
            <a:ext cx="4296145" cy="6444218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16E2893-C6FA-4918-B22C-003AF27AFA2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28CD1B3-36A6-4F7E-B01A-24E0EF3BFB9F}"/>
              </a:ext>
            </a:extLst>
          </p:cNvPr>
          <p:cNvSpPr/>
          <p:nvPr/>
        </p:nvSpPr>
        <p:spPr>
          <a:xfrm>
            <a:off x="260131" y="639108"/>
            <a:ext cx="415277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Его отец — физиотерапевт, мать — медсестра. 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Бабушка Люка — русская, дочь белых эмигрантов первой волны.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 Первое знакомство с музыкой ограничивалось отцовским CD с произведениями Моцарта и уроками флейты в местной школе.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По утверждению самого Люка, родители не поддерживали его занятия музыкой, полагая, что будущее в первую очередь должно быть связано с конкретным заработком.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6762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135049D7-15CE-4A92-A5F2-E532EA1ED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074" y="2679368"/>
            <a:ext cx="7687491" cy="4035063"/>
          </a:xfr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5683320-2073-426E-9148-026DAE035156}"/>
              </a:ext>
            </a:extLst>
          </p:cNvPr>
          <p:cNvSpPr/>
          <p:nvPr/>
        </p:nvSpPr>
        <p:spPr>
          <a:xfrm>
            <a:off x="263654" y="371044"/>
            <a:ext cx="87497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Занятия на фортепиано Люка начал в школе в </a:t>
            </a:r>
            <a:r>
              <a:rPr lang="ru-RU" dirty="0" err="1">
                <a:hlinkClick r:id="rId3" tooltip="Компьень"/>
              </a:rPr>
              <a:t>Компьене</a:t>
            </a:r>
            <a:r>
              <a:rPr lang="ru-RU" dirty="0"/>
              <a:t> после </a:t>
            </a:r>
            <a:r>
              <a:rPr lang="ru-RU" dirty="0">
                <a:hlinkClick r:id="rId4" tooltip="Развод"/>
              </a:rPr>
              <a:t>развода</a:t>
            </a:r>
            <a:r>
              <a:rPr lang="ru-RU" dirty="0"/>
              <a:t> родителей, когда ему было 11 лет. Его преподаватель, мадам </a:t>
            </a:r>
            <a:r>
              <a:rPr lang="ru-RU" dirty="0" err="1"/>
              <a:t>Мюнье</a:t>
            </a:r>
            <a:r>
              <a:rPr lang="ru-RU" dirty="0"/>
              <a:t> (</a:t>
            </a:r>
            <a:r>
              <a:rPr lang="ru-RU" dirty="0">
                <a:hlinkClick r:id="rId5" tooltip="Французский язык"/>
              </a:rPr>
              <a:t>фр.</a:t>
            </a:r>
            <a:r>
              <a:rPr lang="ru-RU" dirty="0"/>
              <a:t> </a:t>
            </a:r>
            <a:r>
              <a:rPr lang="ru-RU" i="1" dirty="0" err="1"/>
              <a:t>Muenier</a:t>
            </a:r>
            <a:r>
              <a:rPr lang="ru-RU" dirty="0"/>
              <a:t>), понимая одарённость ученика, старалась поддержать тягу ученика к музыке, но никак не торопила его. Закончив общее образование, Люка бросил занятия музыкой и уехал в столицу, где поступил на литературный факультет Парижского университета.</a:t>
            </a:r>
          </a:p>
          <a:p>
            <a:pPr algn="ctr"/>
            <a:r>
              <a:rPr lang="ru-RU" dirty="0"/>
              <a:t>Люка получил от отца электронное пианино и на слух начал подбирать симфонии </a:t>
            </a:r>
            <a:r>
              <a:rPr lang="ru-RU" dirty="0">
                <a:hlinkClick r:id="rId6" tooltip="Моцарт, Вольфганг Амадей"/>
              </a:rPr>
              <a:t>Моцарта</a:t>
            </a:r>
            <a:r>
              <a:rPr lang="ru-RU" dirty="0"/>
              <a:t> и концерты </a:t>
            </a:r>
            <a:r>
              <a:rPr lang="ru-RU" dirty="0">
                <a:hlinkClick r:id="rId7" tooltip="Бах, Иоганн Себастьян"/>
              </a:rPr>
              <a:t>Баха</a:t>
            </a:r>
            <a:r>
              <a:rPr lang="ru-RU" dirty="0"/>
              <a:t>. Затем он брал частные уроки у разных педагогов.</a:t>
            </a:r>
          </a:p>
        </p:txBody>
      </p:sp>
    </p:spTree>
    <p:extLst>
      <p:ext uri="{BB962C8B-B14F-4D97-AF65-F5344CB8AC3E}">
        <p14:creationId xmlns:p14="http://schemas.microsoft.com/office/powerpoint/2010/main" val="1283632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3EBA2FD-F5A1-42F2-BAD2-BCC9CA673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5131" y="614639"/>
            <a:ext cx="3448594" cy="6709269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Говоря о своём ученике, </a:t>
            </a:r>
            <a:r>
              <a:rPr lang="ru-RU" sz="1800" dirty="0" err="1"/>
              <a:t>Рена</a:t>
            </a:r>
            <a:r>
              <a:rPr lang="ru-RU" sz="1800" dirty="0"/>
              <a:t> Шерешевская подчёркивает его феноменальные способности, выражающиеся, в частности, в умении исполнять сложные произведения со слуха. Так было, например, со «</a:t>
            </a:r>
            <a:r>
              <a:rPr lang="ru-RU" sz="1800" dirty="0" err="1"/>
              <a:t>Скарбо</a:t>
            </a:r>
            <a:r>
              <a:rPr lang="ru-RU" sz="1800" dirty="0"/>
              <a:t>» (фр. </a:t>
            </a:r>
            <a:r>
              <a:rPr lang="ru-RU" sz="1800" dirty="0" err="1"/>
              <a:t>Scarbo</a:t>
            </a:r>
            <a:r>
              <a:rPr lang="ru-RU" sz="1800" dirty="0"/>
              <a:t>) из «Ночного Гаспара» (фр. </a:t>
            </a:r>
            <a:r>
              <a:rPr lang="ru-RU" sz="1800" dirty="0" err="1"/>
              <a:t>Gaspard</a:t>
            </a:r>
            <a:r>
              <a:rPr lang="ru-RU" sz="1800" dirty="0"/>
              <a:t> </a:t>
            </a:r>
            <a:r>
              <a:rPr lang="ru-RU" sz="1800" dirty="0" err="1"/>
              <a:t>de</a:t>
            </a:r>
            <a:r>
              <a:rPr lang="ru-RU" sz="1800" dirty="0"/>
              <a:t> </a:t>
            </a:r>
            <a:r>
              <a:rPr lang="ru-RU" sz="1800" dirty="0" err="1"/>
              <a:t>la</a:t>
            </a:r>
            <a:r>
              <a:rPr lang="ru-RU" sz="1800" dirty="0"/>
              <a:t> </a:t>
            </a:r>
            <a:r>
              <a:rPr lang="ru-RU" sz="1800" dirty="0" err="1"/>
              <a:t>nuit</a:t>
            </a:r>
            <a:r>
              <a:rPr lang="ru-RU" sz="1800" dirty="0"/>
              <a:t>) и Сонатой № 3 ля минор С. Прокофьева. Полагая, что при исполнении произведений Люка как бы физически  вплавляется в звук, передавая тончайшие нюансы композиторской мысли, </a:t>
            </a:r>
            <a:r>
              <a:rPr lang="ru-RU" sz="1800" dirty="0" err="1"/>
              <a:t>Рена</a:t>
            </a:r>
            <a:r>
              <a:rPr lang="ru-RU" sz="1800" dirty="0"/>
              <a:t> запретила ему заниматься гаммами, опасаясь снижения такого дара.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3E0571F-72D7-452A-841C-B2E8CD898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t="7290" r="25673" b="-1"/>
          <a:stretch/>
        </p:blipFill>
        <p:spPr bwMode="auto">
          <a:xfrm>
            <a:off x="3796937" y="263196"/>
            <a:ext cx="5190308" cy="633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407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8273B4-26DE-4E54-8DF9-B3A0A533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EF58E3-76E8-418B-A1C4-C7AA8C401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A0B530-B549-44CB-9376-01E21BAAB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id="{46180337-9CE4-4EA2-8618-0D19B7AA8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01" y="1863758"/>
            <a:ext cx="8665997" cy="487462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E4F620C-E029-4381-AB5B-AB2279086ADE}"/>
              </a:ext>
            </a:extLst>
          </p:cNvPr>
          <p:cNvSpPr/>
          <p:nvPr/>
        </p:nvSpPr>
        <p:spPr>
          <a:xfrm>
            <a:off x="239000" y="290893"/>
            <a:ext cx="866599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В творчестве </a:t>
            </a:r>
            <a:r>
              <a:rPr lang="ru-RU" sz="2000" dirty="0" err="1">
                <a:solidFill>
                  <a:schemeClr val="bg1"/>
                </a:solidFill>
              </a:rPr>
              <a:t>Дебарга</a:t>
            </a:r>
            <a:r>
              <a:rPr lang="ru-RU" sz="2000" dirty="0">
                <a:solidFill>
                  <a:schemeClr val="bg1"/>
                </a:solidFill>
              </a:rPr>
              <a:t> есть место джазу, который он играет в нескольких парижских ансамблях, уделяет внимание русской музыке, в частности сочинениям Николая </a:t>
            </a:r>
            <a:r>
              <a:rPr lang="ru-RU" sz="2000" dirty="0" err="1">
                <a:solidFill>
                  <a:schemeClr val="bg1"/>
                </a:solidFill>
              </a:rPr>
              <a:t>Метнера</a:t>
            </a:r>
            <a:r>
              <a:rPr lang="ru-RU" sz="2000" dirty="0">
                <a:solidFill>
                  <a:schemeClr val="bg1"/>
                </a:solidFill>
              </a:rPr>
              <a:t>, Николая </a:t>
            </a:r>
            <a:r>
              <a:rPr lang="ru-RU" sz="2000" dirty="0" err="1">
                <a:solidFill>
                  <a:schemeClr val="bg1"/>
                </a:solidFill>
              </a:rPr>
              <a:t>Рославца</a:t>
            </a:r>
            <a:r>
              <a:rPr lang="ru-RU" sz="2000" dirty="0">
                <a:solidFill>
                  <a:schemeClr val="bg1"/>
                </a:solidFill>
              </a:rPr>
              <a:t>, Александра Скрябина, Сергея Рахманинова, Сергея Прокофьева.</a:t>
            </a:r>
          </a:p>
          <a:p>
            <a:pPr algn="ctr"/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69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14AB3-9EE5-4F73-A491-D67AF0B60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F062024-B406-4698-AADF-DF9D988D8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969" y="1295400"/>
            <a:ext cx="7404061" cy="5553044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94A88D9-7B4C-42B2-822D-B982EAEE0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7043" y="257225"/>
            <a:ext cx="8619066" cy="2769325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В 2015 году двадцатичетырёхлетний Люка </a:t>
            </a:r>
            <a:r>
              <a:rPr lang="ru-RU" sz="2000" dirty="0" err="1"/>
              <a:t>Дебарг</a:t>
            </a:r>
            <a:r>
              <a:rPr lang="ru-RU" sz="2000" dirty="0"/>
              <a:t> на XV Международном конкурсе им. П. И. Чайковского получил IV премию, диплом и Приз ассоциации музыкальных критиков Москвы. </a:t>
            </a:r>
          </a:p>
        </p:txBody>
      </p:sp>
    </p:spTree>
    <p:extLst>
      <p:ext uri="{BB962C8B-B14F-4D97-AF65-F5344CB8AC3E}">
        <p14:creationId xmlns:p14="http://schemas.microsoft.com/office/powerpoint/2010/main" val="4255934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412EE-1945-41D7-8673-568679B3D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BF7F6F1-0FB0-4D2B-8B26-60DEEC5E5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857217" cy="5669280"/>
          </a:xfr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9E3706-4CE4-4CF9-8619-179F1CB9D1B8}"/>
              </a:ext>
            </a:extLst>
          </p:cNvPr>
          <p:cNvSpPr/>
          <p:nvPr/>
        </p:nvSpPr>
        <p:spPr>
          <a:xfrm>
            <a:off x="5857217" y="427893"/>
            <a:ext cx="2962928" cy="4813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Как официально отмечается: «Приз ассоциации музыкальных критиков Москвы на XV Международном конкурсе имени П. И. Чайковского получает музыкант, чьи выступления на конкурсе стали заметным художественным явлением и чьи уникальное дарование, творческая свобода и красота музыкальных трактовок произвели большое впечатление на публику и критику».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DC5C5AF-E0CD-4F46-8AF4-778E510E86AF}"/>
              </a:ext>
            </a:extLst>
          </p:cNvPr>
          <p:cNvSpPr/>
          <p:nvPr/>
        </p:nvSpPr>
        <p:spPr>
          <a:xfrm>
            <a:off x="400595" y="5678269"/>
            <a:ext cx="8586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Самим призом стал сольный концерт исполнителя в Камерном зале </a:t>
            </a:r>
            <a:r>
              <a:rPr lang="ru-RU" dirty="0">
                <a:hlinkClick r:id="rId3" tooltip="Московский международный Дом музыки"/>
              </a:rPr>
              <a:t>Московского международного Дома музыки</a:t>
            </a:r>
            <a:r>
              <a:rPr lang="ru-RU" dirty="0"/>
              <a:t>, состоявшийся 21 декабря 2015 года.</a:t>
            </a:r>
          </a:p>
        </p:txBody>
      </p:sp>
    </p:spTree>
    <p:extLst>
      <p:ext uri="{BB962C8B-B14F-4D97-AF65-F5344CB8AC3E}">
        <p14:creationId xmlns:p14="http://schemas.microsoft.com/office/powerpoint/2010/main" val="544022373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Другая 1">
      <a:dk1>
        <a:sysClr val="windowText" lastClr="000000"/>
      </a:dk1>
      <a:lt1>
        <a:srgbClr val="000000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194</TotalTime>
  <Words>850</Words>
  <Application>Microsoft Office PowerPoint</Application>
  <PresentationFormat>Экран (4:3)</PresentationFormat>
  <Paragraphs>28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Times New Roman</vt:lpstr>
      <vt:lpstr>Wingdings 3</vt:lpstr>
      <vt:lpstr>Сектор</vt:lpstr>
      <vt:lpstr>Презентация к уроку из цикла  «Исполнители- пианисты 21 век»</vt:lpstr>
      <vt:lpstr>Люка́ Деба́рг   (фр. Lucas Debargue; род. 23 октября 1990, Париж, Франция)   —  французский пианист   лауреат XV конкурса Чайковского в Москве, состоявшегося в  2015 году.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АННА</cp:lastModifiedBy>
  <cp:revision>27</cp:revision>
  <dcterms:created xsi:type="dcterms:W3CDTF">2019-10-25T21:50:43Z</dcterms:created>
  <dcterms:modified xsi:type="dcterms:W3CDTF">2019-10-28T21:07:03Z</dcterms:modified>
</cp:coreProperties>
</file>