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0" r:id="rId3"/>
    <p:sldId id="261" r:id="rId4"/>
    <p:sldId id="266" r:id="rId5"/>
    <p:sldId id="264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3" r:id="rId14"/>
    <p:sldId id="272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8C51"/>
    <a:srgbClr val="F1F1F1"/>
    <a:srgbClr val="213969"/>
    <a:srgbClr val="332319"/>
    <a:srgbClr val="173A8D"/>
    <a:srgbClr val="003374"/>
    <a:srgbClr val="C9A093"/>
    <a:srgbClr val="385592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7743" y="3511296"/>
            <a:ext cx="8370978" cy="135895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1F1F1"/>
                </a:solidFill>
              </a:rPr>
              <a:t>Тема урока: начало европейской колонизации Индии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en-US" sz="6600" b="1" dirty="0">
              <a:ln/>
              <a:solidFill>
                <a:srgbClr val="A58C5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8224" y="5669280"/>
          <a:ext cx="39258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истории и обществознания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ГБОУ Лицея 126 г. Санкт-Петербурга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Федина Виктория Алексеевна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A58C5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82" y="438913"/>
            <a:ext cx="7839635" cy="13377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Причины распада Великой Могольской империи 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033" y="2032889"/>
            <a:ext cx="8007083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-  </a:t>
            </a:r>
            <a:r>
              <a:rPr lang="ru-RU" sz="4300" b="1" dirty="0" smtClean="0">
                <a:solidFill>
                  <a:schemeClr val="accent6"/>
                </a:solidFill>
              </a:rPr>
              <a:t>разобщенность индийского общества </a:t>
            </a:r>
            <a:r>
              <a:rPr lang="ru-RU" sz="4300" dirty="0" smtClean="0">
                <a:solidFill>
                  <a:schemeClr val="bg1"/>
                </a:solidFill>
              </a:rPr>
              <a:t>(кастовый строй, разные религии и народы)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6"/>
                </a:solidFill>
              </a:rPr>
              <a:t>- </a:t>
            </a:r>
            <a:r>
              <a:rPr lang="ru-RU" sz="4300" b="1" dirty="0" smtClean="0">
                <a:solidFill>
                  <a:schemeClr val="accent6"/>
                </a:solidFill>
              </a:rPr>
              <a:t>империя вела бесконечные завоевательные войны;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6"/>
                </a:solidFill>
              </a:rPr>
              <a:t>- </a:t>
            </a:r>
            <a:r>
              <a:rPr lang="ru-RU" sz="4300" b="1" dirty="0" smtClean="0">
                <a:solidFill>
                  <a:schemeClr val="accent6"/>
                </a:solidFill>
              </a:rPr>
              <a:t>происходило ослабление центральной власти </a:t>
            </a:r>
            <a:r>
              <a:rPr lang="ru-RU" sz="4300" dirty="0" smtClean="0">
                <a:solidFill>
                  <a:schemeClr val="bg1"/>
                </a:solidFill>
              </a:rPr>
              <a:t>(власть падишахов стала символической)</a:t>
            </a:r>
          </a:p>
          <a:p>
            <a:pPr>
              <a:buNone/>
            </a:pPr>
            <a:r>
              <a:rPr lang="ru-RU" sz="4300" b="1" dirty="0" smtClean="0">
                <a:solidFill>
                  <a:schemeClr val="accent6"/>
                </a:solidFill>
              </a:rPr>
              <a:t>- вернулась в состояние раздробленности </a:t>
            </a:r>
            <a:r>
              <a:rPr lang="ru-RU" sz="4300" dirty="0" smtClean="0">
                <a:solidFill>
                  <a:schemeClr val="bg1"/>
                </a:solidFill>
              </a:rPr>
              <a:t>(что облегчило европейскую колонизацию)</a:t>
            </a:r>
          </a:p>
          <a:p>
            <a:endParaRPr lang="ru-RU" dirty="0"/>
          </a:p>
        </p:txBody>
      </p:sp>
      <p:pic>
        <p:nvPicPr>
          <p:cNvPr id="6" name="Picture 1" descr="C:\Users\Виктория\Desktop\книга с пером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507" y="280416"/>
            <a:ext cx="15430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1zoom.ru/big2/44/329177-alexf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91" y="842284"/>
            <a:ext cx="7913740" cy="5403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regnum.ru/uploads/pictures/news/2017/03/12/regnum_picture_1489319637393560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76" y="688848"/>
            <a:ext cx="7427468" cy="5882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s://avatars.mds.yandex.net/get-zen_doc/916951/pub_5d1e037a5a15c200c0fb17ca_5d1e139ad6b87700ae7ca54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07" y="314885"/>
            <a:ext cx="7998984" cy="6227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risovach.ru/upload/2018/04/generator/flag-anglii1_174143200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i.jauns.lv/t/2018/09/25/1535410/1000x620.jpg?v=1537879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36" y="910287"/>
            <a:ext cx="7944704" cy="5374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4.Борьба Португалии, Франции и Англии за Индию.</a:t>
            </a:r>
            <a:endParaRPr lang="ru-RU" b="1" dirty="0">
              <a:solidFill>
                <a:srgbClr val="F1F1F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6369734"/>
              </p:ext>
            </p:extLst>
          </p:nvPr>
        </p:nvGraphicFramePr>
        <p:xfrm>
          <a:off x="573023" y="2450589"/>
          <a:ext cx="7783832" cy="160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1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5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Период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Основные события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13" descr="C:\Users\Виктория\Desktop\7999820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8896" y="670560"/>
            <a:ext cx="1280160" cy="157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987553"/>
            <a:ext cx="7839635" cy="1337732"/>
          </a:xfrm>
        </p:spPr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 </a:t>
            </a:r>
            <a:br>
              <a:rPr lang="ru-RU" b="1" dirty="0" smtClean="0">
                <a:solidFill>
                  <a:srgbClr val="F1F1F1"/>
                </a:solidFill>
              </a:rPr>
            </a:br>
            <a:r>
              <a:rPr lang="ru-RU" b="1" dirty="0" smtClean="0">
                <a:solidFill>
                  <a:srgbClr val="F1F1F1"/>
                </a:solidFill>
              </a:rPr>
              <a:t>Португальцы</a:t>
            </a:r>
            <a:endParaRPr lang="ru-RU" b="1" dirty="0">
              <a:solidFill>
                <a:srgbClr val="F1F1F1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3658302"/>
              </p:ext>
            </p:extLst>
          </p:nvPr>
        </p:nvGraphicFramePr>
        <p:xfrm>
          <a:off x="573023" y="2450587"/>
          <a:ext cx="8004307" cy="174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8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2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Период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Основные события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4338"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Начиная с 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</a:t>
                      </a: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века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Захватили несколько баз на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Малабарском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побережье.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987553"/>
            <a:ext cx="7839635" cy="1337732"/>
          </a:xfrm>
        </p:spPr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 </a:t>
            </a:r>
            <a:br>
              <a:rPr lang="ru-RU" b="1" dirty="0" smtClean="0">
                <a:solidFill>
                  <a:srgbClr val="F1F1F1"/>
                </a:solidFill>
              </a:rPr>
            </a:br>
            <a:r>
              <a:rPr lang="ru-RU" b="1" dirty="0" smtClean="0">
                <a:solidFill>
                  <a:srgbClr val="F1F1F1"/>
                </a:solidFill>
              </a:rPr>
              <a:t>Голландцы</a:t>
            </a:r>
            <a:endParaRPr lang="ru-RU" b="1" dirty="0">
              <a:solidFill>
                <a:srgbClr val="F1F1F1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6747826"/>
              </p:ext>
            </p:extLst>
          </p:nvPr>
        </p:nvGraphicFramePr>
        <p:xfrm>
          <a:off x="634807" y="2325285"/>
          <a:ext cx="7903886" cy="2367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64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Период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Основные события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281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XVII </a:t>
                      </a: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век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Вывозили из Индии пряности.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939">
                <a:tc vMerge="1"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Занимались торговлей.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718844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580" y="839035"/>
            <a:ext cx="3577202" cy="1337732"/>
          </a:xfrm>
        </p:spPr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Французы</a:t>
            </a:r>
            <a:endParaRPr lang="ru-RU" b="1" dirty="0">
              <a:solidFill>
                <a:srgbClr val="F1F1F1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2545263"/>
              </p:ext>
            </p:extLst>
          </p:nvPr>
        </p:nvGraphicFramePr>
        <p:xfrm>
          <a:off x="589114" y="2176767"/>
          <a:ext cx="7988216" cy="383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13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Период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Основные события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07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XVII </a:t>
                      </a: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век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Лишились своих крепостей на территории Индии.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879">
                <a:tc vMerge="1"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 незначительную торговлю.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9474243"/>
                  </a:ext>
                </a:extLst>
              </a:tr>
              <a:tr h="1090037">
                <a:tc vMerge="1"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Были главными соперниками Англии.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05204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081" y="357121"/>
            <a:ext cx="3638338" cy="1337732"/>
          </a:xfrm>
        </p:spPr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Англичане</a:t>
            </a:r>
            <a:endParaRPr lang="ru-RU" b="1" dirty="0">
              <a:solidFill>
                <a:srgbClr val="F1F1F1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0283611"/>
              </p:ext>
            </p:extLst>
          </p:nvPr>
        </p:nvGraphicFramePr>
        <p:xfrm>
          <a:off x="540913" y="1694853"/>
          <a:ext cx="8067132" cy="459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481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Период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Основные события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002"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Основали Ост-Индскую компанию.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1690 год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Построили  укреплённый город Калькутту.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6473391"/>
                  </a:ext>
                </a:extLst>
              </a:tr>
              <a:tr h="1164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1757 год 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Захватили Бенгалию (штат на востоке Индии).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54136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897132"/>
            <a:ext cx="4972050" cy="582613"/>
            <a:chOff x="1269" y="1324"/>
            <a:chExt cx="3132" cy="36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361" y="135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614680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362393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dirty="0" smtClean="0"/>
                <a:t>         Кризис и распад империи.</a:t>
              </a:r>
              <a:endParaRPr lang="ru-RU" dirty="0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53894" y="4124393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dirty="0" smtClean="0"/>
                <a:t>     </a:t>
              </a:r>
              <a:endParaRPr lang="ru-RU" dirty="0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1829338" y="499873"/>
            <a:ext cx="7839635" cy="13377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1F1F1"/>
                </a:solidFill>
              </a:rPr>
              <a:t/>
            </a:r>
            <a:br>
              <a:rPr lang="ru-RU" dirty="0" smtClean="0">
                <a:solidFill>
                  <a:srgbClr val="F1F1F1"/>
                </a:solidFill>
              </a:rPr>
            </a:br>
            <a:r>
              <a:rPr lang="ru-RU" dirty="0" smtClean="0">
                <a:solidFill>
                  <a:srgbClr val="F1F1F1"/>
                </a:solidFill>
              </a:rPr>
              <a:t>План урока: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1F1F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30452" y="2025134"/>
            <a:ext cx="40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      Империя Великих Моголов в Индии.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905498" y="2707886"/>
            <a:ext cx="180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«Мир для всех».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7762" y="4256270"/>
            <a:ext cx="442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Борьба  европейских государств за Индию.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438912"/>
            <a:ext cx="7425645" cy="5738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1F1F1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F1F1F1"/>
                </a:solidFill>
              </a:rPr>
              <a:t>	</a:t>
            </a:r>
            <a:r>
              <a:rPr lang="ru-RU" sz="3600" b="1" dirty="0" smtClean="0">
                <a:solidFill>
                  <a:srgbClr val="F1F1F1"/>
                </a:solidFill>
              </a:rPr>
              <a:t>Сегодня на уроке мы узнали, как возникла Великая импери</a:t>
            </a:r>
            <a:r>
              <a:rPr lang="ru-RU" sz="3600" b="1" dirty="0">
                <a:solidFill>
                  <a:srgbClr val="F1F1F1"/>
                </a:solidFill>
              </a:rPr>
              <a:t>я</a:t>
            </a:r>
            <a:r>
              <a:rPr lang="ru-RU" sz="3600" b="1" dirty="0" smtClean="0">
                <a:solidFill>
                  <a:srgbClr val="F1F1F1"/>
                </a:solidFill>
              </a:rPr>
              <a:t>  Моголов и каковы были причины её  ослабления и распада. Так же мы выяснили, что именно после захвата Бенгалии англичанами, владения Индии в последующем  превратились в настоящую колониальную империю. </a:t>
            </a:r>
            <a:endParaRPr lang="ru-RU" sz="3600" b="1" dirty="0">
              <a:solidFill>
                <a:srgbClr val="F1F1F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4400" b="1" dirty="0" smtClean="0">
                <a:solidFill>
                  <a:srgbClr val="F1F1F1"/>
                </a:solidFill>
              </a:rPr>
              <a:t>Подсчитываем монеты!</a:t>
            </a:r>
            <a:endParaRPr lang="ru-RU" sz="4400" b="1" dirty="0">
              <a:solidFill>
                <a:srgbClr val="F1F1F1"/>
              </a:solidFill>
            </a:endParaRPr>
          </a:p>
        </p:txBody>
      </p:sp>
      <p:pic>
        <p:nvPicPr>
          <p:cNvPr id="30722" name="Picture 2" descr="C:\Users\Виктория\Desktop\jlby tdhj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455" y="2278014"/>
            <a:ext cx="3116040" cy="2852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Домашнее задание! </a:t>
            </a:r>
            <a:endParaRPr lang="ru-RU" b="1" dirty="0">
              <a:solidFill>
                <a:srgbClr val="F1F1F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1F1F1"/>
                </a:solidFill>
              </a:rPr>
              <a:t>Прочитать параграфы 29-30, рассказать о наиболее понравившемся событии.</a:t>
            </a:r>
          </a:p>
          <a:p>
            <a:endParaRPr lang="ru-RU" dirty="0"/>
          </a:p>
        </p:txBody>
      </p:sp>
      <p:pic>
        <p:nvPicPr>
          <p:cNvPr id="5" name="Picture 1" descr="C:\Users\Виктория\Desktop\книга с пером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667" y="0"/>
            <a:ext cx="15430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F1F1"/>
                </a:solidFill>
              </a:rPr>
              <a:t>1.Империя Великих Моголов в Индии.</a:t>
            </a:r>
            <a:endParaRPr lang="ru-RU" b="1" dirty="0">
              <a:solidFill>
                <a:srgbClr val="F1F1F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465728"/>
            <a:ext cx="7869891" cy="505699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1F1F1"/>
                </a:solidFill>
              </a:rPr>
              <a:t>в 1526 году, Могольский (</a:t>
            </a:r>
            <a:r>
              <a:rPr lang="ru-RU" sz="4000" dirty="0" smtClean="0">
                <a:solidFill>
                  <a:srgbClr val="C00000"/>
                </a:solidFill>
              </a:rPr>
              <a:t>могол</a:t>
            </a:r>
            <a:r>
              <a:rPr lang="ru-RU" sz="4000" dirty="0" smtClean="0">
                <a:solidFill>
                  <a:srgbClr val="F1F1F1"/>
                </a:solidFill>
              </a:rPr>
              <a:t> в переводе с персидского означает монгол)  император </a:t>
            </a:r>
            <a:r>
              <a:rPr lang="ru-RU" sz="4000" dirty="0" smtClean="0">
                <a:solidFill>
                  <a:srgbClr val="C00000"/>
                </a:solidFill>
              </a:rPr>
              <a:t>Бабур </a:t>
            </a:r>
            <a:r>
              <a:rPr lang="ru-RU" sz="4000" dirty="0" smtClean="0">
                <a:solidFill>
                  <a:srgbClr val="F1F1F1"/>
                </a:solidFill>
              </a:rPr>
              <a:t>завоевал Северную часть Индии. Столицей нового государства стал город </a:t>
            </a:r>
            <a:r>
              <a:rPr lang="ru-RU" sz="4000" dirty="0" smtClean="0">
                <a:solidFill>
                  <a:srgbClr val="C00000"/>
                </a:solidFill>
              </a:rPr>
              <a:t>Агра</a:t>
            </a:r>
            <a:r>
              <a:rPr lang="ru-RU" sz="4000" dirty="0" smtClean="0">
                <a:solidFill>
                  <a:srgbClr val="F1F1F1"/>
                </a:solidFill>
              </a:rPr>
              <a:t>.  Он был первым Падишахом Могольской империи (</a:t>
            </a:r>
            <a:r>
              <a:rPr lang="ru-RU" sz="4000" dirty="0" smtClean="0">
                <a:solidFill>
                  <a:srgbClr val="C00000"/>
                </a:solidFill>
              </a:rPr>
              <a:t>Падишах</a:t>
            </a:r>
            <a:r>
              <a:rPr lang="ru-RU" sz="4000" dirty="0" smtClean="0">
                <a:solidFill>
                  <a:srgbClr val="F1F1F1"/>
                </a:solidFill>
              </a:rPr>
              <a:t>-титул Могольского императора)</a:t>
            </a:r>
            <a:endParaRPr lang="ru-RU" sz="4000" dirty="0">
              <a:solidFill>
                <a:srgbClr val="F1F1F1"/>
              </a:solidFill>
            </a:endParaRPr>
          </a:p>
        </p:txBody>
      </p:sp>
      <p:pic>
        <p:nvPicPr>
          <p:cNvPr id="2049" name="Picture 1" descr="C:\Users\Виктория\Desktop\книга с пером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507" y="0"/>
            <a:ext cx="15430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2.</a:t>
            </a:r>
            <a:r>
              <a:rPr lang="ru-RU" b="1" dirty="0" smtClean="0">
                <a:solidFill>
                  <a:srgbClr val="F1F1F1"/>
                </a:solidFill>
              </a:rPr>
              <a:t> «Мир для всех»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Своего наивысшего расцвета империя Великих Моголов достигла в правление внука </a:t>
            </a:r>
            <a:r>
              <a:rPr lang="ru-RU" sz="4000" dirty="0" err="1" smtClean="0">
                <a:solidFill>
                  <a:schemeClr val="bg1"/>
                </a:solidFill>
              </a:rPr>
              <a:t>Бабура</a:t>
            </a:r>
            <a:r>
              <a:rPr lang="ru-RU" sz="4000" dirty="0" smtClean="0">
                <a:solidFill>
                  <a:schemeClr val="bg1"/>
                </a:solidFill>
              </a:rPr>
              <a:t> – Акбара </a:t>
            </a:r>
            <a:r>
              <a:rPr lang="ru-RU" sz="4000" b="1" dirty="0" smtClean="0">
                <a:solidFill>
                  <a:schemeClr val="bg1"/>
                </a:solidFill>
              </a:rPr>
              <a:t>(1556-1605)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Виктория\Desktop\IMG_342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195072"/>
            <a:ext cx="7869237" cy="64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1F1F1"/>
                </a:solidFill>
              </a:rPr>
              <a:t>Реформы Акбара</a:t>
            </a:r>
            <a:br>
              <a:rPr lang="ru-RU" dirty="0" smtClean="0">
                <a:solidFill>
                  <a:srgbClr val="F1F1F1"/>
                </a:solidFill>
              </a:rPr>
            </a:br>
            <a:r>
              <a:rPr lang="ru-RU" dirty="0" smtClean="0">
                <a:solidFill>
                  <a:srgbClr val="F1F1F1"/>
                </a:solidFill>
              </a:rPr>
              <a:t>(страницы 287-289)</a:t>
            </a:r>
            <a:endParaRPr lang="ru-RU" dirty="0">
              <a:solidFill>
                <a:srgbClr val="F1F1F1"/>
              </a:solidFill>
            </a:endParaRPr>
          </a:p>
        </p:txBody>
      </p:sp>
      <p:pic>
        <p:nvPicPr>
          <p:cNvPr id="4" name="Содержимое 3" descr="Akb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562" y="1243584"/>
            <a:ext cx="3917093" cy="5230368"/>
          </a:xfrm>
        </p:spPr>
      </p:pic>
      <p:pic>
        <p:nvPicPr>
          <p:cNvPr id="1037" name="Picture 13" descr="C:\Users\Виктория\Desktop\7999820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880" y="694944"/>
            <a:ext cx="1743456" cy="1845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1F1F1"/>
                </a:solidFill>
              </a:rPr>
              <a:t>Реформы Акбара:</a:t>
            </a:r>
            <a:endParaRPr lang="ru-RU" dirty="0"/>
          </a:p>
        </p:txBody>
      </p:sp>
      <p:pic>
        <p:nvPicPr>
          <p:cNvPr id="4" name="Содержимое 3" descr="Akba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1104" y="1450848"/>
            <a:ext cx="3535680" cy="484022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57472" y="987552"/>
            <a:ext cx="4523232" cy="5116259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1F1F1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1F1F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1F1F1"/>
                </a:solidFill>
              </a:rPr>
              <a:t>1.</a:t>
            </a:r>
            <a:r>
              <a:rPr lang="en-US" b="1" dirty="0" smtClean="0">
                <a:solidFill>
                  <a:srgbClr val="F1F1F1"/>
                </a:solidFill>
              </a:rPr>
              <a:t> </a:t>
            </a:r>
            <a:r>
              <a:rPr lang="ru-RU" b="1" dirty="0" smtClean="0">
                <a:solidFill>
                  <a:srgbClr val="F1F1F1"/>
                </a:solidFill>
              </a:rPr>
              <a:t>Реформа управления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F1F1F1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1F1F1"/>
                </a:solidFill>
              </a:rPr>
              <a:t>Налоговая  реформа </a:t>
            </a:r>
          </a:p>
          <a:p>
            <a:pPr>
              <a:buNone/>
            </a:pPr>
            <a:r>
              <a:rPr lang="ru-RU" b="1" dirty="0" smtClean="0">
                <a:solidFill>
                  <a:srgbClr val="F1F1F1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1F1F1"/>
                </a:solidFill>
              </a:rPr>
              <a:t>Религиозная реформа </a:t>
            </a:r>
            <a:endParaRPr lang="ru-RU" b="1" dirty="0">
              <a:solidFill>
                <a:srgbClr val="F1F1F1"/>
              </a:solidFill>
            </a:endParaRPr>
          </a:p>
        </p:txBody>
      </p:sp>
      <p:pic>
        <p:nvPicPr>
          <p:cNvPr id="11" name="Picture 1" descr="C:\Users\Виктория\Desktop\книга с пером.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507" y="280416"/>
            <a:ext cx="15430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3.Кризис и распад  Могольской империи.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271766" cy="435133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Приемникам Акбара не удалось продолжить политику создания сильного централизованного государства.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1" descr="C:\Users\Виктория\Desktop\книга с пером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047" y="0"/>
            <a:ext cx="1405509" cy="12927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82" y="438913"/>
            <a:ext cx="7839635" cy="13377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Причины распада Великой Могольской империи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(страница 289)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C:\Users\Виктория\Desktop\7999820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736" y="231648"/>
            <a:ext cx="1280160" cy="157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293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 Тема урока: начало европейской колонизации Индии </vt:lpstr>
      <vt:lpstr> План урока:  </vt:lpstr>
      <vt:lpstr>1.Империя Великих Моголов в Индии.</vt:lpstr>
      <vt:lpstr> 2. «Мир для всех»</vt:lpstr>
      <vt:lpstr>Слайд 5</vt:lpstr>
      <vt:lpstr>Реформы Акбара (страницы 287-289)</vt:lpstr>
      <vt:lpstr>Реформы Акбара:</vt:lpstr>
      <vt:lpstr>  3.Кризис и распад  Могольской империи.  </vt:lpstr>
      <vt:lpstr>Причины распада Великой Могольской империи        (страница 289)</vt:lpstr>
      <vt:lpstr>Причины распада Великой Могольской империи  </vt:lpstr>
      <vt:lpstr>Слайд 11</vt:lpstr>
      <vt:lpstr>Слайд 12</vt:lpstr>
      <vt:lpstr>Слайд 13</vt:lpstr>
      <vt:lpstr>Слайд 14</vt:lpstr>
      <vt:lpstr>4.Борьба Португалии, Франции и Англии за Индию.</vt:lpstr>
      <vt:lpstr>  Португальцы</vt:lpstr>
      <vt:lpstr>  Голландцы</vt:lpstr>
      <vt:lpstr>Французы</vt:lpstr>
      <vt:lpstr>Англичане</vt:lpstr>
      <vt:lpstr>Слайд 20</vt:lpstr>
      <vt:lpstr>          Подсчитываем монеты!</vt:lpstr>
      <vt:lpstr>Домашнее задание!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Виктория</cp:lastModifiedBy>
  <cp:revision>73</cp:revision>
  <dcterms:created xsi:type="dcterms:W3CDTF">2016-11-18T14:12:19Z</dcterms:created>
  <dcterms:modified xsi:type="dcterms:W3CDTF">2019-10-26T14:48:41Z</dcterms:modified>
</cp:coreProperties>
</file>