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3" r:id="rId12"/>
    <p:sldId id="274" r:id="rId13"/>
    <p:sldId id="275" r:id="rId14"/>
    <p:sldId id="267" r:id="rId15"/>
    <p:sldId id="268" r:id="rId16"/>
    <p:sldId id="269" r:id="rId17"/>
    <p:sldId id="270" r:id="rId18"/>
    <p:sldId id="272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14" autoAdjust="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0916848-ABD1-47EF-AD02-6F9202A80970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B6A6EA-8A17-42B8-8012-5236D0C32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357166"/>
            <a:ext cx="6172216" cy="34290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Проектирование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процесса развития общения и взаимодействия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детей 3–4 лет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в условиях внедрения ФГОС ДО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endParaRPr lang="ru-RU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2285992"/>
            <a:ext cx="6786610" cy="4143404"/>
          </a:xfrm>
        </p:spPr>
        <p:txBody>
          <a:bodyPr>
            <a:normAutofit lnSpcReduction="10000"/>
          </a:bodyPr>
          <a:lstStyle/>
          <a:p>
            <a:pPr algn="r"/>
            <a:endParaRPr lang="ru-RU" sz="21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algn="r"/>
            <a:endParaRPr lang="ru-RU" sz="21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algn="r"/>
            <a:endParaRPr lang="ru-RU" sz="21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algn="r"/>
            <a:endParaRPr lang="ru-RU" sz="21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algn="r"/>
            <a:endParaRPr lang="ru-RU" sz="21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algn="r"/>
            <a:endParaRPr lang="ru-RU" sz="21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algn="r"/>
            <a:endParaRPr lang="ru-RU" sz="21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algn="r"/>
            <a:endParaRPr lang="ru-RU" sz="21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algn="r"/>
            <a:r>
              <a:rPr lang="ru-RU" sz="21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Выполнила:</a:t>
            </a:r>
            <a:r>
              <a:rPr lang="ru-RU" sz="2100" b="0" dirty="0" smtClean="0">
                <a:solidFill>
                  <a:schemeClr val="tx1"/>
                </a:solidFill>
                <a:latin typeface="Bookman Old Style" pitchFamily="18" charset="0"/>
                <a:ea typeface="Batang" pitchFamily="18" charset="-127"/>
              </a:rPr>
              <a:t> </a:t>
            </a:r>
          </a:p>
          <a:p>
            <a:pPr algn="r"/>
            <a:r>
              <a:rPr lang="ru-RU" sz="2100" b="0" dirty="0" smtClean="0">
                <a:solidFill>
                  <a:schemeClr val="tx1"/>
                </a:solidFill>
                <a:latin typeface="Bookman Old Style" pitchFamily="18" charset="0"/>
                <a:ea typeface="Batang" pitchFamily="18" charset="-127"/>
              </a:rPr>
              <a:t>Бондаренко В.С., МБУ </a:t>
            </a:r>
            <a:r>
              <a:rPr lang="ru-RU" sz="2100" b="0" dirty="0" err="1" smtClean="0">
                <a:solidFill>
                  <a:schemeClr val="tx1"/>
                </a:solidFill>
                <a:latin typeface="Bookman Old Style" pitchFamily="18" charset="0"/>
                <a:ea typeface="Batang" pitchFamily="18" charset="-127"/>
              </a:rPr>
              <a:t>д</a:t>
            </a:r>
            <a:r>
              <a:rPr lang="ru-RU" sz="2100" b="0" dirty="0" smtClean="0">
                <a:solidFill>
                  <a:schemeClr val="tx1"/>
                </a:solidFill>
                <a:latin typeface="Bookman Old Style" pitchFamily="18" charset="0"/>
                <a:ea typeface="Batang" pitchFamily="18" charset="-127"/>
              </a:rPr>
              <a:t>/с №138 «Дубравушка», воспитатель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25536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Механизм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преобразования образовательного процесса: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Технологический (процессуальный) компонент ООД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ООД 3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Ход</a:t>
            </a:r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1. Звучит музыка «Песня Фунтика о доброте» (сл. </a:t>
            </a:r>
            <a:r>
              <a:rPr lang="ru-RU" dirty="0" err="1" smtClean="0">
                <a:latin typeface="Bookman Old Style" pitchFamily="18" charset="0"/>
              </a:rPr>
              <a:t>Шульжик</a:t>
            </a:r>
            <a:r>
              <a:rPr lang="ru-RU" dirty="0" smtClean="0">
                <a:latin typeface="Bookman Old Style" pitchFamily="18" charset="0"/>
              </a:rPr>
              <a:t>, муз. Львовский)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2. Рассказ воспитателя о теремке.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3. Беседа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4.Д/и «Найди строительный материал»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5. Пальчиковая гимнастика «На опушке дом стоит…»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6. Конструирование из кубиков.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7. Рефлексия.</a:t>
            </a:r>
          </a:p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 </a:t>
            </a:r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 </a:t>
            </a:r>
            <a:endParaRPr lang="ru-RU" dirty="0" smtClean="0">
              <a:latin typeface="Bookman Old Style" pitchFamily="18" charset="0"/>
            </a:endParaRPr>
          </a:p>
          <a:p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ООД 4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Ход</a:t>
            </a:r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1.Д/и «Найди чайную посуду»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2. Сюжетная игра «Чаепитие»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3. Исполнение песни «Детский сад» (сл. С. Солодовой).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4. Рефлексия.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214422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Механизм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преобразования образовательного процесса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: содержательный компонент режимных моментов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643578"/>
          </a:xfrm>
        </p:spPr>
        <p:txBody>
          <a:bodyPr>
            <a:normAutofit fontScale="40000" lnSpcReduction="20000"/>
          </a:bodyPr>
          <a:lstStyle/>
          <a:p>
            <a:r>
              <a:rPr lang="ru-RU" sz="3500" b="1" u="sng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Утро</a:t>
            </a:r>
            <a:endParaRPr lang="ru-RU" sz="35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35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Темы </a:t>
            </a:r>
            <a:endParaRPr lang="ru-RU" sz="35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1. «Скажи ласково» , «Как зовут твоего соседа?»</a:t>
            </a: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2. «Что такое дружба?» </a:t>
            </a: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3. «День рожденья» </a:t>
            </a: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4. Детские песни: «Если добрый ты», «Настоящий друг» (сл. </a:t>
            </a:r>
            <a:r>
              <a:rPr lang="ru-RU" sz="3500" dirty="0" err="1" smtClean="0">
                <a:latin typeface="Bookman Old Style" pitchFamily="18" charset="0"/>
              </a:rPr>
              <a:t>М.Пляцковский</a:t>
            </a:r>
            <a:r>
              <a:rPr lang="ru-RU" sz="3500" dirty="0" smtClean="0">
                <a:latin typeface="Bookman Old Style" pitchFamily="18" charset="0"/>
              </a:rPr>
              <a:t>, муз. Б.Савельев)</a:t>
            </a:r>
          </a:p>
          <a:p>
            <a:r>
              <a:rPr lang="ru-RU" sz="3500" b="1" u="sng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Прогулка</a:t>
            </a:r>
            <a:endParaRPr lang="ru-RU" sz="35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35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Темы</a:t>
            </a:r>
            <a:endParaRPr lang="ru-RU" sz="35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1. «Хоровод», «Поймай мяч» </a:t>
            </a: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2. «Кто твой друг?»</a:t>
            </a:r>
          </a:p>
          <a:p>
            <a:r>
              <a:rPr lang="ru-RU" sz="3500" b="1" i="1" u="sng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Вечер</a:t>
            </a:r>
            <a:endParaRPr lang="ru-RU" sz="35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35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Темы </a:t>
            </a:r>
            <a:endParaRPr lang="ru-RU" sz="35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1. «Цветочная поляна», </a:t>
            </a: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2. «Теремок»</a:t>
            </a: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3. Чтение стихотворений: «Наш портрет» (, «Мы подружились» (П.Синявский) и т.д.</a:t>
            </a: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4. Просмотр мультфильмов:</a:t>
            </a: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«Кот Леопольд», «</a:t>
            </a:r>
            <a:r>
              <a:rPr lang="ru-RU" sz="3500" dirty="0" err="1" smtClean="0">
                <a:latin typeface="Bookman Old Style" pitchFamily="18" charset="0"/>
              </a:rPr>
              <a:t>Смешарики</a:t>
            </a:r>
            <a:r>
              <a:rPr lang="ru-RU" sz="3500" dirty="0" smtClean="0">
                <a:latin typeface="Bookman Old Style" pitchFamily="18" charset="0"/>
              </a:rPr>
              <a:t>», «</a:t>
            </a:r>
            <a:r>
              <a:rPr lang="ru-RU" sz="3500" dirty="0" err="1" smtClean="0">
                <a:latin typeface="Bookman Old Style" pitchFamily="18" charset="0"/>
              </a:rPr>
              <a:t>Лунтик</a:t>
            </a:r>
            <a:r>
              <a:rPr lang="ru-RU" sz="3500" dirty="0" smtClean="0">
                <a:latin typeface="Bookman Old Style" pitchFamily="18" charset="0"/>
              </a:rPr>
              <a:t>».</a:t>
            </a: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5. «Лото», «</a:t>
            </a:r>
            <a:r>
              <a:rPr lang="ru-RU" sz="3500" dirty="0" err="1" smtClean="0">
                <a:latin typeface="Bookman Old Style" pitchFamily="18" charset="0"/>
              </a:rPr>
              <a:t>Пазлы</a:t>
            </a:r>
            <a:r>
              <a:rPr lang="ru-RU" sz="3500" dirty="0" smtClean="0">
                <a:latin typeface="Bookman Old Style" pitchFamily="18" charset="0"/>
              </a:rPr>
              <a:t>».</a:t>
            </a: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6. «Детский сад».</a:t>
            </a:r>
          </a:p>
          <a:p>
            <a:pPr>
              <a:buNone/>
            </a:pPr>
            <a:r>
              <a:rPr lang="ru-RU" sz="3500" dirty="0" smtClean="0">
                <a:latin typeface="Bookman Old Style" pitchFamily="18" charset="0"/>
              </a:rPr>
              <a:t>7. «Пословицы и поговорки о дружбе</a:t>
            </a:r>
            <a:r>
              <a:rPr lang="ru-RU" sz="3000" dirty="0" smtClean="0">
                <a:latin typeface="Bookman Old Style" pitchFamily="18" charset="0"/>
              </a:rPr>
              <a:t>»</a:t>
            </a:r>
          </a:p>
          <a:p>
            <a:pPr>
              <a:buNone/>
            </a:pPr>
            <a:r>
              <a:rPr lang="ru-RU" sz="30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Механизм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преобразования образовательного процесса: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Технологический (процессуальный) компонент режимных моментов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Утро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1.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Дидактические игры.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2. Беседа.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3. Сюжетно-ролевая игра.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4. Прослушивание музыкальных произведений.</a:t>
            </a:r>
          </a:p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Прогулка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1. Подвижные игры.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2. Беседа.</a:t>
            </a:r>
          </a:p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Вечер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1. Совместная изобразительная деятельность (рисование).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2. Игра-драматизация по сказке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3. Чтение произведений о дружбе в детском саду. 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4. Просмотр мультфильмов.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5. Совместные настольно- печатные игры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6. Сюжетно-ролевая игра 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7. Чтение художественной литературы и фольклора.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1357322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Механизм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преобразования образовательного процесса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в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сотрудничестве с родителями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(законными представителями)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467600" cy="47594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1)Содержательный компонент: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Темы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 «Ребенок в семье и в обществе». </a:t>
            </a:r>
          </a:p>
          <a:p>
            <a:r>
              <a:rPr lang="ru-RU" dirty="0" smtClean="0">
                <a:latin typeface="Bookman Old Style" pitchFamily="18" charset="0"/>
              </a:rPr>
              <a:t> «Какой ваш ребенок?».</a:t>
            </a:r>
          </a:p>
          <a:p>
            <a:r>
              <a:rPr lang="ru-RU" dirty="0" smtClean="0">
                <a:latin typeface="Bookman Old Style" pitchFamily="18" charset="0"/>
              </a:rPr>
              <a:t> «Кто быстрее?»</a:t>
            </a:r>
          </a:p>
          <a:p>
            <a:pPr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2) Технологический (процессуальный) компонент:</a:t>
            </a:r>
          </a:p>
          <a:p>
            <a:r>
              <a:rPr lang="ru-RU" dirty="0" smtClean="0">
                <a:latin typeface="Bookman Old Style" pitchFamily="18" charset="0"/>
              </a:rPr>
              <a:t> Консультация</a:t>
            </a:r>
          </a:p>
          <a:p>
            <a:r>
              <a:rPr lang="ru-RU" dirty="0" smtClean="0">
                <a:latin typeface="Bookman Old Style" pitchFamily="18" charset="0"/>
              </a:rPr>
              <a:t> Анкетирование </a:t>
            </a:r>
          </a:p>
          <a:p>
            <a:r>
              <a:rPr lang="ru-RU" dirty="0" smtClean="0">
                <a:latin typeface="Bookman Old Style" pitchFamily="18" charset="0"/>
              </a:rPr>
              <a:t> Спортивное соревнование родителей и детей.</a:t>
            </a:r>
          </a:p>
          <a:p>
            <a:pPr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Механизм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преобразования образовательного процесса</a:t>
            </a:r>
            <a:r>
              <a:rPr lang="ru-RU" altLang="ru-RU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: Результативный компонент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У ребенка сформировано внимательное и заботливое отношение к окружающим.</a:t>
            </a:r>
          </a:p>
          <a:p>
            <a:r>
              <a:rPr lang="ru-RU" dirty="0" smtClean="0">
                <a:latin typeface="Bookman Old Style" pitchFamily="18" charset="0"/>
              </a:rPr>
              <a:t>У ребенка сформировано доброжелательное отношение друг к другу. </a:t>
            </a:r>
          </a:p>
          <a:p>
            <a:r>
              <a:rPr lang="ru-RU" dirty="0" smtClean="0">
                <a:latin typeface="Bookman Old Style" pitchFamily="18" charset="0"/>
              </a:rPr>
              <a:t>Ребенок умеет делится со сверстниками.</a:t>
            </a:r>
          </a:p>
          <a:p>
            <a:r>
              <a:rPr lang="ru-RU" dirty="0" smtClean="0">
                <a:latin typeface="Bookman Old Style" pitchFamily="18" charset="0"/>
              </a:rPr>
              <a:t>Ребенок умеет правильно оценивать хорошие и плохие поступки. </a:t>
            </a:r>
          </a:p>
          <a:p>
            <a:r>
              <a:rPr lang="ru-RU" dirty="0" smtClean="0">
                <a:latin typeface="Bookman Old Style" pitchFamily="18" charset="0"/>
              </a:rPr>
              <a:t>Ребенок помогает сверстнику.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УСЛОВИЯ, ОБЕСПЕЧИВАЮЩИЕ ДОСТИЖЕНИЕ НОВЫХ ОБРАЗОВАТЕЛЬНЫХ РЕЗУЛЬТАТОВ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7467600" cy="4473712"/>
          </a:xfrm>
        </p:spPr>
        <p:txBody>
          <a:bodyPr>
            <a:normAutofit fontScale="92500"/>
          </a:bodyPr>
          <a:lstStyle/>
          <a:p>
            <a:pPr lvl="0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Кадровые условия: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воспитатели второй младшей группы, музыкальный руководитель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Материально-технические условия: </a:t>
            </a:r>
            <a:r>
              <a:rPr lang="ru-RU" dirty="0" smtClean="0">
                <a:latin typeface="Bookman Old Style" pitchFamily="18" charset="0"/>
              </a:rPr>
              <a:t>проектор; ноутбук или ПК; музыкальный центр; дидактические пособия, игры; наглядный материал; DVD, CD диски с мультфильмами и музыкальными композициями.</a:t>
            </a:r>
          </a:p>
          <a:p>
            <a:pPr lvl="0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Организационные условия: </a:t>
            </a:r>
            <a:r>
              <a:rPr lang="ru-RU" dirty="0" smtClean="0">
                <a:latin typeface="Bookman Old Style" pitchFamily="18" charset="0"/>
              </a:rPr>
              <a:t>разработка перспективно-календарного планирования; разработка конспектов совместной деятельности педагога и детей; подбор дидактических игр, пособий.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Методические рекомендации воспитателям по формированию положительных взаимоотношений у детей 3-4 лет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7467600" cy="46165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smtClean="0">
                <a:latin typeface="Bookman Old Style" pitchFamily="18" charset="0"/>
              </a:rPr>
              <a:t>Для формирования</a:t>
            </a:r>
            <a:r>
              <a:rPr lang="ru-RU" dirty="0" smtClean="0">
                <a:latin typeface="Bookman Old Style" pitchFamily="18" charset="0"/>
              </a:rPr>
              <a:t>, доброжелательных отношений педагог должен стремиться реализовать следующие задачи:</a:t>
            </a:r>
          </a:p>
          <a:p>
            <a:r>
              <a:rPr lang="ru-RU" dirty="0" smtClean="0">
                <a:latin typeface="Bookman Old Style" pitchFamily="18" charset="0"/>
              </a:rPr>
              <a:t> развивать у детей способность понимать состояние, настроение окружающих по выражению лица, интонации речи, эмоциям;</a:t>
            </a:r>
          </a:p>
          <a:p>
            <a:r>
              <a:rPr lang="ru-RU" dirty="0" smtClean="0">
                <a:latin typeface="Bookman Old Style" pitchFamily="18" charset="0"/>
              </a:rPr>
              <a:t>стимулировать у дошкольников положительные эмоции, выражающие чувства доброжелательности и заботливого отношения к людям;</a:t>
            </a:r>
          </a:p>
          <a:p>
            <a:r>
              <a:rPr lang="ru-RU" dirty="0" smtClean="0">
                <a:latin typeface="Bookman Old Style" pitchFamily="18" charset="0"/>
              </a:rPr>
              <a:t> формировать способы эмоционального содействия, умение утешать, оказывать помощь тем, кто в ней нуждается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5416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Методические рекомендации воспитателям по формированию положительных взаимоотношений у детей 3-4 лет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471490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600" b="1" dirty="0" smtClean="0">
                <a:latin typeface="Bookman Old Style" pitchFamily="18" charset="0"/>
              </a:rPr>
              <a:t>    Для реализации</a:t>
            </a:r>
            <a:r>
              <a:rPr lang="ru-RU" sz="2600" dirty="0" smtClean="0">
                <a:latin typeface="Bookman Old Style" pitchFamily="18" charset="0"/>
              </a:rPr>
              <a:t> этих задач необходимо:</a:t>
            </a:r>
          </a:p>
          <a:p>
            <a:r>
              <a:rPr lang="ru-RU" sz="2600" dirty="0" smtClean="0">
                <a:latin typeface="Bookman Old Style" pitchFamily="18" charset="0"/>
              </a:rPr>
              <a:t> организовать предварительную работу(беседа, наблюдения, чтение художественной литературы);</a:t>
            </a:r>
          </a:p>
          <a:p>
            <a:r>
              <a:rPr lang="ru-RU" sz="2600" dirty="0" smtClean="0">
                <a:latin typeface="Bookman Old Style" pitchFamily="18" charset="0"/>
              </a:rPr>
              <a:t> показать пример проявления гуманного отношения со стороны воспитателя при организации учебно-воспитательного процесса, через оценку деятельности детей;</a:t>
            </a:r>
          </a:p>
          <a:p>
            <a:r>
              <a:rPr lang="ru-RU" sz="2600" dirty="0" smtClean="0">
                <a:latin typeface="Bookman Old Style" pitchFamily="18" charset="0"/>
              </a:rPr>
              <a:t> организовать руководство сюжетно-ролевой игрой;</a:t>
            </a:r>
          </a:p>
          <a:p>
            <a:r>
              <a:rPr lang="ru-RU" sz="2600" dirty="0" smtClean="0">
                <a:latin typeface="Bookman Old Style" pitchFamily="18" charset="0"/>
              </a:rPr>
              <a:t> использовать  социальные  сюжеты в сюжетно-ролевой игре, способствующих формированию гуманных отношений дошкольников к окружающим;</a:t>
            </a:r>
          </a:p>
          <a:p>
            <a:r>
              <a:rPr lang="ru-RU" sz="2600" dirty="0" smtClean="0">
                <a:latin typeface="Bookman Old Style" pitchFamily="18" charset="0"/>
              </a:rPr>
              <a:t>отрицательно оценивать неправильный поступок ребенка, но сделать это надо наедине с ним, обязательно растолковав ему смысл совершенного действия, почему оно неверно.</a:t>
            </a:r>
          </a:p>
          <a:p>
            <a:r>
              <a:rPr lang="ru-RU" sz="2600" dirty="0" smtClean="0">
                <a:latin typeface="Bookman Old Style" pitchFamily="18" charset="0"/>
              </a:rPr>
              <a:t>помнить, что именно в  период дошкольного детства взрослый является для ребенка непререкаемым авторитетом. На многое в окружающей жизни дети смотрят глазами взрослых, перенимая их взгляды и оценки. Все, что взрослый оценивает отрицательно, - дети считают плохим, то, что положительно - хорошим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4676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Перспективы работы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Bookman Old Style" pitchFamily="18" charset="0"/>
              </a:rPr>
              <a:t>Внедрить проект процесса развития общения и взаимодействия детей 3-4 лет в рабочую программу воспитателя ДОО.</a:t>
            </a:r>
          </a:p>
          <a:p>
            <a:r>
              <a:rPr lang="ru-RU" dirty="0" smtClean="0">
                <a:latin typeface="Bookman Old Style" pitchFamily="18" charset="0"/>
              </a:rPr>
              <a:t>Спроектировать процесс развития общения и взаимодействия детей 4-5 лет в условиях ДОО.</a:t>
            </a:r>
          </a:p>
          <a:p>
            <a:r>
              <a:rPr lang="ru-RU" dirty="0" smtClean="0">
                <a:latin typeface="Bookman Old Style" pitchFamily="18" charset="0"/>
              </a:rPr>
              <a:t>Спроектировать процесс развития общения и взаимодействия детей 5-6 лет в условиях ДОО.</a:t>
            </a:r>
          </a:p>
          <a:p>
            <a:r>
              <a:rPr lang="ru-RU" dirty="0" smtClean="0">
                <a:latin typeface="Bookman Old Style" pitchFamily="18" charset="0"/>
              </a:rPr>
              <a:t>Разместить материал  по развитию общения и взаимодействия детей младшего дошкольного возраста в условиях ДОО на образовательных порталах </a:t>
            </a:r>
            <a:r>
              <a:rPr lang="ru-RU" smtClean="0">
                <a:latin typeface="Bookman Old Style" pitchFamily="18" charset="0"/>
              </a:rPr>
              <a:t>для воспитателей.</a:t>
            </a:r>
            <a:endParaRPr lang="ru-RU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/>
          </a:bodyPr>
          <a:lstStyle/>
          <a:p>
            <a:pPr algn="ctr"/>
            <a:r>
              <a:rPr lang="ru-RU" altLang="ru-RU" sz="4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Спасибо за внимание!</a:t>
            </a:r>
            <a:br>
              <a:rPr lang="ru-RU" altLang="ru-RU" sz="4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endParaRPr lang="ru-RU" sz="4400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6" name="Содержимое 5" descr="http://www.playcast.ru/uploads/2014/05/15/8597763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285860"/>
            <a:ext cx="621510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Актуальность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Bookman Old Style" pitchFamily="18" charset="0"/>
              </a:rPr>
              <a:t>Общение с детьми – необходимое условие психического развития ребенка. Оно играет важнейшую роль в жизни дошкольника и является условием формирования основных качеств личности ребенка.</a:t>
            </a:r>
          </a:p>
          <a:p>
            <a:r>
              <a:rPr lang="ru-RU" dirty="0" smtClean="0">
                <a:latin typeface="Bookman Old Style" pitchFamily="18" charset="0"/>
              </a:rPr>
              <a:t>Потребность в общении относится к числу самых ранних человеческих потребностей, что определяет практическую значимость формирования культуры общения с самого раннего возраста. Потребность в общении рано становится его основной социальной потребностью. Общение со сверстниками играет важнейшую роль в жизни дошкольника. Оно является условием формирования общественных качеств личности ребенка, проявления и развития сотрудничества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150019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Противоречие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endParaRPr lang="ru-RU" sz="3200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829576" cy="50452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dirty="0" smtClean="0">
                <a:latin typeface="Bookman Old Style" pitchFamily="18" charset="0"/>
              </a:rPr>
              <a:t>Требования, поставленные Стандартом, не в полной мере выполняются в деятельности нашей ДОО. Педагоги при планировании различных видов детской деятельности не всегда уделяют внимания развитию общения и взаимодействия детей 3-4 лет. По мнению большинства воспитателей, развитие общения и взаимодействия детей может осуществляться, в основном, в старшем дошкольном возрасте.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9710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Профессиональная проблема: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7467600" cy="44022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dirty="0" smtClean="0">
                <a:latin typeface="Bookman Old Style" pitchFamily="18" charset="0"/>
              </a:rPr>
              <a:t>Как спроектировать процесс развития общения и взаимодействия детей 3-4 лет в условиях ДОО?</a:t>
            </a:r>
            <a:endParaRPr lang="ru-RU" sz="28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7353328" cy="151128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Задачи: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определить формы работы по развитию общения и взаимодействия детей 3-4 лет в различных видах детской деятельности;</a:t>
            </a:r>
          </a:p>
          <a:p>
            <a:r>
              <a:rPr lang="ru-RU" dirty="0" smtClean="0">
                <a:latin typeface="Bookman Old Style" pitchFamily="18" charset="0"/>
              </a:rPr>
              <a:t>определить формы работы с родителями (законными представителями) детей;</a:t>
            </a:r>
          </a:p>
          <a:p>
            <a:r>
              <a:rPr lang="ru-RU" dirty="0" smtClean="0">
                <a:latin typeface="Bookman Old Style" pitchFamily="18" charset="0"/>
              </a:rPr>
              <a:t>определить возможные достижения детей 3-4 лет, полученные в результате проведенной работы;</a:t>
            </a:r>
          </a:p>
          <a:p>
            <a:r>
              <a:rPr lang="ru-RU" dirty="0" smtClean="0">
                <a:latin typeface="Bookman Old Style" pitchFamily="18" charset="0"/>
              </a:rPr>
              <a:t>подобрать методические рекомендации воспитателям по формированию положительных взаимоотношений у детей 3-4 лет.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467600" cy="171451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Механизм преобразования образовательного процесса: целевой компонент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7467600" cy="464347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Знания:</a:t>
            </a:r>
          </a:p>
          <a:p>
            <a:pPr>
              <a:buNone/>
            </a:pPr>
            <a:r>
              <a:rPr lang="ru-RU" sz="1800" dirty="0" smtClean="0">
                <a:latin typeface="Bookman Old Style" pitchFamily="18" charset="0"/>
              </a:rPr>
              <a:t>1.1 формировать у детей представления о взаимодействии между людьми;</a:t>
            </a:r>
          </a:p>
          <a:p>
            <a:pPr>
              <a:buNone/>
            </a:pPr>
            <a:r>
              <a:rPr lang="ru-RU" sz="1800" dirty="0" smtClean="0">
                <a:latin typeface="Bookman Old Style" pitchFamily="18" charset="0"/>
              </a:rPr>
              <a:t>1.2 расширять знания детей о своем детском саде, о своей группе;</a:t>
            </a:r>
          </a:p>
          <a:p>
            <a:pPr>
              <a:buNone/>
            </a:pPr>
            <a:r>
              <a:rPr lang="ru-RU" sz="1800" dirty="0" smtClean="0">
                <a:latin typeface="Bookman Old Style" pitchFamily="18" charset="0"/>
              </a:rPr>
              <a:t>1.3 формировать умение детей охарактеризовать взаимоотношения между персонажами в сказках и другой художественной литературе.</a:t>
            </a:r>
          </a:p>
          <a:p>
            <a:r>
              <a:rPr lang="ru-RU" sz="1800" dirty="0" smtClean="0">
                <a:latin typeface="Bookman Old Style" pitchFamily="18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Отношения:</a:t>
            </a:r>
          </a:p>
          <a:p>
            <a:pPr>
              <a:buNone/>
            </a:pPr>
            <a:r>
              <a:rPr lang="ru-RU" sz="1800" dirty="0" smtClean="0">
                <a:latin typeface="Bookman Old Style" pitchFamily="18" charset="0"/>
              </a:rPr>
              <a:t>2.1 формировать у детей доброжелательное отношение к сверстнику;</a:t>
            </a:r>
          </a:p>
          <a:p>
            <a:pPr>
              <a:buNone/>
            </a:pPr>
            <a:r>
              <a:rPr lang="ru-RU" sz="1800" dirty="0" smtClean="0">
                <a:latin typeface="Bookman Old Style" pitchFamily="18" charset="0"/>
              </a:rPr>
              <a:t>2.2 стимулировать интерес к совместной деятельности.</a:t>
            </a:r>
          </a:p>
          <a:p>
            <a:r>
              <a:rPr lang="ru-RU" sz="1800" dirty="0" smtClean="0">
                <a:latin typeface="Bookman Old Style" pitchFamily="18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Действия:</a:t>
            </a:r>
          </a:p>
          <a:p>
            <a:pPr>
              <a:buNone/>
            </a:pPr>
            <a:r>
              <a:rPr lang="ru-RU" sz="1800" dirty="0" smtClean="0">
                <a:latin typeface="Bookman Old Style" pitchFamily="18" charset="0"/>
              </a:rPr>
              <a:t>3.1развивать диалогическую речь;</a:t>
            </a:r>
          </a:p>
          <a:p>
            <a:pPr>
              <a:buNone/>
            </a:pPr>
            <a:r>
              <a:rPr lang="ru-RU" sz="1800" dirty="0" smtClean="0">
                <a:latin typeface="Bookman Old Style" pitchFamily="18" charset="0"/>
              </a:rPr>
              <a:t>3.2 развивать умение объяснять с помощью жестов;</a:t>
            </a:r>
          </a:p>
          <a:p>
            <a:pPr>
              <a:buNone/>
            </a:pPr>
            <a:r>
              <a:rPr lang="ru-RU" sz="1800" dirty="0" smtClean="0">
                <a:latin typeface="Bookman Old Style" pitchFamily="18" charset="0"/>
              </a:rPr>
              <a:t>3.3 развивать умение слушать своего собеседника</a:t>
            </a:r>
            <a:endParaRPr lang="ru-RU" sz="18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Механизм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преобразования образовательного процесса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: содержательный компонент ООД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ООД 1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 </a:t>
            </a:r>
            <a:r>
              <a:rPr lang="ru-RU" b="1" i="1" dirty="0" smtClean="0">
                <a:latin typeface="Bookman Old Style" pitchFamily="18" charset="0"/>
              </a:rPr>
              <a:t>Тема: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«К зайке в гости»</a:t>
            </a:r>
            <a:endParaRPr lang="ru-RU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  Виды детской деятельности: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  игровая, коммуникативная, познавательно-исследовательская.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 </a:t>
            </a:r>
          </a:p>
          <a:p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ООД 2 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 </a:t>
            </a:r>
            <a:r>
              <a:rPr lang="ru-RU" b="1" i="1" dirty="0" smtClean="0">
                <a:latin typeface="Bookman Old Style" pitchFamily="18" charset="0"/>
              </a:rPr>
              <a:t>Тема: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b="1" dirty="0" smtClean="0">
                <a:latin typeface="Bookman Old Style" pitchFamily="18" charset="0"/>
              </a:rPr>
              <a:t>«</a:t>
            </a:r>
            <a:r>
              <a:rPr lang="ru-RU" dirty="0" smtClean="0">
                <a:latin typeface="Bookman Old Style" pitchFamily="18" charset="0"/>
              </a:rPr>
              <a:t>Добрый человек поймет по взгляду,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  в трудную минуту будет рядом».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  Виды детской деятельности: игровая, коммуникативная, изобразительная, восприятие художественной литературы и фольклора.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Механизм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преобразования образовательного процесса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: содержательный компонент ООД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ООД 3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indent="0">
              <a:lnSpc>
                <a:spcPct val="110000"/>
              </a:lnSpc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 </a:t>
            </a:r>
            <a:r>
              <a:rPr lang="ru-RU" b="1" i="1" dirty="0" smtClean="0">
                <a:latin typeface="Bookman Old Style" pitchFamily="18" charset="0"/>
              </a:rPr>
              <a:t>Тема: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«Домики для зверей».</a:t>
            </a:r>
          </a:p>
          <a:p>
            <a:pPr indent="0">
              <a:lnSpc>
                <a:spcPct val="110000"/>
              </a:lnSpc>
              <a:buNone/>
            </a:pPr>
            <a:r>
              <a:rPr lang="ru-RU" dirty="0" smtClean="0">
                <a:latin typeface="Bookman Old Style" pitchFamily="18" charset="0"/>
              </a:rPr>
              <a:t>Виды детской деятельности:</a:t>
            </a:r>
          </a:p>
          <a:p>
            <a:pPr indent="0">
              <a:lnSpc>
                <a:spcPct val="110000"/>
              </a:lnSpc>
              <a:buNone/>
            </a:pPr>
            <a:r>
              <a:rPr lang="ru-RU" dirty="0" smtClean="0">
                <a:latin typeface="Bookman Old Style" pitchFamily="18" charset="0"/>
              </a:rPr>
              <a:t>игровая, коммуникативная, познавательно-исследовательская, конструирование, музыкальная, восприятие художественной литературы и фольклора.</a:t>
            </a:r>
          </a:p>
          <a:p>
            <a:pPr indent="0">
              <a:lnSpc>
                <a:spcPct val="110000"/>
              </a:lnSpc>
            </a:pPr>
            <a:endParaRPr lang="ru-RU" b="1" i="1" u="sng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marL="0" indent="0">
              <a:lnSpc>
                <a:spcPct val="110000"/>
              </a:lnSpc>
            </a:pPr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ООД 4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b="1" i="1" dirty="0" smtClean="0">
                <a:latin typeface="Bookman Old Style" pitchFamily="18" charset="0"/>
              </a:rPr>
              <a:t>Тема: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Угостим </a:t>
            </a:r>
            <a:r>
              <a:rPr lang="ru-RU" dirty="0" err="1" smtClean="0">
                <a:latin typeface="Bookman Old Style" pitchFamily="18" charset="0"/>
              </a:rPr>
              <a:t>Чебурашку</a:t>
            </a:r>
            <a:r>
              <a:rPr lang="ru-RU" dirty="0" smtClean="0">
                <a:latin typeface="Bookman Old Style" pitchFamily="18" charset="0"/>
              </a:rPr>
              <a:t> чаем. Исполнение          песни «Детский сад»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 smtClean="0">
                <a:latin typeface="Bookman Old Style" pitchFamily="18" charset="0"/>
              </a:rPr>
              <a:t>  Виды детской деятельности: игровая,           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 smtClean="0">
                <a:latin typeface="Bookman Old Style" pitchFamily="18" charset="0"/>
              </a:rPr>
              <a:t>  коммуникативная, изобразительная, музыкальная.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64305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Механизм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преобразования образовательного процесса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: Технологический (процессуальный) компонент ООД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7467600" cy="5072098"/>
          </a:xfrm>
        </p:spPr>
        <p:txBody>
          <a:bodyPr>
            <a:normAutofit fontScale="47500" lnSpcReduction="20000"/>
          </a:bodyPr>
          <a:lstStyle/>
          <a:p>
            <a:r>
              <a:rPr lang="ru-RU" sz="2900" b="1" i="1" u="sng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ООД 1 </a:t>
            </a:r>
            <a:endParaRPr lang="ru-RU" sz="29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2900" b="1" i="1" dirty="0" smtClean="0">
                <a:latin typeface="Bookman Old Style" pitchFamily="18" charset="0"/>
              </a:rPr>
              <a:t>Ход</a:t>
            </a:r>
            <a:endParaRPr lang="ru-RU" sz="29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1.П/и под музыку «Паровозик из </a:t>
            </a:r>
            <a:r>
              <a:rPr lang="ru-RU" sz="2900" dirty="0" err="1" smtClean="0">
                <a:latin typeface="Bookman Old Style" pitchFamily="18" charset="0"/>
              </a:rPr>
              <a:t>Ромашково</a:t>
            </a:r>
            <a:r>
              <a:rPr lang="ru-RU" sz="2900" dirty="0" smtClean="0">
                <a:latin typeface="Bookman Old Style" pitchFamily="18" charset="0"/>
              </a:rPr>
              <a:t>» (муз. В.Юровский, сл. Г.Сапгир)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2. Д/игра «Хорошо - плохо».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3.Физкультминутка «Шли зайки по дорожке…»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4. Д/и «Найди пару».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5. Танец «Помиримся».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6. Рефлексия.</a:t>
            </a:r>
          </a:p>
          <a:p>
            <a:r>
              <a:rPr lang="ru-RU" sz="2900" b="1" i="1" u="sng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ООД 2</a:t>
            </a:r>
            <a:endParaRPr lang="ru-RU" sz="29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2900" b="1" i="1" dirty="0" smtClean="0">
                <a:latin typeface="Bookman Old Style" pitchFamily="18" charset="0"/>
              </a:rPr>
              <a:t>Ход</a:t>
            </a:r>
            <a:endParaRPr lang="ru-RU" sz="29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1. Д/и «Скажи доброе слово и улыбнись»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2. Беседа.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3. Пальчиковая гимнастика «Дружба».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4. Совместная изобразительная деятельность воспитателя с детьми «Корзинка с баранками» (лепка).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5. Д/и «Подбери нужные слова».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6. Физкультминутка «Мы шагаем по дорожке…»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7. Беседа ситуативный разговор о доброте.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8. Чтение пословицы.</a:t>
            </a:r>
          </a:p>
          <a:p>
            <a:pPr>
              <a:buNone/>
            </a:pPr>
            <a:r>
              <a:rPr lang="ru-RU" sz="2900" dirty="0" smtClean="0">
                <a:latin typeface="Bookman Old Style" pitchFamily="18" charset="0"/>
              </a:rPr>
              <a:t>9. Дети рассказывают стихи о дружбе.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145</TotalTime>
  <Words>1316</Words>
  <Application>Microsoft Office PowerPoint</Application>
  <PresentationFormat>Экран (4:3)</PresentationFormat>
  <Paragraphs>174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    Проектирование процесса развития общения и взаимодействия детей 3–4 лет в условиях внедрения ФГОС ДО </vt:lpstr>
      <vt:lpstr>Актуальность</vt:lpstr>
      <vt:lpstr> Противоречие </vt:lpstr>
      <vt:lpstr>Профессиональная проблема:  </vt:lpstr>
      <vt:lpstr>Задачи: </vt:lpstr>
      <vt:lpstr>Механизм преобразования образовательного процесса: целевой компонент</vt:lpstr>
      <vt:lpstr>Механизм преобразования образовательного процесса: содержательный компонент ООД</vt:lpstr>
      <vt:lpstr>Механизм преобразования образовательного процесса: содержательный компонент ООД</vt:lpstr>
      <vt:lpstr>Механизм преобразования образовательного процесса: Технологический (процессуальный) компонент ООД</vt:lpstr>
      <vt:lpstr>Механизм преобразования образовательного процесса: Технологический (процессуальный) компонент ООД</vt:lpstr>
      <vt:lpstr>Механизм преобразования образовательного процесса: содержательный компонент режимных моментов</vt:lpstr>
      <vt:lpstr>Механизм преобразования образовательного процесса: Технологический (процессуальный) компонент режимных моментов</vt:lpstr>
      <vt:lpstr>Механизм преобразования образовательного процесса в сотрудничестве с родителями (законными представителями)</vt:lpstr>
      <vt:lpstr>Механизм преобразования образовательного процесса: Результативный компонент </vt:lpstr>
      <vt:lpstr>УСЛОВИЯ, ОБЕСПЕЧИВАЮЩИЕ ДОСТИЖЕНИЕ НОВЫХ ОБРАЗОВАТЕЛЬНЫХ РЕЗУЛЬТАТОВ </vt:lpstr>
      <vt:lpstr>Методические рекомендации воспитателям по формированию положительных взаимоотношений у детей 3-4 лет </vt:lpstr>
      <vt:lpstr>Методические рекомендации воспитателям по формированию положительных взаимоотношений у детей 3-4 лет</vt:lpstr>
      <vt:lpstr>Перспективы работы</vt:lpstr>
      <vt:lpstr>Спасибо за внимание!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процесса развития общения и взаимодействия детей 3–4 лет в условиях внедрения ФГОС ДО</dc:title>
  <dc:creator>DNA7 X86</dc:creator>
  <cp:lastModifiedBy>DNA7 X86</cp:lastModifiedBy>
  <cp:revision>20</cp:revision>
  <dcterms:created xsi:type="dcterms:W3CDTF">2015-05-21T04:28:34Z</dcterms:created>
  <dcterms:modified xsi:type="dcterms:W3CDTF">2016-01-04T09:32:49Z</dcterms:modified>
</cp:coreProperties>
</file>