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74" r:id="rId8"/>
    <p:sldId id="262" r:id="rId9"/>
    <p:sldId id="263" r:id="rId10"/>
    <p:sldId id="264" r:id="rId11"/>
    <p:sldId id="266" r:id="rId12"/>
    <p:sldId id="265" r:id="rId13"/>
    <p:sldId id="267" r:id="rId14"/>
    <p:sldId id="268" r:id="rId15"/>
    <p:sldId id="269" r:id="rId16"/>
    <p:sldId id="270" r:id="rId17"/>
    <p:sldId id="275" r:id="rId18"/>
    <p:sldId id="280" r:id="rId19"/>
    <p:sldId id="271" r:id="rId20"/>
    <p:sldId id="272" r:id="rId21"/>
    <p:sldId id="276" r:id="rId22"/>
    <p:sldId id="277" r:id="rId23"/>
    <p:sldId id="291" r:id="rId24"/>
    <p:sldId id="278" r:id="rId25"/>
    <p:sldId id="279" r:id="rId26"/>
    <p:sldId id="281" r:id="rId27"/>
    <p:sldId id="273" r:id="rId28"/>
    <p:sldId id="282" r:id="rId29"/>
    <p:sldId id="283" r:id="rId30"/>
    <p:sldId id="284" r:id="rId31"/>
    <p:sldId id="285" r:id="rId32"/>
    <p:sldId id="286" r:id="rId33"/>
    <p:sldId id="287" r:id="rId34"/>
    <p:sldId id="288" r:id="rId35"/>
    <p:sldId id="289" r:id="rId36"/>
    <p:sldId id="290" r:id="rId37"/>
    <p:sldId id="292" r:id="rId38"/>
    <p:sldId id="293" r:id="rId39"/>
    <p:sldId id="294" r:id="rId40"/>
    <p:sldId id="295" r:id="rId41"/>
    <p:sldId id="296" r:id="rId42"/>
    <p:sldId id="297" r:id="rId43"/>
    <p:sldId id="298" r:id="rId44"/>
    <p:sldId id="299" r:id="rId4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73" d="100"/>
          <a:sy n="73" d="100"/>
        </p:scale>
        <p:origin x="-288"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2F11A98-5DE2-4ABC-B35D-10929949B8E9}" type="datetimeFigureOut">
              <a:rPr lang="ru-RU" smtClean="0"/>
              <a:pPr/>
              <a:t>09.03.2016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8F0CB60-B866-42FD-878A-68DEBD2CAC0E}"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2F11A98-5DE2-4ABC-B35D-10929949B8E9}" type="datetimeFigureOut">
              <a:rPr lang="ru-RU" smtClean="0"/>
              <a:pPr/>
              <a:t>09.03.2016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8F0CB60-B866-42FD-878A-68DEBD2CAC0E}"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2F11A98-5DE2-4ABC-B35D-10929949B8E9}" type="datetimeFigureOut">
              <a:rPr lang="ru-RU" smtClean="0"/>
              <a:pPr/>
              <a:t>09.03.2016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8F0CB60-B866-42FD-878A-68DEBD2CAC0E}"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2F11A98-5DE2-4ABC-B35D-10929949B8E9}" type="datetimeFigureOut">
              <a:rPr lang="ru-RU" smtClean="0"/>
              <a:pPr/>
              <a:t>09.03.2016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8F0CB60-B866-42FD-878A-68DEBD2CAC0E}"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2F11A98-5DE2-4ABC-B35D-10929949B8E9}" type="datetimeFigureOut">
              <a:rPr lang="ru-RU" smtClean="0"/>
              <a:pPr/>
              <a:t>09.03.2016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8F0CB60-B866-42FD-878A-68DEBD2CAC0E}"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2F11A98-5DE2-4ABC-B35D-10929949B8E9}" type="datetimeFigureOut">
              <a:rPr lang="ru-RU" smtClean="0"/>
              <a:pPr/>
              <a:t>09.03.2016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8F0CB60-B866-42FD-878A-68DEBD2CAC0E}"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2F11A98-5DE2-4ABC-B35D-10929949B8E9}" type="datetimeFigureOut">
              <a:rPr lang="ru-RU" smtClean="0"/>
              <a:pPr/>
              <a:t>09.03.2016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8F0CB60-B866-42FD-878A-68DEBD2CAC0E}"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2F11A98-5DE2-4ABC-B35D-10929949B8E9}" type="datetimeFigureOut">
              <a:rPr lang="ru-RU" smtClean="0"/>
              <a:pPr/>
              <a:t>09.03.2016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8F0CB60-B866-42FD-878A-68DEBD2CAC0E}"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2F11A98-5DE2-4ABC-B35D-10929949B8E9}" type="datetimeFigureOut">
              <a:rPr lang="ru-RU" smtClean="0"/>
              <a:pPr/>
              <a:t>09.03.2016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8F0CB60-B866-42FD-878A-68DEBD2CAC0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2F11A98-5DE2-4ABC-B35D-10929949B8E9}" type="datetimeFigureOut">
              <a:rPr lang="ru-RU" smtClean="0"/>
              <a:pPr/>
              <a:t>09.03.2016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8F0CB60-B866-42FD-878A-68DEBD2CAC0E}"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2F11A98-5DE2-4ABC-B35D-10929949B8E9}" type="datetimeFigureOut">
              <a:rPr lang="ru-RU" smtClean="0"/>
              <a:pPr/>
              <a:t>09.03.2016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8F0CB60-B866-42FD-878A-68DEBD2CAC0E}"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11A98-5DE2-4ABC-B35D-10929949B8E9}" type="datetimeFigureOut">
              <a:rPr lang="ru-RU" smtClean="0"/>
              <a:pPr/>
              <a:t>09.03.2016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F0CB60-B866-42FD-878A-68DEBD2CAC0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14282" y="1285861"/>
            <a:ext cx="4214842" cy="2314590"/>
          </a:xfrm>
        </p:spPr>
        <p:txBody>
          <a:bodyPr>
            <a:normAutofit fontScale="90000"/>
          </a:bodyPr>
          <a:lstStyle/>
          <a:p>
            <a:r>
              <a:rPr lang="ru-RU" sz="7200" dirty="0" smtClean="0"/>
              <a:t>Творчество </a:t>
            </a:r>
            <a:br>
              <a:rPr lang="ru-RU" sz="7200" dirty="0" smtClean="0"/>
            </a:br>
            <a:r>
              <a:rPr lang="ru-RU" sz="7200" dirty="0" smtClean="0"/>
              <a:t>В.Воловича</a:t>
            </a:r>
            <a:endParaRPr lang="ru-RU" sz="7200" dirty="0"/>
          </a:p>
        </p:txBody>
      </p:sp>
      <p:sp>
        <p:nvSpPr>
          <p:cNvPr id="3" name="Подзаголовок 2"/>
          <p:cNvSpPr>
            <a:spLocks noGrp="1"/>
          </p:cNvSpPr>
          <p:nvPr>
            <p:ph type="subTitle" idx="1"/>
          </p:nvPr>
        </p:nvSpPr>
        <p:spPr>
          <a:xfrm>
            <a:off x="4500562" y="357166"/>
            <a:ext cx="4429156" cy="5281634"/>
          </a:xfrm>
        </p:spPr>
        <p:txBody>
          <a:bodyPr/>
          <a:lstStyle/>
          <a:p>
            <a:endParaRPr lang="ru-RU" dirty="0"/>
          </a:p>
        </p:txBody>
      </p:sp>
      <p:pic>
        <p:nvPicPr>
          <p:cNvPr id="4" name="Рисунок 3"/>
          <p:cNvPicPr/>
          <p:nvPr/>
        </p:nvPicPr>
        <p:blipFill>
          <a:blip r:embed="rId2"/>
          <a:srcRect/>
          <a:stretch>
            <a:fillRect/>
          </a:stretch>
        </p:blipFill>
        <p:spPr bwMode="auto">
          <a:xfrm>
            <a:off x="4500562" y="214312"/>
            <a:ext cx="4429155" cy="642937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p:nvPr/>
        </p:nvPicPr>
        <p:blipFill>
          <a:blip r:embed="rId2"/>
          <a:srcRect/>
          <a:stretch>
            <a:fillRect/>
          </a:stretch>
        </p:blipFill>
        <p:spPr bwMode="auto">
          <a:xfrm>
            <a:off x="1601787" y="5502"/>
            <a:ext cx="5940425" cy="6846996"/>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1785918" y="0"/>
            <a:ext cx="5357850" cy="6858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214282" y="285728"/>
            <a:ext cx="8715436" cy="635798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0042"/>
            <a:ext cx="8229600" cy="5626121"/>
          </a:xfrm>
        </p:spPr>
        <p:txBody>
          <a:bodyPr>
            <a:normAutofit/>
          </a:bodyPr>
          <a:lstStyle/>
          <a:p>
            <a:pPr algn="just"/>
            <a:r>
              <a:rPr lang="ru-RU" sz="3600" b="1" dirty="0"/>
              <a:t>Однако настоящую известность Воловичу принесли иллюстрации средневековой литературы: «</a:t>
            </a:r>
            <a:r>
              <a:rPr lang="ru-RU" sz="3600" b="1" dirty="0" smtClean="0"/>
              <a:t>Слово </a:t>
            </a:r>
            <a:r>
              <a:rPr lang="ru-RU" sz="3600" b="1" dirty="0"/>
              <a:t>о полку Игореве», «Романа о Тристане и Изольде», исландских саг и др. Обращался художник и к драматургии Эсхила («Орестея») и Шекспира («Отелло», «Ричард III»), и к немецкой классической литературе XVIII — XX столетий.</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normAutofit/>
          </a:bodyPr>
          <a:lstStyle/>
          <a:p>
            <a:r>
              <a:rPr lang="ru-RU" sz="4000" b="1" dirty="0" smtClean="0"/>
              <a:t>«Слово о полку Игореве»</a:t>
            </a:r>
            <a:endParaRPr lang="ru-RU" sz="4000" b="1" dirty="0"/>
          </a:p>
        </p:txBody>
      </p:sp>
      <p:pic>
        <p:nvPicPr>
          <p:cNvPr id="4" name="Содержимое 3"/>
          <p:cNvPicPr>
            <a:picLocks noGrp="1"/>
          </p:cNvPicPr>
          <p:nvPr>
            <p:ph idx="1"/>
          </p:nvPr>
        </p:nvPicPr>
        <p:blipFill>
          <a:blip r:embed="rId2"/>
          <a:srcRect/>
          <a:stretch>
            <a:fillRect/>
          </a:stretch>
        </p:blipFill>
        <p:spPr bwMode="auto">
          <a:xfrm>
            <a:off x="214282" y="1000108"/>
            <a:ext cx="8643998" cy="571504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srcRect/>
          <a:stretch>
            <a:fillRect/>
          </a:stretch>
        </p:blipFill>
        <p:spPr bwMode="auto">
          <a:xfrm>
            <a:off x="428597" y="285728"/>
            <a:ext cx="8072494" cy="6286544"/>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357157" y="142852"/>
            <a:ext cx="8429685" cy="6572296"/>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142852"/>
            <a:ext cx="8786874" cy="7072362"/>
          </a:xfrm>
        </p:spPr>
        <p:txBody>
          <a:bodyPr>
            <a:noAutofit/>
          </a:bodyPr>
          <a:lstStyle/>
          <a:p>
            <a:pPr algn="just"/>
            <a:r>
              <a:rPr lang="ru-RU" sz="2300" b="1" dirty="0"/>
              <a:t>Большой знаток истории материальной культуры, оружия, </a:t>
            </a:r>
            <a:r>
              <a:rPr lang="ru-RU" sz="2300" b="1" dirty="0" smtClean="0"/>
              <a:t>архитектуры В.Волович  </a:t>
            </a:r>
            <a:r>
              <a:rPr lang="ru-RU" sz="2300" b="1" dirty="0"/>
              <a:t>характерными деталями умеет передать колорит изображаемой эпохи и при этом акцентировать в трагедиях Шекспира, Гете, Эсхила, в средневековом эпосе и рыцарской поэзии мысли, звучащие актуально сегодня. На второй план для художника отходят и перипетии сюжета, и подробности портретных характеристик, созданные им образы обретают имперсональный характер, становятся носителями вечных идей. Символами человеческих страстей и страданий воспринимаются в трактовке Воловича герои «Отелло», - трагедии любви, столкнувшейся с завистью, клеветой, беспощадностью. В этой серии художник уточнил избранный им ранее прием стилизации светотени. Э</a:t>
            </a:r>
            <a:r>
              <a:rPr lang="ru-RU" sz="2300" b="1" dirty="0" smtClean="0"/>
              <a:t>тот </a:t>
            </a:r>
            <a:r>
              <a:rPr lang="ru-RU" sz="2300" b="1" dirty="0"/>
              <a:t>прием, творчески осмысленный Воловичем, стал едва ли не главным выразительным средством мастера: изображение воссоздается нерукотворной линией - границей, пролегающей между светом и мраком, оно вибрирует, то погружаясь в темноту, то вспыхивая острым бликом.</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lstStyle/>
          <a:p>
            <a:r>
              <a:rPr lang="ru-RU" sz="3200" b="1" dirty="0" smtClean="0"/>
              <a:t>Роман «Тристан и Изольда»</a:t>
            </a:r>
            <a:endParaRPr lang="ru-RU" sz="3200" dirty="0"/>
          </a:p>
        </p:txBody>
      </p:sp>
      <p:sp>
        <p:nvSpPr>
          <p:cNvPr id="3" name="Содержимое 2"/>
          <p:cNvSpPr>
            <a:spLocks noGrp="1"/>
          </p:cNvSpPr>
          <p:nvPr>
            <p:ph idx="1"/>
          </p:nvPr>
        </p:nvSpPr>
        <p:spPr>
          <a:xfrm>
            <a:off x="214282" y="1000108"/>
            <a:ext cx="8786874" cy="5715040"/>
          </a:xfrm>
        </p:spPr>
        <p:txBody>
          <a:bodyPr>
            <a:normAutofit lnSpcReduction="10000"/>
          </a:bodyPr>
          <a:lstStyle/>
          <a:p>
            <a:pPr algn="just"/>
            <a:r>
              <a:rPr lang="ru-RU" sz="2000" b="1" dirty="0"/>
              <a:t>Принцип активной интерпретации классики проводится и в иллюстрациях к «Роману о Тристане и Изольде» </a:t>
            </a:r>
            <a:r>
              <a:rPr lang="ru-RU" sz="2000" b="1" dirty="0" err="1"/>
              <a:t>Жозефа</a:t>
            </a:r>
            <a:r>
              <a:rPr lang="ru-RU" sz="2000" b="1" dirty="0"/>
              <a:t> </a:t>
            </a:r>
            <a:r>
              <a:rPr lang="ru-RU" sz="2000" b="1" dirty="0" err="1"/>
              <a:t>Бедье</a:t>
            </a:r>
            <a:r>
              <a:rPr lang="ru-RU" sz="2000" b="1" dirty="0"/>
              <a:t> (1972), награжденных в 1976 году на Международной выставке в Брно бронзовой медалью. </a:t>
            </a:r>
            <a:r>
              <a:rPr lang="ru-RU" sz="2000" b="1" dirty="0" smtClean="0"/>
              <a:t>Волович </a:t>
            </a:r>
            <a:r>
              <a:rPr lang="ru-RU" sz="2000" b="1" dirty="0"/>
              <a:t>следовал за </a:t>
            </a:r>
            <a:r>
              <a:rPr lang="ru-RU" sz="2000" b="1" dirty="0" err="1"/>
              <a:t>вагнеровским</a:t>
            </a:r>
            <a:r>
              <a:rPr lang="ru-RU" sz="2000" b="1" dirty="0"/>
              <a:t> прочтением романа и усилил мрачные, трагические ноты. Разобщенность героев, их невозможность соединиться и беззаветная мечта о счастье - вот основная мысль графической серии, созданной художником </a:t>
            </a:r>
            <a:r>
              <a:rPr lang="en-US" sz="2000" b="1" dirty="0"/>
              <a:t>XX</a:t>
            </a:r>
            <a:r>
              <a:rPr lang="ru-RU" sz="2000" b="1" dirty="0"/>
              <a:t> века. Для ее пластического выражения Волович прибегает к полюбившемуся ему приему – к повторению во всех иллюстрациях единой схемы построения: героев сковывают и отчуждают друг от друга фронтально расположенные каменные стены и арки, за которыми открывается безлюдная даль. </a:t>
            </a:r>
            <a:r>
              <a:rPr lang="ru-RU" sz="2000" b="1" dirty="0" smtClean="0"/>
              <a:t>В </a:t>
            </a:r>
            <a:r>
              <a:rPr lang="ru-RU" sz="2000" b="1" dirty="0"/>
              <a:t>литографиях </a:t>
            </a:r>
            <a:r>
              <a:rPr lang="ru-RU" sz="2000" b="1" dirty="0" smtClean="0"/>
              <a:t> Воловича </a:t>
            </a:r>
            <a:r>
              <a:rPr lang="ru-RU" sz="2000" b="1" dirty="0"/>
              <a:t>нет пленяющей бесхитростности сказания. В то время как роман изобилует колоритными описаниями сражений, поединков, пиров, охоты, словно предназначенных для изобразительного воплощения, график, передавая ощущение раннего Средневековья и сурового </a:t>
            </a:r>
            <a:r>
              <a:rPr lang="ru-RU" sz="2000" b="1" dirty="0" err="1"/>
              <a:t>корнуэлльского</a:t>
            </a:r>
            <a:r>
              <a:rPr lang="ru-RU" sz="2000" b="1" dirty="0"/>
              <a:t> пейзажа, ограничивает себя скупыми средствами. В выборе тем Волович не придерживался строго логики развития сюжета, опустил значительные эпизоды, прошел мимо многих </a:t>
            </a:r>
            <a:r>
              <a:rPr lang="ru-RU" sz="2000" b="1" dirty="0" smtClean="0"/>
              <a:t>персонажей.</a:t>
            </a:r>
            <a:endParaRPr lang="ru-RU" sz="20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rmAutofit/>
          </a:bodyPr>
          <a:lstStyle/>
          <a:p>
            <a:r>
              <a:rPr lang="ru-RU" sz="3600" b="1" dirty="0" smtClean="0"/>
              <a:t>Роман «Тристан и Изольда»</a:t>
            </a:r>
            <a:endParaRPr lang="ru-RU" sz="3600" b="1" dirty="0"/>
          </a:p>
        </p:txBody>
      </p:sp>
      <p:pic>
        <p:nvPicPr>
          <p:cNvPr id="4" name="Содержимое 3"/>
          <p:cNvPicPr>
            <a:picLocks noGrp="1"/>
          </p:cNvPicPr>
          <p:nvPr>
            <p:ph idx="1"/>
          </p:nvPr>
        </p:nvPicPr>
        <p:blipFill>
          <a:blip r:embed="rId2"/>
          <a:srcRect/>
          <a:stretch>
            <a:fillRect/>
          </a:stretch>
        </p:blipFill>
        <p:spPr bwMode="auto">
          <a:xfrm>
            <a:off x="2451255" y="1000125"/>
            <a:ext cx="4241490" cy="5643563"/>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69072"/>
          </a:xfrm>
        </p:spPr>
        <p:txBody>
          <a:bodyPr>
            <a:normAutofit/>
          </a:bodyPr>
          <a:lstStyle/>
          <a:p>
            <a:pPr algn="just"/>
            <a:r>
              <a:rPr lang="ru-RU" sz="2600" b="1" dirty="0"/>
              <a:t>«Войдя в искусство в период, когда стали актуальными проблемы ансамблевого решения книги, Волович в работах рубежа 50-60-х годов стремился к декоративному единству ее элементов. Внимательное отношение к макету и оформлению издания он сохранял всегда, однако специфические вопросы книжного искусства отодвигаются для него на второй план. Уже в конце 60-х годов в творчестве Воловича проявилась тенденция, обозначенная в то время как «</a:t>
            </a:r>
            <a:r>
              <a:rPr lang="ru-RU" sz="2600" b="1" dirty="0" err="1"/>
              <a:t>раскниживание</a:t>
            </a:r>
            <a:r>
              <a:rPr lang="ru-RU" sz="2600" b="1" dirty="0"/>
              <a:t>» книжной графики. Художнику стало тесно в книге: литографии и офорты 70-х годов, навеянные языческой мифологией, средневековой поэзией и литературой Нового времени, воспринимаются самостоятельными произведениями.</a:t>
            </a:r>
            <a:br>
              <a:rPr lang="ru-RU" sz="2600" b="1" dirty="0"/>
            </a:br>
            <a:endParaRPr lang="ru-RU" sz="26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2071671" y="142852"/>
            <a:ext cx="5143536" cy="6572296"/>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1571604" y="214290"/>
            <a:ext cx="5929354" cy="642942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1571604" y="214290"/>
            <a:ext cx="6357982" cy="642942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1857356" y="0"/>
            <a:ext cx="5214974" cy="6858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1643042" y="214290"/>
            <a:ext cx="5929354" cy="642942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normAutofit/>
          </a:bodyPr>
          <a:lstStyle/>
          <a:p>
            <a:r>
              <a:rPr lang="ru-RU" sz="3600" b="1" dirty="0" smtClean="0"/>
              <a:t>«Ричард </a:t>
            </a:r>
            <a:r>
              <a:rPr lang="en-US" sz="3600" b="1" dirty="0" smtClean="0"/>
              <a:t>III</a:t>
            </a:r>
            <a:r>
              <a:rPr lang="ru-RU" sz="3600" b="1" dirty="0" smtClean="0"/>
              <a:t>»</a:t>
            </a:r>
            <a:endParaRPr lang="ru-RU" sz="3600" b="1" dirty="0"/>
          </a:p>
        </p:txBody>
      </p:sp>
      <p:sp>
        <p:nvSpPr>
          <p:cNvPr id="3" name="Содержимое 2"/>
          <p:cNvSpPr>
            <a:spLocks noGrp="1"/>
          </p:cNvSpPr>
          <p:nvPr>
            <p:ph idx="1"/>
          </p:nvPr>
        </p:nvSpPr>
        <p:spPr>
          <a:xfrm>
            <a:off x="214282" y="1000108"/>
            <a:ext cx="8715436" cy="5715040"/>
          </a:xfrm>
        </p:spPr>
        <p:txBody>
          <a:bodyPr>
            <a:normAutofit fontScale="92500" lnSpcReduction="10000"/>
          </a:bodyPr>
          <a:lstStyle/>
          <a:p>
            <a:pPr algn="just">
              <a:buNone/>
            </a:pPr>
            <a:r>
              <a:rPr lang="ru-RU" sz="2400" b="1" dirty="0" smtClean="0"/>
              <a:t>     </a:t>
            </a:r>
            <a:r>
              <a:rPr lang="ru-RU" sz="2800" b="1" dirty="0"/>
              <a:t>Волович </a:t>
            </a:r>
            <a:r>
              <a:rPr lang="ru-RU" sz="2800" b="1" dirty="0" smtClean="0"/>
              <a:t> </a:t>
            </a:r>
            <a:r>
              <a:rPr lang="ru-RU" sz="2800" b="1" dirty="0"/>
              <a:t>обратился к классическому офорту, а несколько позже к литографии. В иллюстрациях к трагедии Шекспира «Ричард </a:t>
            </a:r>
            <a:r>
              <a:rPr lang="en-US" sz="2800" b="1" dirty="0"/>
              <a:t>III</a:t>
            </a:r>
            <a:r>
              <a:rPr lang="ru-RU" sz="2800" b="1" dirty="0"/>
              <a:t>» (1966) художник внешне сдержан и даже рассудочен. Офортная игла сгущает штрихи в черную сетку теней, вычерчивает шашечный пол, дающий намек на прорыв плоскости в глубину, и горизонтали неба, напротив, эту плоскость  </a:t>
            </a:r>
            <a:r>
              <a:rPr lang="ru-RU" sz="2800" b="1" dirty="0" smtClean="0"/>
              <a:t>утверждающие</a:t>
            </a:r>
            <a:r>
              <a:rPr lang="ru-RU" sz="2800" b="1" dirty="0"/>
              <a:t>. В таком условном безвоздушном пространстве обретают вещность гротескные, театрализованные персонажи исторической хроники и предметы-символы: королевская корона, кинжалы убийц, весы правосудия, топор палача. Трактуя «Ричарда </a:t>
            </a:r>
            <a:r>
              <a:rPr lang="en-US" sz="2800" b="1" dirty="0"/>
              <a:t>III</a:t>
            </a:r>
            <a:r>
              <a:rPr lang="ru-RU" sz="2800" b="1" dirty="0"/>
              <a:t>» как трагедию политическую, Волович последовательно разоблачал кровавый путь ее героя к власти.</a:t>
            </a:r>
          </a:p>
          <a:p>
            <a:endParaRPr lang="ru-RU" sz="2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2038350" y="95250"/>
            <a:ext cx="5067300" cy="66675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Исландские саги</a:t>
            </a:r>
            <a:endParaRPr lang="ru-RU" b="1" dirty="0"/>
          </a:p>
        </p:txBody>
      </p:sp>
      <p:sp>
        <p:nvSpPr>
          <p:cNvPr id="3" name="Содержимое 2"/>
          <p:cNvSpPr>
            <a:spLocks noGrp="1"/>
          </p:cNvSpPr>
          <p:nvPr>
            <p:ph idx="1"/>
          </p:nvPr>
        </p:nvSpPr>
        <p:spPr>
          <a:xfrm>
            <a:off x="457200" y="1600200"/>
            <a:ext cx="8229600" cy="5114948"/>
          </a:xfrm>
        </p:spPr>
        <p:txBody>
          <a:bodyPr>
            <a:normAutofit fontScale="92500" lnSpcReduction="20000"/>
          </a:bodyPr>
          <a:lstStyle/>
          <a:p>
            <a:pPr algn="just"/>
            <a:r>
              <a:rPr lang="ru-RU" b="1" dirty="0"/>
              <a:t>Трагедийность мировосприятия Воловича нарастала год от года. Преследующий человека неумолимый рок становится главной темой иллюстраций к исландским и ирландским сагам (1968), где люди представлены в космическом пространстве сплетенными в тесный клубок со зловещими химерами. Однако и здесь художник сохранил свою этическую позицию и, вступив в полемику с текстом саг, отразивших воззрения родового общества, противопоставил культу грубой силы светлые человеческие чувства.</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1000101" y="214290"/>
            <a:ext cx="7286676" cy="6429419"/>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1601787" y="0"/>
            <a:ext cx="5684857" cy="6858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14810" y="214290"/>
            <a:ext cx="4471990" cy="6643710"/>
          </a:xfrm>
        </p:spPr>
        <p:txBody>
          <a:bodyPr>
            <a:noAutofit/>
          </a:bodyPr>
          <a:lstStyle/>
          <a:p>
            <a:pPr algn="just"/>
            <a:r>
              <a:rPr lang="ru-RU" sz="2400" b="1" dirty="0"/>
              <a:t>Порой они обретали необычные для графики размеры и формировались по законам монументального искусства в триптихи и </a:t>
            </a:r>
            <a:r>
              <a:rPr lang="ru-RU" sz="2400" b="1" dirty="0" err="1"/>
              <a:t>полиптихи</a:t>
            </a:r>
            <a:r>
              <a:rPr lang="ru-RU" sz="2400" b="1" dirty="0"/>
              <a:t> («Страх и отчаяние в Третьей империи» по мотивам зонгов к пьесе Бертольда Брехта, 1970; «Театр абсурда, или Метаморфозы фашизма» по мотивам </a:t>
            </a:r>
            <a:r>
              <a:rPr lang="ru-RU" sz="2400" b="1" dirty="0" err="1"/>
              <a:t>трагифарса</a:t>
            </a:r>
            <a:r>
              <a:rPr lang="ru-RU" sz="2400" b="1" dirty="0"/>
              <a:t> </a:t>
            </a:r>
            <a:r>
              <a:rPr lang="ru-RU" sz="2400" b="1" dirty="0" err="1"/>
              <a:t>Эжена</a:t>
            </a:r>
            <a:r>
              <a:rPr lang="ru-RU" sz="2400" b="1" dirty="0"/>
              <a:t> Ионеско «Носорог», 1974; «Завоеватели», 1975). Но чаще складывались в станковые многолистовые тематические серии, работа над которыми продолжалась в последующие десятилетия.»</a:t>
            </a:r>
          </a:p>
        </p:txBody>
      </p:sp>
      <p:pic>
        <p:nvPicPr>
          <p:cNvPr id="4" name="Содержимое 3"/>
          <p:cNvPicPr>
            <a:picLocks noGrp="1"/>
          </p:cNvPicPr>
          <p:nvPr>
            <p:ph idx="1"/>
          </p:nvPr>
        </p:nvPicPr>
        <p:blipFill>
          <a:blip r:embed="rId2"/>
          <a:srcRect/>
          <a:stretch>
            <a:fillRect/>
          </a:stretch>
        </p:blipFill>
        <p:spPr bwMode="auto">
          <a:xfrm>
            <a:off x="142875" y="857233"/>
            <a:ext cx="4071938" cy="3214709"/>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1601787" y="0"/>
            <a:ext cx="5613419" cy="6858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1857356" y="0"/>
            <a:ext cx="5357850" cy="6858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1785918" y="0"/>
            <a:ext cx="5357850"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1928794" y="0"/>
            <a:ext cx="5429288" cy="6858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857232"/>
          </a:xfrm>
        </p:spPr>
        <p:txBody>
          <a:bodyPr>
            <a:normAutofit/>
          </a:bodyPr>
          <a:lstStyle/>
          <a:p>
            <a:r>
              <a:rPr lang="ru-RU" sz="3600" b="1" dirty="0"/>
              <a:t>К</a:t>
            </a:r>
            <a:r>
              <a:rPr lang="ru-RU" sz="3600" b="1" dirty="0" smtClean="0"/>
              <a:t>нига </a:t>
            </a:r>
            <a:r>
              <a:rPr lang="ru-RU" sz="3600" b="1" dirty="0"/>
              <a:t>– «Парад Алле</a:t>
            </a:r>
            <a:r>
              <a:rPr lang="ru-RU" sz="3600" b="1" dirty="0" smtClean="0"/>
              <a:t>» </a:t>
            </a:r>
            <a:endParaRPr lang="ru-RU" sz="3600" b="1" dirty="0"/>
          </a:p>
        </p:txBody>
      </p:sp>
      <p:pic>
        <p:nvPicPr>
          <p:cNvPr id="4" name="Содержимое 3"/>
          <p:cNvPicPr>
            <a:picLocks noGrp="1"/>
          </p:cNvPicPr>
          <p:nvPr>
            <p:ph sz="half" idx="1"/>
          </p:nvPr>
        </p:nvPicPr>
        <p:blipFill>
          <a:blip r:embed="rId2"/>
          <a:stretch>
            <a:fillRect/>
          </a:stretch>
        </p:blipFill>
        <p:spPr bwMode="auto">
          <a:xfrm>
            <a:off x="457200" y="928670"/>
            <a:ext cx="4038600" cy="5500725"/>
          </a:xfrm>
          <a:prstGeom prst="rect">
            <a:avLst/>
          </a:prstGeom>
          <a:noFill/>
          <a:ln w="9525">
            <a:noFill/>
            <a:miter lim="800000"/>
            <a:headEnd/>
            <a:tailEnd/>
          </a:ln>
        </p:spPr>
      </p:pic>
      <p:sp>
        <p:nvSpPr>
          <p:cNvPr id="5" name="Содержимое 4"/>
          <p:cNvSpPr>
            <a:spLocks noGrp="1"/>
          </p:cNvSpPr>
          <p:nvPr>
            <p:ph sz="half" idx="2"/>
          </p:nvPr>
        </p:nvSpPr>
        <p:spPr>
          <a:xfrm>
            <a:off x="4500562" y="714356"/>
            <a:ext cx="4429156" cy="6000792"/>
          </a:xfrm>
        </p:spPr>
        <p:txBody>
          <a:bodyPr>
            <a:noAutofit/>
          </a:bodyPr>
          <a:lstStyle/>
          <a:p>
            <a:pPr algn="just"/>
            <a:r>
              <a:rPr lang="ru-RU" sz="2000" b="1" dirty="0"/>
              <a:t>Особое место в творчестве мастера начиная с 70-х годов занимают мотивы цирка. </a:t>
            </a:r>
            <a:r>
              <a:rPr lang="ru-RU" sz="2000" b="1" dirty="0" smtClean="0"/>
              <a:t>Любовь к  нему породила </a:t>
            </a:r>
            <a:r>
              <a:rPr lang="ru-RU" sz="2000" b="1" dirty="0"/>
              <a:t>серию офортов, а позже гуашей и </a:t>
            </a:r>
            <a:r>
              <a:rPr lang="ru-RU" sz="2000" b="1" dirty="0" smtClean="0"/>
              <a:t>темпер. Художника</a:t>
            </a:r>
            <a:r>
              <a:rPr lang="ru-RU" sz="2000" b="1" dirty="0"/>
              <a:t>, пожелавшего выйти из круга привычных тем и композиционных решений, захватила красочность, </a:t>
            </a:r>
            <a:r>
              <a:rPr lang="ru-RU" sz="2000" b="1" dirty="0" err="1"/>
              <a:t>карнавальность</a:t>
            </a:r>
            <a:r>
              <a:rPr lang="ru-RU" sz="2000" b="1" dirty="0"/>
              <a:t> циркового представления, где «все возможно», где работа артистов на опасной грани заставляет замирать от страха сердце, где в клоунских интермедиях шутка - сквозь слезы, где саморазоблачение и мистификация, жизнь и творчество нераздельны.</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2428861" y="214290"/>
            <a:ext cx="4500594" cy="642942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2071670" y="142852"/>
            <a:ext cx="5214974" cy="6572296"/>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85728"/>
            <a:ext cx="8229600" cy="428628"/>
          </a:xfrm>
        </p:spPr>
        <p:txBody>
          <a:bodyPr>
            <a:noAutofit/>
          </a:bodyPr>
          <a:lstStyle/>
          <a:p>
            <a:r>
              <a:rPr lang="ru-RU" sz="2800" b="1" dirty="0"/>
              <a:t>Серия </a:t>
            </a:r>
            <a:r>
              <a:rPr lang="ru-RU" sz="2800" b="1" dirty="0" smtClean="0"/>
              <a:t> «Старый Екатеринбург»</a:t>
            </a:r>
            <a:r>
              <a:rPr lang="ru-RU" sz="2800" b="1" dirty="0"/>
              <a:t/>
            </a:r>
            <a:br>
              <a:rPr lang="ru-RU" sz="2800" b="1" dirty="0"/>
            </a:br>
            <a:endParaRPr lang="ru-RU" sz="2800" b="1" dirty="0"/>
          </a:p>
        </p:txBody>
      </p:sp>
      <p:pic>
        <p:nvPicPr>
          <p:cNvPr id="4" name="Содержимое 3"/>
          <p:cNvPicPr>
            <a:picLocks noGrp="1"/>
          </p:cNvPicPr>
          <p:nvPr>
            <p:ph idx="1"/>
          </p:nvPr>
        </p:nvPicPr>
        <p:blipFill>
          <a:blip r:embed="rId2"/>
          <a:srcRect/>
          <a:stretch>
            <a:fillRect/>
          </a:stretch>
        </p:blipFill>
        <p:spPr bwMode="auto">
          <a:xfrm>
            <a:off x="1000100" y="785794"/>
            <a:ext cx="7358114" cy="5857916"/>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2071670" y="0"/>
            <a:ext cx="5000660" cy="6858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p:cNvPicPr>
          <p:nvPr>
            <p:ph idx="1"/>
          </p:nvPr>
        </p:nvPicPr>
        <p:blipFill>
          <a:blip r:embed="rId2"/>
          <a:srcRect/>
          <a:stretch>
            <a:fillRect/>
          </a:stretch>
        </p:blipFill>
        <p:spPr bwMode="auto">
          <a:xfrm>
            <a:off x="500034" y="428604"/>
            <a:ext cx="8072494" cy="6286544"/>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226196"/>
          </a:xfrm>
        </p:spPr>
        <p:txBody>
          <a:bodyPr>
            <a:noAutofit/>
          </a:bodyPr>
          <a:lstStyle/>
          <a:p>
            <a:pPr algn="just"/>
            <a:r>
              <a:rPr lang="ru-RU" sz="2200" b="1" dirty="0"/>
              <a:t>Заслуженный художник Российской Федерации Родился в 1928 году в г. Спасске Приморского края. В 1948 году окончил Свердловское художественное училище. С 1950 года участник городских, областных, зональных, республиканских, </a:t>
            </a:r>
            <a:r>
              <a:rPr lang="ru-RU" sz="2200" b="1" dirty="0" err="1"/>
              <a:t>сесоюзных</a:t>
            </a:r>
            <a:r>
              <a:rPr lang="ru-RU" sz="2200" b="1" dirty="0"/>
              <a:t> и международных выставок, многократный лауреат отечественных и зарубежных конкурсов книги. С 1956 года член Союза художников СССР. В 1973 году удостоен почетного звания «Заслуженный художник РСФСР». В 1995 году  </a:t>
            </a:r>
            <a:r>
              <a:rPr lang="ru-RU" sz="2200" b="1" dirty="0" smtClean="0"/>
              <a:t>присуждена </a:t>
            </a:r>
            <a:r>
              <a:rPr lang="ru-RU" sz="2200" b="1" dirty="0"/>
              <a:t>Премия им. </a:t>
            </a:r>
            <a:r>
              <a:rPr lang="ru-RU" sz="2200" b="1" dirty="0" err="1"/>
              <a:t>Г.С.Мосина</a:t>
            </a:r>
            <a:r>
              <a:rPr lang="ru-RU" sz="2200" b="1" dirty="0"/>
              <a:t>. В 1998 году присуждена Премия Губернатора Свердловской области за выдающиеся достижения в области литературы и искусства. В 2005 году присуждена Золотая медаль с девизом «Достойному» Российской Академии Художеств. В 2007 году присвоено академическое звание член-корреспондент Российской Академии Художеств. В 2007 году удостоен звания «Почетный гражданин г.Екатеринбурга». В 2008 году вторично присуждена Премия Губернатора Свердловской области за большой личный вклад в развитие изобразительного искусства и  </a:t>
            </a:r>
            <a:r>
              <a:rPr lang="ru-RU" sz="2200" b="1" dirty="0" smtClean="0"/>
              <a:t>многолетнюю </a:t>
            </a:r>
            <a:r>
              <a:rPr lang="ru-RU" sz="2200" b="1" dirty="0"/>
              <a:t>плодотворную деятельность. </a:t>
            </a:r>
            <a:br>
              <a:rPr lang="ru-RU" sz="2200" b="1" dirty="0"/>
            </a:br>
            <a:endParaRPr lang="ru-RU" sz="22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571472" y="214290"/>
            <a:ext cx="8215370" cy="6286543"/>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2000232" y="-1"/>
            <a:ext cx="4857784" cy="6858001"/>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357158" y="285728"/>
            <a:ext cx="8429684" cy="607223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226196"/>
          </a:xfrm>
        </p:spPr>
        <p:txBody>
          <a:bodyPr>
            <a:normAutofit fontScale="90000"/>
          </a:bodyPr>
          <a:lstStyle/>
          <a:p>
            <a:pPr algn="just"/>
            <a:r>
              <a:rPr lang="ru-RU" sz="2400" b="1" dirty="0"/>
              <a:t>«У меня был старый друг – Леша Казанцев, мы с ним были дружны 67 лет, а сейчас его уже нет в живых. У нас была традиция: каждый год в конце лета мы выезжали куда-нибудь на этюды, поскольку к осени мы уже зеленели от усталости. Мы побывали в Средней Азии, на севере России, объехали Урал. Если мы не могли никуда поехать, то выходили рисовать в город. К сожалению, первые листы я нарисовал лишь году в 1970 или 75, и понял, насколько это интересно. А вот если бы начал на десяток лет раньше – я бы еще многое застал в городе. Я раздарил многие листы, их недорого покупали, серия быстро расходилась. Но теперь я уже не вернусь к этому циклу - город стал другим, от него почти ничего не осталось от старинной застройки».©В.В</a:t>
            </a:r>
            <a:r>
              <a:rPr lang="ru-RU" sz="2400" b="1" dirty="0" smtClean="0"/>
              <a:t>.</a:t>
            </a:r>
            <a:br>
              <a:rPr lang="ru-RU" sz="2400" b="1" dirty="0" smtClean="0"/>
            </a:br>
            <a:r>
              <a:rPr lang="ru-RU" sz="2400" dirty="0"/>
              <a:t> </a:t>
            </a:r>
            <a:r>
              <a:rPr lang="ru-RU" sz="2400" b="1" dirty="0"/>
              <a:t>«Я рисовал, следовательно, я любил», - такими словами заканчивается вступление к книге «Старый Екатеринбург». </a:t>
            </a:r>
            <a:br>
              <a:rPr lang="ru-RU" sz="2400" b="1" dirty="0"/>
            </a:br>
            <a:r>
              <a:rPr lang="ru-RU" sz="2400" dirty="0"/>
              <a:t/>
            </a:r>
            <a:br>
              <a:rPr lang="ru-RU" sz="2400" dirty="0"/>
            </a:br>
            <a:endParaRPr lang="ru-RU" sz="2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normAutofit/>
          </a:bodyPr>
          <a:lstStyle/>
          <a:p>
            <a:r>
              <a:rPr lang="ru-RU" sz="3200" b="1" smtClean="0"/>
              <a:t>В </a:t>
            </a:r>
            <a:r>
              <a:rPr lang="ru-RU" sz="3200" b="1" smtClean="0"/>
              <a:t>2015 </a:t>
            </a:r>
            <a:r>
              <a:rPr lang="ru-RU" sz="3200" b="1" dirty="0" smtClean="0"/>
              <a:t>году В.Воловичу </a:t>
            </a:r>
            <a:r>
              <a:rPr lang="ru-RU" sz="3200" b="1" smtClean="0"/>
              <a:t>исполнилось </a:t>
            </a:r>
            <a:r>
              <a:rPr lang="ru-RU" sz="3200" b="1" smtClean="0"/>
              <a:t>87 </a:t>
            </a:r>
            <a:r>
              <a:rPr lang="ru-RU" sz="3200" b="1" dirty="0" smtClean="0"/>
              <a:t>лет</a:t>
            </a:r>
            <a:endParaRPr lang="ru-RU" sz="3200" b="1" dirty="0"/>
          </a:p>
        </p:txBody>
      </p:sp>
      <p:pic>
        <p:nvPicPr>
          <p:cNvPr id="4" name="Содержимое 3"/>
          <p:cNvPicPr>
            <a:picLocks noGrp="1"/>
          </p:cNvPicPr>
          <p:nvPr>
            <p:ph idx="1"/>
          </p:nvPr>
        </p:nvPicPr>
        <p:blipFill>
          <a:blip r:embed="rId2"/>
          <a:srcRect/>
          <a:stretch>
            <a:fillRect/>
          </a:stretch>
        </p:blipFill>
        <p:spPr bwMode="auto">
          <a:xfrm>
            <a:off x="2285984" y="1000108"/>
            <a:ext cx="4714908" cy="5857892"/>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274638"/>
            <a:ext cx="4572000" cy="6369072"/>
          </a:xfrm>
        </p:spPr>
        <p:txBody>
          <a:bodyPr/>
          <a:lstStyle/>
          <a:p>
            <a:endParaRPr lang="ru-RU" dirty="0"/>
          </a:p>
        </p:txBody>
      </p:sp>
      <p:sp>
        <p:nvSpPr>
          <p:cNvPr id="4" name="Содержимое 3"/>
          <p:cNvSpPr>
            <a:spLocks noGrp="1"/>
          </p:cNvSpPr>
          <p:nvPr>
            <p:ph idx="1"/>
          </p:nvPr>
        </p:nvSpPr>
        <p:spPr>
          <a:xfrm>
            <a:off x="4429124" y="142852"/>
            <a:ext cx="4500594" cy="6715148"/>
          </a:xfrm>
        </p:spPr>
        <p:txBody>
          <a:bodyPr>
            <a:normAutofit fontScale="92500"/>
          </a:bodyPr>
          <a:lstStyle/>
          <a:p>
            <a:pPr algn="just"/>
            <a:r>
              <a:rPr lang="ru-RU" sz="1800" b="1" dirty="0" smtClean="0"/>
              <a:t>Работает в книжной и станковой графике. Излюбленные техники - офорт, мягкий лак, литография, а также акварель, гуашь, темпера... Живет и работает в г. Екатеринбурге. Работы находятся в государственном музее изобразительных искусств имени А.С. Пушкина, Государственной Третьяковской галерее, Государственном Русском музее, художественных музеях Екатеринбурга, Иваново, Магнитогорска, Нижнего Тагила, Новосибирска, Перми, Саратова, Челябинска, Ярославля, в Пражской национальной галерее, Моравской галерее в г. Брно, Музее современного искусства в г. Кельне, Музее И.В.Гете и Ф.Шиллера в Веймаре, Шекспировском центре в </a:t>
            </a:r>
            <a:r>
              <a:rPr lang="ru-RU" sz="1800" b="1" dirty="0" err="1" smtClean="0"/>
              <a:t>Стратфорте-на-Эйвоне</a:t>
            </a:r>
            <a:r>
              <a:rPr lang="ru-RU" sz="1800" b="1" dirty="0" smtClean="0"/>
              <a:t>, а также других государственных и частных собраниях России, Австрии, Германии, Израиля, Испании, Италии, США и Франции. Коллекция </a:t>
            </a:r>
            <a:r>
              <a:rPr lang="ru-RU" sz="1800" b="1" dirty="0" err="1" smtClean="0"/>
              <a:t>Ирбитского</a:t>
            </a:r>
            <a:r>
              <a:rPr lang="ru-RU" sz="1800" b="1" dirty="0" smtClean="0"/>
              <a:t> ГМИИ является самым крупным и наиболее полным собранием работ художника.</a:t>
            </a:r>
            <a:br>
              <a:rPr lang="ru-RU" sz="1800" b="1" dirty="0" smtClean="0"/>
            </a:br>
            <a:r>
              <a:rPr lang="ru-RU" sz="1800" b="1" dirty="0" smtClean="0"/>
              <a:t> </a:t>
            </a:r>
            <a:endParaRPr lang="ru-RU" sz="1800" b="1" dirty="0"/>
          </a:p>
        </p:txBody>
      </p:sp>
      <p:pic>
        <p:nvPicPr>
          <p:cNvPr id="5" name="Рисунок 4"/>
          <p:cNvPicPr/>
          <p:nvPr/>
        </p:nvPicPr>
        <p:blipFill>
          <a:blip r:embed="rId2"/>
          <a:srcRect/>
          <a:stretch>
            <a:fillRect/>
          </a:stretch>
        </p:blipFill>
        <p:spPr bwMode="auto">
          <a:xfrm>
            <a:off x="0" y="214312"/>
            <a:ext cx="4571999" cy="642937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471990" cy="6011882"/>
          </a:xfrm>
        </p:spPr>
        <p:txBody>
          <a:bodyPr/>
          <a:lstStyle/>
          <a:p>
            <a:endParaRPr lang="ru-RU" dirty="0"/>
          </a:p>
        </p:txBody>
      </p:sp>
      <p:sp>
        <p:nvSpPr>
          <p:cNvPr id="3" name="Содержимое 2"/>
          <p:cNvSpPr>
            <a:spLocks noGrp="1"/>
          </p:cNvSpPr>
          <p:nvPr>
            <p:ph idx="1"/>
          </p:nvPr>
        </p:nvSpPr>
        <p:spPr>
          <a:xfrm>
            <a:off x="5072066" y="142852"/>
            <a:ext cx="3929090" cy="6500858"/>
          </a:xfrm>
        </p:spPr>
        <p:txBody>
          <a:bodyPr>
            <a:normAutofit fontScale="92500"/>
          </a:bodyPr>
          <a:lstStyle/>
          <a:p>
            <a:pPr algn="just"/>
            <a:r>
              <a:rPr lang="ru-RU" sz="2400" b="1" dirty="0"/>
              <a:t>Рожденный в писательской семье, Виталий Волович с детства интересовался к литературой. К книжной графике он обратился уже в начале своего творческого пути, по окончании Свердловского художественного училища. Среди первых книг, оформленных им еще в 1950-х, — сборник сказов П. Бажова «Малахитовая шкатулка» и «Кладовая солнца» Михаила Пришвина, работу над которой высоко оценил сам автор.</a:t>
            </a:r>
          </a:p>
        </p:txBody>
      </p:sp>
      <p:pic>
        <p:nvPicPr>
          <p:cNvPr id="4" name="Рисунок 3"/>
          <p:cNvPicPr/>
          <p:nvPr/>
        </p:nvPicPr>
        <p:blipFill>
          <a:blip r:embed="rId2"/>
          <a:srcRect/>
          <a:stretch>
            <a:fillRect/>
          </a:stretch>
        </p:blipFill>
        <p:spPr bwMode="auto">
          <a:xfrm>
            <a:off x="285720" y="285728"/>
            <a:ext cx="4714909" cy="607223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428604"/>
            <a:ext cx="8715436" cy="6286544"/>
          </a:xfrm>
        </p:spPr>
        <p:txBody>
          <a:bodyPr>
            <a:normAutofit/>
          </a:bodyPr>
          <a:lstStyle/>
          <a:p>
            <a:pPr algn="just"/>
            <a:r>
              <a:rPr lang="ru-RU" sz="2800" b="1" dirty="0" smtClean="0"/>
              <a:t>Иллюстрируя </a:t>
            </a:r>
            <a:r>
              <a:rPr lang="ru-RU" sz="2800" b="1" dirty="0"/>
              <a:t>и оформляя «Малахитовую шкатулку» Павла Бажова (1963), - издание, включившее девять </a:t>
            </a:r>
            <a:r>
              <a:rPr lang="ru-RU" sz="2800" b="1" dirty="0" smtClean="0"/>
              <a:t>сказов, художник встретился с проблемой большого книжного ансамбля . В </a:t>
            </a:r>
            <a:r>
              <a:rPr lang="ru-RU" sz="2800" b="1" dirty="0"/>
              <a:t>свое время писатель сетовал на иллюстраторов за то, что они «в фантастическую сторону не глядели». В линогравюрах Воловича, созданных не без влияния современной литовской графики, волшебные образы уральских преданий приподняты над бытом. Динамичной композицией, смещением пространственных протяжений художник, не имитируя рисунок камня, усилил ассоциации между цветным оттиском и срезом малахита или яшмы.</a:t>
            </a:r>
          </a:p>
          <a:p>
            <a:pPr algn="just"/>
            <a:r>
              <a:rPr lang="ru-RU" sz="2800" b="1" dirty="0" smtClean="0"/>
              <a:t> </a:t>
            </a:r>
            <a:endParaRPr lang="ru-RU" sz="2800" b="1" dirty="0"/>
          </a:p>
          <a:p>
            <a:endParaRPr lang="ru-RU" sz="2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normAutofit/>
          </a:bodyPr>
          <a:lstStyle/>
          <a:p>
            <a:r>
              <a:rPr lang="ru-RU" sz="2800" b="1" dirty="0" smtClean="0"/>
              <a:t>Иллюстрации к сказам П.П.Бажова</a:t>
            </a:r>
            <a:endParaRPr lang="ru-RU" sz="2800" b="1" dirty="0"/>
          </a:p>
        </p:txBody>
      </p:sp>
      <p:pic>
        <p:nvPicPr>
          <p:cNvPr id="5" name="Содержимое 4"/>
          <p:cNvPicPr>
            <a:picLocks noGrp="1"/>
          </p:cNvPicPr>
          <p:nvPr>
            <p:ph sz="half" idx="1"/>
          </p:nvPr>
        </p:nvPicPr>
        <p:blipFill>
          <a:blip r:embed="rId2"/>
          <a:srcRect/>
          <a:stretch>
            <a:fillRect/>
          </a:stretch>
        </p:blipFill>
        <p:spPr bwMode="auto">
          <a:xfrm>
            <a:off x="142844" y="1000108"/>
            <a:ext cx="4125937" cy="5572164"/>
          </a:xfrm>
          <a:prstGeom prst="rect">
            <a:avLst/>
          </a:prstGeom>
          <a:noFill/>
          <a:ln w="9525">
            <a:noFill/>
            <a:miter lim="800000"/>
            <a:headEnd/>
            <a:tailEnd/>
          </a:ln>
        </p:spPr>
      </p:pic>
      <p:pic>
        <p:nvPicPr>
          <p:cNvPr id="6" name="Содержимое 5"/>
          <p:cNvPicPr>
            <a:picLocks noGrp="1"/>
          </p:cNvPicPr>
          <p:nvPr>
            <p:ph sz="half" idx="2"/>
          </p:nvPr>
        </p:nvPicPr>
        <p:blipFill>
          <a:blip r:embed="rId3"/>
          <a:srcRect/>
          <a:stretch>
            <a:fillRect/>
          </a:stretch>
        </p:blipFill>
        <p:spPr bwMode="auto">
          <a:xfrm>
            <a:off x="4648200" y="1031553"/>
            <a:ext cx="4281488" cy="550926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p:cNvPicPr>
            <a:picLocks noGrp="1"/>
          </p:cNvPicPr>
          <p:nvPr>
            <p:ph sz="half" idx="1"/>
          </p:nvPr>
        </p:nvPicPr>
        <p:blipFill>
          <a:blip r:embed="rId2"/>
          <a:srcRect/>
          <a:stretch>
            <a:fillRect/>
          </a:stretch>
        </p:blipFill>
        <p:spPr bwMode="auto">
          <a:xfrm>
            <a:off x="142844" y="214290"/>
            <a:ext cx="4184775" cy="6215106"/>
          </a:xfrm>
          <a:prstGeom prst="rect">
            <a:avLst/>
          </a:prstGeom>
          <a:noFill/>
          <a:ln w="9525">
            <a:noFill/>
            <a:miter lim="800000"/>
            <a:headEnd/>
            <a:tailEnd/>
          </a:ln>
        </p:spPr>
      </p:pic>
      <p:pic>
        <p:nvPicPr>
          <p:cNvPr id="6" name="Содержимое 5"/>
          <p:cNvPicPr>
            <a:picLocks noGrp="1"/>
          </p:cNvPicPr>
          <p:nvPr>
            <p:ph sz="half" idx="2"/>
          </p:nvPr>
        </p:nvPicPr>
        <p:blipFill>
          <a:blip r:embed="rId3"/>
          <a:srcRect/>
          <a:stretch>
            <a:fillRect/>
          </a:stretch>
        </p:blipFill>
        <p:spPr bwMode="auto">
          <a:xfrm>
            <a:off x="4500562" y="214290"/>
            <a:ext cx="4357717" cy="6286544"/>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Тема Office">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TotalTime>
  <Words>1464</Words>
  <Application>Microsoft Office PowerPoint</Application>
  <PresentationFormat>Экран (4:3)</PresentationFormat>
  <Paragraphs>24</Paragraphs>
  <Slides>44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44</vt:i4>
      </vt:variant>
    </vt:vector>
  </HeadingPairs>
  <TitlesOfParts>
    <vt:vector size="45" baseType="lpstr">
      <vt:lpstr>Тема Office</vt:lpstr>
      <vt:lpstr>Творчество  В.Воловича</vt:lpstr>
      <vt:lpstr>«Войдя в искусство в период, когда стали актуальными проблемы ансамблевого решения книги, Волович в работах рубежа 50-60-х годов стремился к декоративному единству ее элементов. Внимательное отношение к макету и оформлению издания он сохранял всегда, однако специфические вопросы книжного искусства отодвигаются для него на второй план. Уже в конце 60-х годов в творчестве Воловича проявилась тенденция, обозначенная в то время как «раскниживание» книжной графики. Художнику стало тесно в книге: литографии и офорты 70-х годов, навеянные языческой мифологией, средневековой поэзией и литературой Нового времени, воспринимаются самостоятельными произведениями. </vt:lpstr>
      <vt:lpstr>Порой они обретали необычные для графики размеры и формировались по законам монументального искусства в триптихи и полиптихи («Страх и отчаяние в Третьей империи» по мотивам зонгов к пьесе Бертольда Брехта, 1970; «Театр абсурда, или Метаморфозы фашизма» по мотивам трагифарса Эжена Ионеско «Носорог», 1974; «Завоеватели», 1975). Но чаще складывались в станковые многолистовые тематические серии, работа над которыми продолжалась в последующие десятилетия.»</vt:lpstr>
      <vt:lpstr>Заслуженный художник Российской Федерации Родился в 1928 году в г. Спасске Приморского края. В 1948 году окончил Свердловское художественное училище. С 1950 года участник городских, областных, зональных, республиканских, сесоюзных и международных выставок, многократный лауреат отечественных и зарубежных конкурсов книги. С 1956 года член Союза художников СССР. В 1973 году удостоен почетного звания «Заслуженный художник РСФСР». В 1995 году  присуждена Премия им. Г.С.Мосина. В 1998 году присуждена Премия Губернатора Свердловской области за выдающиеся достижения в области литературы и искусства. В 2005 году присуждена Золотая медаль с девизом «Достойному» Российской Академии Художеств. В 2007 году присвоено академическое звание член-корреспондент Российской Академии Художеств. В 2007 году удостоен звания «Почетный гражданин г.Екатеринбурга». В 2008 году вторично присуждена Премия Губернатора Свердловской области за большой личный вклад в развитие изобразительного искусства и  многолетнюю плодотворную деятельность.  </vt:lpstr>
      <vt:lpstr>Слайд 5</vt:lpstr>
      <vt:lpstr>Слайд 6</vt:lpstr>
      <vt:lpstr>Слайд 7</vt:lpstr>
      <vt:lpstr>Иллюстрации к сказам П.П.Бажова</vt:lpstr>
      <vt:lpstr>Слайд 9</vt:lpstr>
      <vt:lpstr>Слайд 10</vt:lpstr>
      <vt:lpstr>Слайд 11</vt:lpstr>
      <vt:lpstr>Слайд 12</vt:lpstr>
      <vt:lpstr>Слайд 13</vt:lpstr>
      <vt:lpstr>«Слово о полку Игореве»</vt:lpstr>
      <vt:lpstr>Слайд 15</vt:lpstr>
      <vt:lpstr>Слайд 16</vt:lpstr>
      <vt:lpstr>Слайд 17</vt:lpstr>
      <vt:lpstr>Роман «Тристан и Изольда»</vt:lpstr>
      <vt:lpstr>Роман «Тристан и Изольда»</vt:lpstr>
      <vt:lpstr>Слайд 20</vt:lpstr>
      <vt:lpstr>Слайд 21</vt:lpstr>
      <vt:lpstr>Слайд 22</vt:lpstr>
      <vt:lpstr>Слайд 23</vt:lpstr>
      <vt:lpstr>Слайд 24</vt:lpstr>
      <vt:lpstr>«Ричард III»</vt:lpstr>
      <vt:lpstr>Слайд 26</vt:lpstr>
      <vt:lpstr>Исландские саги</vt:lpstr>
      <vt:lpstr>Слайд 28</vt:lpstr>
      <vt:lpstr>Слайд 29</vt:lpstr>
      <vt:lpstr>Слайд 30</vt:lpstr>
      <vt:lpstr>Слайд 31</vt:lpstr>
      <vt:lpstr>Слайд 32</vt:lpstr>
      <vt:lpstr>Слайд 33</vt:lpstr>
      <vt:lpstr>Книга – «Парад Алле» </vt:lpstr>
      <vt:lpstr>Слайд 35</vt:lpstr>
      <vt:lpstr>Слайд 36</vt:lpstr>
      <vt:lpstr>Серия  «Старый Екатеринбург» </vt:lpstr>
      <vt:lpstr>Слайд 38</vt:lpstr>
      <vt:lpstr>Слайд 39</vt:lpstr>
      <vt:lpstr>Слайд 40</vt:lpstr>
      <vt:lpstr>Слайд 41</vt:lpstr>
      <vt:lpstr>Слайд 42</vt:lpstr>
      <vt:lpstr>«У меня был старый друг – Леша Казанцев, мы с ним были дружны 67 лет, а сейчас его уже нет в живых. У нас была традиция: каждый год в конце лета мы выезжали куда-нибудь на этюды, поскольку к осени мы уже зеленели от усталости. Мы побывали в Средней Азии, на севере России, объехали Урал. Если мы не могли никуда поехать, то выходили рисовать в город. К сожалению, первые листы я нарисовал лишь году в 1970 или 75, и понял, насколько это интересно. А вот если бы начал на десяток лет раньше – я бы еще многое застал в городе. Я раздарил многие листы, их недорого покупали, серия быстро расходилась. Но теперь я уже не вернусь к этому циклу - город стал другим, от него почти ничего не осталось от старинной застройки».©В.В.  «Я рисовал, следовательно, я любил», - такими словами заканчивается вступление к книге «Старый Екатеринбург».   </vt:lpstr>
      <vt:lpstr>В 2015 году В.Воловичу исполнилось 87 лет</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Творчество  В.Воловича</dc:title>
  <dc:creator>Администратоp</dc:creator>
  <cp:lastModifiedBy>Администратоp</cp:lastModifiedBy>
  <cp:revision>20</cp:revision>
  <dcterms:created xsi:type="dcterms:W3CDTF">2015-03-14T17:40:23Z</dcterms:created>
  <dcterms:modified xsi:type="dcterms:W3CDTF">2016-03-09T15:24:12Z</dcterms:modified>
</cp:coreProperties>
</file>