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8" r:id="rId4"/>
    <p:sldId id="273" r:id="rId5"/>
    <p:sldId id="278" r:id="rId6"/>
    <p:sldId id="271" r:id="rId7"/>
    <p:sldId id="277" r:id="rId8"/>
    <p:sldId id="303" r:id="rId9"/>
    <p:sldId id="304" r:id="rId10"/>
    <p:sldId id="294" r:id="rId11"/>
    <p:sldId id="291" r:id="rId12"/>
    <p:sldId id="301" r:id="rId13"/>
    <p:sldId id="293" r:id="rId14"/>
    <p:sldId id="302" r:id="rId15"/>
    <p:sldId id="305" r:id="rId16"/>
    <p:sldId id="306" r:id="rId17"/>
    <p:sldId id="300" r:id="rId18"/>
    <p:sldId id="307" r:id="rId19"/>
    <p:sldId id="292" r:id="rId20"/>
    <p:sldId id="285" r:id="rId21"/>
    <p:sldId id="275" r:id="rId22"/>
    <p:sldId id="286" r:id="rId23"/>
    <p:sldId id="287" r:id="rId24"/>
    <p:sldId id="290" r:id="rId25"/>
    <p:sldId id="296" r:id="rId26"/>
    <p:sldId id="308" r:id="rId27"/>
    <p:sldId id="298" r:id="rId28"/>
    <p:sldId id="309" r:id="rId29"/>
    <p:sldId id="29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1F3"/>
    <a:srgbClr val="681E58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2B0F-C627-4459-9BD5-C60D14F8CB6C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8EFC-D991-4834-9ABE-EFDDEDB2E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620262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0AB5-16A7-4943-AB57-517476E7169D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F8F4-BA1A-4E15-B367-0C3DC629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342201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CA477-1E55-4364-A429-73F300E72E37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D167-1A4B-49FA-8E1C-B310C77F1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61859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FFEE-F7B1-47DE-89D4-AADB192D0BD3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A485-7DAA-469A-ACBC-CE7CDDC83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49727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5678-E142-4249-B05C-E67FBB2ACD4B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B98F-272F-4831-B50E-779B4B413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87842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1973-12FE-46FA-94DD-C1E7BD0C6423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62E7-7B27-445C-8348-0B1747885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14960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4FF7-BEA2-4666-BDEA-B1BCF783DACF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28A4-D336-4190-92A0-FA81D806E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06844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378BA-09C6-4F77-8E57-FCAD75E6C71D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8E3C-A6FB-4D05-8C50-9A07FD0B7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175746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C074-F112-467C-B8F3-E7E99918F1D1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C77E-3A94-427B-AE53-4D769D92E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236030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6697-15DA-43E8-AA64-8A704F10294F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5391-83CD-4174-BB84-8EA2C1ABD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98115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9327-5E7D-4438-A77E-89547D9E262B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2B19-F6C0-46E2-BC1E-46A03B2C0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47339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6EA567-4CB6-46B5-B3F4-3AEE58AEDFC3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7B855-0FFE-4EBC-963A-C9B793D89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hyperlink" Target="http://kotlascity.3dn.ru/_ph/2/218475785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file2953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51" name="Заголовок 5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918450" cy="1871663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4921F3"/>
                </a:solidFill>
              </a:rPr>
              <a:t>Учебный  проект </a:t>
            </a:r>
            <a:br>
              <a:rPr lang="ru-RU" altLang="ru-RU" b="1" i="1" smtClean="0">
                <a:solidFill>
                  <a:srgbClr val="4921F3"/>
                </a:solidFill>
              </a:rPr>
            </a:br>
            <a:r>
              <a:rPr lang="ru-RU" altLang="ru-RU" b="1" i="1" smtClean="0">
                <a:solidFill>
                  <a:srgbClr val="C00000"/>
                </a:solidFill>
              </a:rPr>
              <a:t>«Моя  малая  Родина»</a:t>
            </a:r>
          </a:p>
        </p:txBody>
      </p:sp>
      <p:sp>
        <p:nvSpPr>
          <p:cNvPr id="2052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2492375"/>
            <a:ext cx="8893175" cy="2376488"/>
          </a:xfrm>
        </p:spPr>
        <p:txBody>
          <a:bodyPr/>
          <a:lstStyle/>
          <a:p>
            <a:r>
              <a:rPr lang="ru-RU" altLang="ru-RU" i="1" dirty="0" smtClean="0">
                <a:solidFill>
                  <a:srgbClr val="002060"/>
                </a:solidFill>
              </a:rPr>
              <a:t>Учитель: </a:t>
            </a:r>
            <a:r>
              <a:rPr lang="ru-RU" altLang="ru-RU" b="1" i="1" dirty="0" smtClean="0">
                <a:solidFill>
                  <a:srgbClr val="002060"/>
                </a:solidFill>
              </a:rPr>
              <a:t>Константинова Инга  Александровна</a:t>
            </a:r>
          </a:p>
          <a:p>
            <a:r>
              <a:rPr lang="ru-RU" altLang="ru-RU" i="1" dirty="0" smtClean="0">
                <a:solidFill>
                  <a:srgbClr val="002060"/>
                </a:solidFill>
              </a:rPr>
              <a:t>Окружающий мир</a:t>
            </a:r>
          </a:p>
          <a:p>
            <a:r>
              <a:rPr lang="ru-RU" altLang="ru-RU" i="1" dirty="0" smtClean="0">
                <a:solidFill>
                  <a:srgbClr val="002060"/>
                </a:solidFill>
              </a:rPr>
              <a:t>1 класс</a:t>
            </a:r>
          </a:p>
          <a:p>
            <a:r>
              <a:rPr lang="ru-RU" altLang="ru-RU" i="1" dirty="0" smtClean="0">
                <a:solidFill>
                  <a:srgbClr val="002060"/>
                </a:solidFill>
              </a:rPr>
              <a:t>МОУ «СОШ № 3 </a:t>
            </a:r>
            <a:r>
              <a:rPr lang="ru-RU" altLang="ru-RU" i="1" dirty="0" err="1" smtClean="0">
                <a:solidFill>
                  <a:srgbClr val="002060"/>
                </a:solidFill>
              </a:rPr>
              <a:t>г.Коряжма</a:t>
            </a:r>
            <a:r>
              <a:rPr lang="ru-RU" altLang="ru-RU" i="1" dirty="0" smtClean="0">
                <a:solidFill>
                  <a:srgbClr val="002060"/>
                </a:solidFill>
              </a:rPr>
              <a:t>»</a:t>
            </a:r>
          </a:p>
          <a:p>
            <a:endParaRPr lang="ru-RU" altLang="ru-RU" i="1" dirty="0" smtClean="0">
              <a:solidFill>
                <a:srgbClr val="002060"/>
              </a:solidFill>
            </a:endParaRPr>
          </a:p>
          <a:p>
            <a:endParaRPr lang="ru-RU" altLang="ru-RU" i="1" dirty="0" smtClean="0">
              <a:solidFill>
                <a:srgbClr val="002060"/>
              </a:solidFill>
            </a:endParaRPr>
          </a:p>
          <a:p>
            <a:r>
              <a:rPr lang="ru-RU" altLang="ru-RU" sz="2400" i="1" dirty="0" smtClean="0">
                <a:solidFill>
                  <a:srgbClr val="C00000"/>
                </a:solidFill>
              </a:rPr>
              <a:t>2015 год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152-5271_im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275" y="0"/>
            <a:ext cx="9185275" cy="6858000"/>
          </a:xfrm>
          <a:noFill/>
        </p:spPr>
      </p:pic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1214438"/>
          </a:xfrm>
        </p:spPr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Этапы   реализации  проекта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«Моя  малая  Родина»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endParaRPr lang="ru-RU" sz="3200" i="1" dirty="0" smtClean="0">
              <a:solidFill>
                <a:srgbClr val="C00000"/>
              </a:solidFill>
            </a:endParaRPr>
          </a:p>
        </p:txBody>
      </p:sp>
      <p:sp>
        <p:nvSpPr>
          <p:cNvPr id="11268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88" y="1428750"/>
            <a:ext cx="8358187" cy="3214688"/>
          </a:xfrm>
        </p:spPr>
        <p:txBody>
          <a:bodyPr/>
          <a:lstStyle/>
          <a:p>
            <a:pPr algn="l"/>
            <a:r>
              <a:rPr lang="ru-RU" altLang="ru-RU" sz="2800" i="1" smtClean="0">
                <a:solidFill>
                  <a:srgbClr val="002060"/>
                </a:solidFill>
              </a:rPr>
              <a:t>1- й этап: </a:t>
            </a:r>
            <a:r>
              <a:rPr lang="ru-RU" altLang="ru-RU" sz="2800" b="1" i="1" smtClean="0">
                <a:solidFill>
                  <a:srgbClr val="4921F3"/>
                </a:solidFill>
              </a:rPr>
              <a:t>подготовительный</a:t>
            </a:r>
            <a:r>
              <a:rPr lang="ru-RU" altLang="ru-RU" sz="2800" i="1" smtClean="0">
                <a:solidFill>
                  <a:srgbClr val="4921F3"/>
                </a:solidFill>
              </a:rPr>
              <a:t>   </a:t>
            </a:r>
          </a:p>
          <a:p>
            <a:pPr algn="l"/>
            <a:r>
              <a:rPr lang="ru-RU" altLang="ru-RU" sz="2800" i="1" smtClean="0">
                <a:solidFill>
                  <a:srgbClr val="002060"/>
                </a:solidFill>
              </a:rPr>
              <a:t>        Беседы с родителями, планирование работы, подбор материалов  и  фотографий  для оформления   страницы  личного  портфолио  о родном городе  и  классного   уголка «Моя малая Родина».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152-5271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  <a:noFill/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58175" cy="582613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4921F3"/>
                </a:solidFill>
              </a:rPr>
              <a:t>Подготовительный    этап</a:t>
            </a:r>
            <a:endParaRPr lang="ru-RU" altLang="ru-RU" sz="3200" smtClean="0">
              <a:solidFill>
                <a:srgbClr val="4921F3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857250"/>
          <a:ext cx="8429625" cy="1924051"/>
        </p:xfrm>
        <a:graphic>
          <a:graphicData uri="http://schemas.openxmlformats.org/drawingml/2006/table">
            <a:tbl>
              <a:tblPr/>
              <a:tblGrid>
                <a:gridCol w="928688"/>
                <a:gridCol w="3500437"/>
                <a:gridCol w="1785938"/>
                <a:gridCol w="2214562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 проведения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Ответственные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1.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темы и целей проекта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неделя сентября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Классный руководитель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6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2.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Знакомство с темой проекта -                          "Моя малая Родина" (знакомство 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материалами учебника)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Формирование групп по поиску: материала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неделя сентября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Классный руководитель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2643188"/>
          <a:ext cx="8429625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88"/>
                <a:gridCol w="7500937"/>
              </a:tblGrid>
              <a:tr h="11588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группа 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собирала информацию об истории  «Малой Родины»</a:t>
                      </a:r>
                    </a:p>
                    <a:p>
                      <a:r>
                        <a:rPr lang="ru-RU" sz="14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 группа 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собирала информацию о достопримечательностях.</a:t>
                      </a:r>
                    </a:p>
                    <a:p>
                      <a:r>
                        <a:rPr lang="ru-RU" sz="14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 группа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собирала материал о природе нашей Малой Родины, делала фотографии, собирали иллюстрации.</a:t>
                      </a:r>
                    </a:p>
                    <a:p>
                      <a:r>
                        <a:rPr lang="ru-RU" sz="14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 группа 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собирала информацию о производстве и о нашей школе.</a:t>
                      </a:r>
                    </a:p>
                  </a:txBody>
                  <a:tcPr marL="91439" marR="91439" marT="45745" marB="45745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152-5271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3429000"/>
          </a:xfrm>
        </p:spPr>
        <p:txBody>
          <a:bodyPr/>
          <a:lstStyle/>
          <a:p>
            <a:pPr algn="l"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Этапы   реализации  проекта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           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«Моя  малая  Родина»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2 –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й</a:t>
            </a:r>
            <a:r>
              <a:rPr lang="ru-RU" sz="2800" b="1" i="1" dirty="0" smtClean="0">
                <a:solidFill>
                  <a:srgbClr val="002060"/>
                </a:solidFill>
              </a:rPr>
              <a:t> этап: </a:t>
            </a:r>
            <a:r>
              <a:rPr lang="ru-RU" sz="2800" b="1" i="1" dirty="0" smtClean="0">
                <a:solidFill>
                  <a:srgbClr val="4921F3"/>
                </a:solidFill>
              </a:rPr>
              <a:t>организационный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                   </a:t>
            </a:r>
            <a:r>
              <a:rPr lang="ru-RU" sz="1400" dirty="0" smtClean="0"/>
              <a:t>Самостоятельная поисковая работа учащихся всего класса. Посетили библиотеки с целью ознакомления с литературой по данной теме. Вместе с учителем  сходили на  экскурсию в школьную библиотеку, где нам помогли  найти нужную информацию. В городской библиотеке нашли много информации о жизни замечательных людей, вместе с родителями  сделали  фотографии , интересных и памятных мест города.  С помощью родителей искали  материал в сети Интернет и различных других источниках. Интервьюировали членов своей семьи об истории и достопримечательностях, о производстве своей малой Родины.</a:t>
            </a:r>
            <a:br>
              <a:rPr lang="ru-RU" sz="1400" dirty="0" smtClean="0"/>
            </a:br>
            <a:r>
              <a:rPr lang="ru-RU" sz="1400" dirty="0" smtClean="0"/>
              <a:t>Быстрее всех участники проекта собрали  информацию о природе, сделали фотографии нашего родного края. Ребята этих групп стали помогать другим участникам проектам в нахождении материала о жизни замечательных людей нашего края, о производстве нашего края. К концу сентября весь материал был собран.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i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316" name="Picture 4" descr="IMG_87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14313"/>
            <a:ext cx="1795463" cy="12858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Picture 2" descr="C:\Users\home\Desktop\152-5271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38" y="214313"/>
            <a:ext cx="5429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4921F3"/>
                </a:solidFill>
                <a:latin typeface="+mj-lt"/>
              </a:rPr>
              <a:t>        Организационный  этап</a:t>
            </a:r>
            <a:endParaRPr lang="ru-RU" sz="2800" dirty="0">
              <a:solidFill>
                <a:srgbClr val="4921F3"/>
              </a:solidFill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785813"/>
          <a:ext cx="8643938" cy="3168650"/>
        </p:xfrm>
        <a:graphic>
          <a:graphicData uri="http://schemas.openxmlformats.org/drawingml/2006/table">
            <a:tbl>
              <a:tblPr/>
              <a:tblGrid>
                <a:gridCol w="928688"/>
                <a:gridCol w="3286125"/>
                <a:gridCol w="2071687"/>
                <a:gridCol w="2357438"/>
              </a:tblGrid>
              <a:tr h="597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 проведения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Ответственные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6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1.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«Хранители традиций!»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Беседа,  посвященная 30-летию Коряжмы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09.09.2015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2.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Люблю тебя, моя Коряжма!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час, посвящённый Дню города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03.09.2015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53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3.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Выставка детских рисунков и фотографий 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«Мой родной город»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01.09.2015-19.09.2015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Заместитель директора по ВР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0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4.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«Знаешь ли ты свой город?»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Викторина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18.09.2015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3" name="Picture 2" descr="C:\Users\home\Desktop\152-5271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38" y="214313"/>
            <a:ext cx="5429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       </a:t>
            </a:r>
            <a:r>
              <a:rPr lang="ru-RU" sz="2800" b="1" i="1" dirty="0">
                <a:solidFill>
                  <a:srgbClr val="4921F3"/>
                </a:solidFill>
                <a:latin typeface="+mj-lt"/>
              </a:rPr>
              <a:t>Организационный  этап</a:t>
            </a:r>
            <a:endParaRPr lang="ru-RU" sz="2800" dirty="0">
              <a:solidFill>
                <a:srgbClr val="4921F3"/>
              </a:solidFill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785813"/>
          <a:ext cx="8643938" cy="2976561"/>
        </p:xfrm>
        <a:graphic>
          <a:graphicData uri="http://schemas.openxmlformats.org/drawingml/2006/table">
            <a:tbl>
              <a:tblPr/>
              <a:tblGrid>
                <a:gridCol w="785813"/>
                <a:gridCol w="3536950"/>
                <a:gridCol w="2035175"/>
                <a:gridCol w="2286000"/>
              </a:tblGrid>
              <a:tr h="571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 проведения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Ответственные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0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 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Рассматривание фотографий и беседа на тему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«Старый и новый мой город»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течение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7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 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Беседы на темы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:«Гордимся тобой, наш город родной», «Об исторических названиях улиц»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течение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1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Подготовка к выступлению обучающихся, подбор фотоматериалов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течение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руководитель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Создание уголка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Моя малая Родина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 окончанию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руководитель и родители обучающихся                       1 а класса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Picture 2" descr="C:\Users\home\Desktop\152-5271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38" y="214313"/>
            <a:ext cx="5429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       </a:t>
            </a:r>
            <a:r>
              <a:rPr lang="ru-RU" sz="2800" b="1" i="1" dirty="0">
                <a:solidFill>
                  <a:srgbClr val="4921F3"/>
                </a:solidFill>
                <a:latin typeface="+mj-lt"/>
              </a:rPr>
              <a:t>Организационный  этап</a:t>
            </a:r>
            <a:endParaRPr lang="ru-RU" sz="2800" dirty="0">
              <a:solidFill>
                <a:srgbClr val="4921F3"/>
              </a:solidFill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785813"/>
          <a:ext cx="8643938" cy="2954338"/>
        </p:xfrm>
        <a:graphic>
          <a:graphicData uri="http://schemas.openxmlformats.org/drawingml/2006/table">
            <a:tbl>
              <a:tblPr/>
              <a:tblGrid>
                <a:gridCol w="785813"/>
                <a:gridCol w="3536950"/>
                <a:gridCol w="2035175"/>
                <a:gridCol w="22860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 проведения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Ответственные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 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Автобусная экскурсия 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«Мой город Коряжма»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Сентябрь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руководитель , выставочный зал КДКЦ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 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Посещение школьной и городской библиотек  с целью сбора информации о своём городе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течение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Классный руководитель, библиотекари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Поиск материал в сети Интернет и в различных других источниках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течение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Родители обучающихся                       1 а класса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Интервьюирование членов своей семьи об истории и достопримечательностях, о производстве своей Малой Родины.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течение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Родители обучающихся                       1 а класса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152-5271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  <a:noFill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3071812"/>
          </a:xfrm>
        </p:spPr>
        <p:txBody>
          <a:bodyPr/>
          <a:lstStyle/>
          <a:p>
            <a:pPr algn="l"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Этапы   реализации  проекта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           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«Моя  малая  Родина»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3 –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й</a:t>
            </a:r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r>
              <a:rPr lang="ru-RU" sz="2800" b="1" i="1" dirty="0" smtClean="0">
                <a:solidFill>
                  <a:srgbClr val="4921F3"/>
                </a:solidFill>
              </a:rPr>
              <a:t>этап реализации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конце сентября у нас прошло промежуточное обсуждение по собранному материалу. Дети выбрали те фотографии, которые по всеобщему мнению подходили для проекта. Из всего материала выбирали самое главное, то что мы все хотели видеть в своём проекте.</a:t>
            </a:r>
            <a:br>
              <a:rPr lang="ru-RU" sz="1400" dirty="0" smtClean="0"/>
            </a:br>
            <a:r>
              <a:rPr lang="ru-RU" sz="1400" dirty="0" smtClean="0"/>
              <a:t>Дальше началась самая трудная работа. Нужно было расположить материал по заранее составленному плану, подобрать фотографии к тексту, которые бы подходили. Мы   много обсуждали, пробовали и наконец – то получилось то, что нам все понравилось. Мы обратились за помощью к родителям. Они помогли нам до конца оформить свои проекты  и классный стенд «</a:t>
            </a:r>
            <a:r>
              <a:rPr lang="ru-RU" sz="1400" b="1" i="1" dirty="0" smtClean="0">
                <a:solidFill>
                  <a:srgbClr val="002060"/>
                </a:solidFill>
              </a:rPr>
              <a:t>Моя малая Родина</a:t>
            </a:r>
            <a:r>
              <a:rPr lang="ru-RU" sz="1400" dirty="0" smtClean="0"/>
              <a:t>».</a:t>
            </a:r>
            <a:br>
              <a:rPr lang="ru-RU" sz="1400" dirty="0" smtClean="0"/>
            </a:br>
            <a:r>
              <a:rPr lang="ru-RU" sz="1400" dirty="0" smtClean="0"/>
              <a:t>В самом конце работы  выделили самых активных ребят. Они будут защищать наш проект на классном родительском собрании.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i="1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Desktop\152-5271_im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275" y="0"/>
            <a:ext cx="9185275" cy="6858000"/>
          </a:xfrm>
          <a:noFill/>
        </p:spPr>
      </p:pic>
      <p:sp>
        <p:nvSpPr>
          <p:cNvPr id="18435" name="Заголовок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43825" cy="2270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50" y="214313"/>
            <a:ext cx="6400800" cy="428625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4921F3"/>
                </a:solidFill>
              </a:rPr>
              <a:t>Работа  с  родителями</a:t>
            </a:r>
            <a:endParaRPr lang="ru-RU" altLang="ru-RU" smtClean="0">
              <a:solidFill>
                <a:srgbClr val="4921F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397000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88" y="785813"/>
          <a:ext cx="8358187" cy="3016259"/>
        </p:xfrm>
        <a:graphic>
          <a:graphicData uri="http://schemas.openxmlformats.org/drawingml/2006/table">
            <a:tbl>
              <a:tblPr/>
              <a:tblGrid>
                <a:gridCol w="428625"/>
                <a:gridCol w="3749675"/>
                <a:gridCol w="1751012"/>
                <a:gridCol w="2428875"/>
              </a:tblGrid>
              <a:tr h="158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7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Привлечение родителей к сбору исторического материала о родном городе, создание уголка в группе о Коряжме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Родители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течение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Совместные экскурсии родителей и детей –  в библиотеку города, к историческим памятникам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Родители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течение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Организация автобусной экскурсии  по городу Коряжме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Родители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  течение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Создание уголка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Моя  малая Родина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Родители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  окончанию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Подготовка детей к выступлению на родительском собрании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Родители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  окончанию проекта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152-5271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  <a:noFill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3071812"/>
          </a:xfrm>
        </p:spPr>
        <p:txBody>
          <a:bodyPr/>
          <a:lstStyle/>
          <a:p>
            <a:pPr algn="l"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Этапы   реализации  проекта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           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«Моя  малая  Родина»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dirty="0" smtClean="0"/>
              <a:t>4</a:t>
            </a:r>
            <a:r>
              <a:rPr lang="ru-RU" sz="2800" b="1" i="1" dirty="0" smtClean="0">
                <a:solidFill>
                  <a:srgbClr val="002060"/>
                </a:solidFill>
              </a:rPr>
              <a:t>–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й</a:t>
            </a:r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r>
              <a:rPr lang="ru-RU" sz="2800" b="1" i="1" dirty="0" smtClean="0">
                <a:solidFill>
                  <a:srgbClr val="4921F3"/>
                </a:solidFill>
              </a:rPr>
              <a:t>Заключительный  этап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конце работы мы выделили самых активных ребят, которые  выступили перед родителями и рассказали им о нашем проекте , представили свою работу. Пришлось подготовить устный рассказ о том, как мы делали наш проект, с какими трудностями мы столкнулись. Дети обратились за помощью к учителю и родителям. </a:t>
            </a:r>
            <a:br>
              <a:rPr lang="ru-RU" sz="1400" dirty="0" smtClean="0"/>
            </a:br>
            <a:r>
              <a:rPr lang="ru-RU" sz="1400" dirty="0" smtClean="0"/>
              <a:t>Наконец-то наступил долгожданный день. Обучающиеся  выступили  со своими проектами. Ребята справились. 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</a:t>
            </a:r>
            <a:r>
              <a:rPr lang="ru-RU" sz="1400" b="1" i="1" dirty="0" smtClean="0">
                <a:solidFill>
                  <a:srgbClr val="C00000"/>
                </a:solidFill>
              </a:rPr>
              <a:t>Результатом  проекта стал урок окружающего мира по защите проектов и </a:t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                                                            классный стенд «Моя малая Родина»</a:t>
            </a: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i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9460" name="Picture 14" descr="IMG_49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14313"/>
            <a:ext cx="1500188" cy="16240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152-5271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5275" cy="6858000"/>
          </a:xfrm>
          <a:noFill/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3929062"/>
          </a:xfrm>
        </p:spPr>
        <p:txBody>
          <a:bodyPr/>
          <a:lstStyle/>
          <a:p>
            <a:pPr algn="l" eaLnBrk="1" hangingPunct="1"/>
            <a:r>
              <a:rPr lang="ru-RU" altLang="ru-RU" sz="2000" b="1" i="1" smtClean="0">
                <a:solidFill>
                  <a:srgbClr val="4921F3"/>
                </a:solidFill>
              </a:rPr>
              <a:t>Ожидаемый результат:</a:t>
            </a:r>
            <a:r>
              <a:rPr lang="ru-RU" altLang="ru-RU" sz="2000" i="1" smtClean="0">
                <a:solidFill>
                  <a:srgbClr val="002060"/>
                </a:solidFill>
              </a:rPr>
              <a:t/>
            </a:r>
            <a:br>
              <a:rPr lang="ru-RU" altLang="ru-RU" sz="2000" i="1" smtClean="0">
                <a:solidFill>
                  <a:srgbClr val="002060"/>
                </a:solidFill>
              </a:rPr>
            </a:br>
            <a:r>
              <a:rPr lang="ru-RU" altLang="ru-RU" sz="2000" i="1" smtClean="0">
                <a:solidFill>
                  <a:srgbClr val="002060"/>
                </a:solidFill>
              </a:rPr>
              <a:t>В процессе бесед, рассматривания иллюстраций, фотографий,               чтении стихов, рассказов – о родном городе, его людях, у детей появилось чувство гордости за свой город, за людей,                                  участвовавших в его создании, за его неповторимую красоту.</a:t>
            </a:r>
            <a:br>
              <a:rPr lang="ru-RU" altLang="ru-RU" sz="2000" i="1" smtClean="0">
                <a:solidFill>
                  <a:srgbClr val="002060"/>
                </a:solidFill>
              </a:rPr>
            </a:br>
            <a:r>
              <a:rPr lang="ru-RU" altLang="ru-RU" sz="2000" i="1" smtClean="0">
                <a:solidFill>
                  <a:srgbClr val="002060"/>
                </a:solidFill>
              </a:rPr>
              <a:t>У детей и родителей появился интерес к историческому прошлому нашего города, активность в поиске краеведческого материала, интерес к природе родного края. Родители были активно вовлечены в совместную деятельность в поисках материала о родном городе  и в оформлении  стенда в классе  «Моя малая Родина».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20484" name="Picture 13" descr="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85750"/>
            <a:ext cx="1214438" cy="167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2008_07_001-v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Заголовок 4"/>
          <p:cNvSpPr>
            <a:spLocks noGrp="1"/>
          </p:cNvSpPr>
          <p:nvPr>
            <p:ph type="ctrTitle"/>
          </p:nvPr>
        </p:nvSpPr>
        <p:spPr>
          <a:xfrm>
            <a:off x="323850" y="1268413"/>
            <a:ext cx="8064500" cy="2016125"/>
          </a:xfrm>
        </p:spPr>
        <p:txBody>
          <a:bodyPr/>
          <a:lstStyle/>
          <a:p>
            <a:pPr algn="l"/>
            <a:r>
              <a:rPr lang="ru-RU" altLang="ru-RU" sz="2800" b="1" smtClean="0"/>
              <a:t> </a:t>
            </a:r>
            <a:r>
              <a:rPr lang="ru-RU" altLang="ru-RU" sz="2800" b="1" i="1" smtClean="0">
                <a:solidFill>
                  <a:srgbClr val="4921F3"/>
                </a:solidFill>
              </a:rPr>
              <a:t>Актуальность  проекта:</a:t>
            </a:r>
            <a:r>
              <a:rPr lang="ru-RU" altLang="ru-RU" sz="2800" b="1" i="1" smtClean="0">
                <a:solidFill>
                  <a:srgbClr val="C00000"/>
                </a:solidFill>
              </a:rPr>
              <a:t/>
            </a:r>
            <a:br>
              <a:rPr lang="ru-RU" altLang="ru-RU" sz="2800" b="1" i="1" smtClean="0">
                <a:solidFill>
                  <a:srgbClr val="C00000"/>
                </a:solidFill>
              </a:rPr>
            </a:b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i="1" smtClean="0">
                <a:solidFill>
                  <a:srgbClr val="002060"/>
                </a:solidFill>
              </a:rPr>
              <a:t> «Как  нет  человека  без самолюбия, так  нет человека  без любви к  Отечеству, и  эта любовь даёт  верный  ключ к сердцу человека и могущественную  опору  для  борьбы  с  его дурными  природными, личными, семейными  и родовыми  наклонностями».                 </a:t>
            </a:r>
            <a:br>
              <a:rPr lang="ru-RU" altLang="ru-RU" sz="2800" b="1" i="1" smtClean="0">
                <a:solidFill>
                  <a:srgbClr val="002060"/>
                </a:solidFill>
              </a:rPr>
            </a:br>
            <a:r>
              <a:rPr lang="ru-RU" altLang="ru-RU" sz="2800" b="1" i="1" smtClean="0">
                <a:solidFill>
                  <a:srgbClr val="002060"/>
                </a:solidFill>
              </a:rPr>
              <a:t>                                                             (К. Д. Ушинский)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850" y="4221163"/>
            <a:ext cx="8496300" cy="863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3077" name="Рисунок 1" descr="Arhangelskaya_Obl"/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3527425" cy="26431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lomonosov_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1857375" y="285750"/>
            <a:ext cx="7143750" cy="3143250"/>
          </a:xfrm>
        </p:spPr>
        <p:txBody>
          <a:bodyPr/>
          <a:lstStyle/>
          <a:p>
            <a:pPr eaLnBrk="1" hangingPunct="1"/>
            <a:r>
              <a:rPr lang="ru-RU" altLang="ru-RU" sz="3200" i="1" smtClean="0">
                <a:solidFill>
                  <a:srgbClr val="4921F3"/>
                </a:solidFill>
              </a:rPr>
              <a:t>Заключение</a:t>
            </a:r>
            <a:r>
              <a:rPr lang="ru-RU" altLang="ru-RU" smtClean="0">
                <a:solidFill>
                  <a:schemeClr val="bg1"/>
                </a:solidFill>
              </a:rPr>
              <a:t/>
            </a:r>
            <a:br>
              <a:rPr lang="ru-RU" altLang="ru-RU" smtClean="0">
                <a:solidFill>
                  <a:schemeClr val="bg1"/>
                </a:solidFill>
              </a:rPr>
            </a:br>
            <a:r>
              <a:rPr lang="ru-RU" altLang="ru-RU" sz="1400" b="1" i="1" smtClean="0">
                <a:solidFill>
                  <a:srgbClr val="C00000"/>
                </a:solidFill>
              </a:rPr>
              <a:t>Проект «Моя Малая Родина» </a:t>
            </a:r>
            <a:r>
              <a:rPr lang="ru-RU" altLang="ru-RU" sz="1400" i="1" smtClean="0">
                <a:solidFill>
                  <a:srgbClr val="002060"/>
                </a:solidFill>
              </a:rPr>
              <a:t>создавался месяц. В результате достигнуты все задачи, которые мы ставили. Все этапы были выполнены по плану и в указанные сроки. Участники проекта  не только глубоко познакомились, но и выяснили особенности природы и истории родного края, поняли , что из малого складывается большое – наш город – это часть большой страны, которая называется Россией.    </a:t>
            </a:r>
            <a:br>
              <a:rPr lang="ru-RU" altLang="ru-RU" sz="1400" i="1" smtClean="0">
                <a:solidFill>
                  <a:srgbClr val="002060"/>
                </a:solidFill>
              </a:rPr>
            </a:br>
            <a:r>
              <a:rPr lang="ru-RU" altLang="ru-RU" sz="1400" i="1" smtClean="0">
                <a:solidFill>
                  <a:srgbClr val="002060"/>
                </a:solidFill>
              </a:rPr>
              <a:t>Мы научились работать в команде, принимать на себя разные роли и обязанности. Мы научились сотрудничать с родителями, добивались взаимопонимания, совместно посещали библиотеки, экскурсии. Поняли роль наблюдений, поиска книг и других источников информации в познании окружающего мира. Мы научились использовать приобретенные знания и умения в практической деятельности и повседневной жизни, удовлетворять познавательные интересы, искать дополнительную информацию о родном крае, стране. Работа нам очень понравилась. Все ребята активно работали.       </a:t>
            </a:r>
            <a:br>
              <a:rPr lang="ru-RU" altLang="ru-RU" sz="1400" i="1" smtClean="0">
                <a:solidFill>
                  <a:srgbClr val="002060"/>
                </a:solidFill>
              </a:rPr>
            </a:br>
            <a:r>
              <a:rPr lang="ru-RU" altLang="ru-RU" sz="1400" i="1" smtClean="0">
                <a:solidFill>
                  <a:srgbClr val="002060"/>
                </a:solidFill>
              </a:rPr>
              <a:t>Поэтому в следующем учебном году мы планируем продолжить нашу работу. </a:t>
            </a:r>
            <a:br>
              <a:rPr lang="ru-RU" altLang="ru-RU" sz="1400" i="1" smtClean="0">
                <a:solidFill>
                  <a:srgbClr val="002060"/>
                </a:solidFill>
              </a:rPr>
            </a:br>
            <a:r>
              <a:rPr lang="ru-RU" altLang="ru-RU" sz="1400" i="1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21508" name="Picture 15" descr="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24263"/>
            <a:ext cx="2214563" cy="3025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lomonosov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511175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C00000"/>
                </a:solidFill>
              </a:rPr>
              <a:t> </a:t>
            </a:r>
            <a:r>
              <a:rPr lang="ru-RU" altLang="ru-RU" sz="3600" i="1" smtClean="0">
                <a:solidFill>
                  <a:srgbClr val="4921F3"/>
                </a:solidFill>
              </a:rPr>
              <a:t>Детские  рисунки </a:t>
            </a:r>
            <a:r>
              <a:rPr lang="ru-RU" altLang="ru-RU" sz="3600" i="1" smtClean="0">
                <a:solidFill>
                  <a:srgbClr val="C00000"/>
                </a:solidFill>
              </a:rPr>
              <a:t>«Моя малая Родина»</a:t>
            </a:r>
          </a:p>
        </p:txBody>
      </p:sp>
      <p:pic>
        <p:nvPicPr>
          <p:cNvPr id="22532" name="Picture 7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857250"/>
            <a:ext cx="3349625" cy="23574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9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3233737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10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786188"/>
            <a:ext cx="1928813" cy="19288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11" descr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357563"/>
            <a:ext cx="3324225" cy="23574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12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86125"/>
            <a:ext cx="3270250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16" descr="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28688"/>
            <a:ext cx="1908175" cy="2714625"/>
          </a:xfrm>
          <a:prstGeom prst="rect">
            <a:avLst/>
          </a:prstGeom>
          <a:noFill/>
          <a:ln w="9525">
            <a:solidFill>
              <a:srgbClr val="200F8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lomonosov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/>
          <a:lstStyle/>
          <a:p>
            <a:pPr eaLnBrk="1" hangingPunct="1"/>
            <a:r>
              <a:rPr lang="ru-RU" altLang="ru-RU" sz="3600" i="1" smtClean="0">
                <a:solidFill>
                  <a:srgbClr val="4921F3"/>
                </a:solidFill>
              </a:rPr>
              <a:t>Детские  проекты </a:t>
            </a:r>
            <a:r>
              <a:rPr lang="ru-RU" altLang="ru-RU" sz="3600" i="1" smtClean="0">
                <a:solidFill>
                  <a:srgbClr val="C00000"/>
                </a:solidFill>
              </a:rPr>
              <a:t>«Моя малая Родина»</a:t>
            </a:r>
          </a:p>
        </p:txBody>
      </p:sp>
      <p:pic>
        <p:nvPicPr>
          <p:cNvPr id="23558" name="Picture 6" descr="H:\Учебный проект о малой Родине\DSCN3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86" y="3571876"/>
            <a:ext cx="3571900" cy="3028950"/>
          </a:xfrm>
          <a:prstGeom prst="roundRect">
            <a:avLst/>
          </a:prstGeom>
        </p:spPr>
      </p:pic>
      <p:pic>
        <p:nvPicPr>
          <p:cNvPr id="23559" name="Picture 7" descr="H:\Учебный проект о малой Родине\DSCN30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3929090" cy="3011918"/>
          </a:xfrm>
          <a:prstGeom prst="roundRect">
            <a:avLst/>
          </a:prstGeom>
          <a:noFill/>
        </p:spPr>
      </p:pic>
      <p:pic>
        <p:nvPicPr>
          <p:cNvPr id="23560" name="Picture 8" descr="H:\Учебный проект о малой Родине\DSCN3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714356"/>
            <a:ext cx="3857652" cy="2759965"/>
          </a:xfrm>
          <a:prstGeom prst="roundRect">
            <a:avLst/>
          </a:prstGeom>
        </p:spPr>
      </p:pic>
      <p:pic>
        <p:nvPicPr>
          <p:cNvPr id="23561" name="Picture 9" descr="H:\Учебный проект о малой Родине\DSCN304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3857652" cy="2786422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lomonosov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/>
          <a:lstStyle/>
          <a:p>
            <a:pPr eaLnBrk="1" hangingPunct="1"/>
            <a:r>
              <a:rPr lang="ru-RU" altLang="ru-RU" sz="3600" i="1" smtClean="0">
                <a:solidFill>
                  <a:srgbClr val="4921F3"/>
                </a:solidFill>
              </a:rPr>
              <a:t>Детские  проекты </a:t>
            </a:r>
            <a:r>
              <a:rPr lang="ru-RU" altLang="ru-RU" sz="3600" i="1" smtClean="0">
                <a:solidFill>
                  <a:srgbClr val="C00000"/>
                </a:solidFill>
              </a:rPr>
              <a:t>«Моя малая Родина»</a:t>
            </a:r>
            <a:endParaRPr lang="ru-RU" altLang="ru-RU" sz="3600" smtClean="0"/>
          </a:p>
        </p:txBody>
      </p:sp>
      <p:pic>
        <p:nvPicPr>
          <p:cNvPr id="24580" name="Picture 4" descr="H:\Учебный проект о малой Родине\DSCN3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785794"/>
            <a:ext cx="4429156" cy="2970522"/>
          </a:xfrm>
          <a:prstGeom prst="roundRect">
            <a:avLst/>
          </a:prstGeom>
        </p:spPr>
      </p:pic>
      <p:pic>
        <p:nvPicPr>
          <p:cNvPr id="24581" name="Picture 5" descr="H:\Учебный проект о малой Родине\DSCN3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4" y="3857628"/>
            <a:ext cx="3000396" cy="2738014"/>
          </a:xfrm>
          <a:prstGeom prst="roundRect">
            <a:avLst/>
          </a:prstGeom>
        </p:spPr>
      </p:pic>
      <p:pic>
        <p:nvPicPr>
          <p:cNvPr id="24582" name="Picture 6" descr="H:\Учебный проект о малой Родине\DSCN30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2925644" cy="2786082"/>
          </a:xfrm>
          <a:prstGeom prst="roundRect">
            <a:avLst/>
          </a:prstGeom>
          <a:noFill/>
        </p:spPr>
      </p:pic>
      <p:pic>
        <p:nvPicPr>
          <p:cNvPr id="24583" name="Picture 7" descr="H:\Учебный проект о малой Родине\DSCN304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785794"/>
            <a:ext cx="4100541" cy="2928958"/>
          </a:xfrm>
          <a:prstGeom prst="roundRect">
            <a:avLst/>
          </a:prstGeom>
          <a:noFill/>
        </p:spPr>
      </p:pic>
      <p:pic>
        <p:nvPicPr>
          <p:cNvPr id="11" name="Picture 15" descr="1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929066"/>
            <a:ext cx="2071702" cy="2571768"/>
          </a:xfrm>
          <a:prstGeom prst="round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1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/>
            <a:r>
              <a:rPr lang="ru-RU" altLang="ru-RU" sz="3600" i="1" smtClean="0">
                <a:solidFill>
                  <a:srgbClr val="4921F3"/>
                </a:solidFill>
              </a:rPr>
              <a:t>Классный  стенд </a:t>
            </a:r>
            <a:r>
              <a:rPr lang="ru-RU" altLang="ru-RU" sz="3600" i="1" smtClean="0">
                <a:solidFill>
                  <a:srgbClr val="FF0000"/>
                </a:solidFill>
              </a:rPr>
              <a:t>«Моя малая Родина»</a:t>
            </a:r>
          </a:p>
        </p:txBody>
      </p:sp>
      <p:pic>
        <p:nvPicPr>
          <p:cNvPr id="27652" name="Picture 4" descr="H:\Учебный проект о малой Родине\DSCN3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857232"/>
            <a:ext cx="2029779" cy="2571768"/>
          </a:xfrm>
          <a:prstGeom prst="roundRect">
            <a:avLst/>
          </a:prstGeom>
          <a:ln>
            <a:solidFill>
              <a:srgbClr val="4921F3"/>
            </a:solidFill>
          </a:ln>
        </p:spPr>
      </p:pic>
      <p:pic>
        <p:nvPicPr>
          <p:cNvPr id="27654" name="Picture 6" descr="H:\Учебный проект о малой Родине\DSCN3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6578" y="3714752"/>
            <a:ext cx="2019497" cy="2500330"/>
          </a:xfrm>
          <a:prstGeom prst="roundRect">
            <a:avLst/>
          </a:prstGeom>
          <a:ln>
            <a:solidFill>
              <a:srgbClr val="4921F3"/>
            </a:solidFill>
          </a:ln>
        </p:spPr>
      </p:pic>
      <p:pic>
        <p:nvPicPr>
          <p:cNvPr id="27655" name="Picture 7" descr="H:\Учебный проект о малой Родине\DSCN30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86058"/>
            <a:ext cx="2000264" cy="1214446"/>
          </a:xfrm>
          <a:prstGeom prst="roundRect">
            <a:avLst/>
          </a:prstGeom>
          <a:noFill/>
          <a:ln>
            <a:solidFill>
              <a:srgbClr val="4921F3"/>
            </a:solidFill>
          </a:ln>
        </p:spPr>
      </p:pic>
      <p:pic>
        <p:nvPicPr>
          <p:cNvPr id="10" name="Picture 6" descr="H:\Учебный проект о малой Родине\DSCN305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785794"/>
            <a:ext cx="2000264" cy="2741103"/>
          </a:xfrm>
          <a:prstGeom prst="roundRect">
            <a:avLst/>
          </a:prstGeom>
          <a:noFill/>
          <a:ln w="9525">
            <a:solidFill>
              <a:srgbClr val="4921F3"/>
            </a:solidFill>
            <a:miter lim="800000"/>
            <a:headEnd/>
            <a:tailEnd/>
          </a:ln>
        </p:spPr>
      </p:pic>
      <p:pic>
        <p:nvPicPr>
          <p:cNvPr id="27656" name="Picture 8" descr="H:\Учебный проект о малой Родине\DSCN306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25591" y="703641"/>
            <a:ext cx="1643075" cy="1950257"/>
          </a:xfrm>
          <a:prstGeom prst="roundRect">
            <a:avLst/>
          </a:prstGeom>
          <a:noFill/>
          <a:ln>
            <a:solidFill>
              <a:srgbClr val="4921F3"/>
            </a:solidFill>
          </a:ln>
        </p:spPr>
      </p:pic>
      <p:pic>
        <p:nvPicPr>
          <p:cNvPr id="27657" name="Picture 9" descr="H:\Учебный проект о малой Родине\DSCN306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1" y="4000503"/>
            <a:ext cx="2571766" cy="2000264"/>
          </a:xfrm>
          <a:prstGeom prst="roundRect">
            <a:avLst/>
          </a:prstGeom>
          <a:noFill/>
          <a:ln>
            <a:solidFill>
              <a:srgbClr val="4921F3"/>
            </a:solidFill>
          </a:ln>
        </p:spPr>
      </p:pic>
      <p:pic>
        <p:nvPicPr>
          <p:cNvPr id="27658" name="Picture 10" descr="H:\Учебный проект о малой Родине\DSCN3066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03556" y="1153974"/>
            <a:ext cx="2522310" cy="1928826"/>
          </a:xfrm>
          <a:prstGeom prst="roundRect">
            <a:avLst/>
          </a:prstGeom>
          <a:noFill/>
          <a:ln>
            <a:solidFill>
              <a:srgbClr val="4921F3"/>
            </a:solidFill>
          </a:ln>
        </p:spPr>
      </p:pic>
      <p:pic>
        <p:nvPicPr>
          <p:cNvPr id="15" name="Picture 8" descr="H:\Учебный проект о малой Родине\DSCN306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78827" y="4036223"/>
            <a:ext cx="2571768" cy="1928826"/>
          </a:xfrm>
          <a:prstGeom prst="roundRect">
            <a:avLst/>
          </a:prstGeom>
          <a:noFill/>
          <a:ln>
            <a:solidFill>
              <a:srgbClr val="4921F3"/>
            </a:solidFill>
          </a:ln>
        </p:spPr>
      </p:pic>
      <p:pic>
        <p:nvPicPr>
          <p:cNvPr id="16" name="Picture 8" descr="H:\Учебный проект о малой Родине\DSCN306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43438" y="4286256"/>
            <a:ext cx="1928826" cy="1928826"/>
          </a:xfrm>
          <a:prstGeom prst="roundRect">
            <a:avLst/>
          </a:prstGeom>
          <a:noFill/>
          <a:ln>
            <a:solidFill>
              <a:srgbClr val="4921F3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1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472488" cy="571500"/>
          </a:xfrm>
        </p:spPr>
        <p:txBody>
          <a:bodyPr/>
          <a:lstStyle/>
          <a:p>
            <a:pPr eaLnBrk="1" hangingPunct="1"/>
            <a:r>
              <a:rPr lang="ru-RU" altLang="ru-RU" sz="3200" i="1" smtClean="0">
                <a:solidFill>
                  <a:srgbClr val="4921F3"/>
                </a:solidFill>
                <a:cs typeface="Times New Roman" pitchFamily="18" charset="0"/>
              </a:rPr>
              <a:t>Выставка детских рисунков и фотографий  </a:t>
            </a:r>
            <a:r>
              <a:rPr lang="ru-RU" altLang="ru-RU" sz="3200" b="1" i="1" smtClean="0">
                <a:solidFill>
                  <a:srgbClr val="FF0000"/>
                </a:solidFill>
                <a:cs typeface="Times New Roman" pitchFamily="18" charset="0"/>
              </a:rPr>
              <a:t>«Мой родной город»</a:t>
            </a:r>
            <a:r>
              <a:rPr lang="ru-RU" altLang="ru-RU" b="1" i="1" smtClean="0">
                <a:solidFill>
                  <a:srgbClr val="000066"/>
                </a:solidFill>
                <a:cs typeface="Times New Roman" pitchFamily="18" charset="0"/>
              </a:rPr>
              <a:t/>
            </a:r>
            <a:br>
              <a:rPr lang="ru-RU" altLang="ru-RU" b="1" i="1" smtClean="0">
                <a:solidFill>
                  <a:srgbClr val="000066"/>
                </a:solidFill>
                <a:cs typeface="Times New Roman" pitchFamily="18" charset="0"/>
              </a:rPr>
            </a:br>
            <a:endParaRPr lang="ru-RU" altLang="ru-RU" smtClean="0"/>
          </a:p>
        </p:txBody>
      </p:sp>
      <p:pic>
        <p:nvPicPr>
          <p:cNvPr id="28676" name="Picture 4" descr="H:\ФОТО 1 класса\КОНКУРСЫ участие детей\DSCN25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287" y="1214422"/>
            <a:ext cx="8746869" cy="5343783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1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2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00438"/>
            <a:ext cx="5072062" cy="3133725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9461" name="Picture 3" descr="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500306"/>
            <a:ext cx="3071813" cy="4051300"/>
          </a:xfrm>
          <a:prstGeom prst="roundRect">
            <a:avLst/>
          </a:prstGeom>
          <a:noFill/>
          <a:ln w="9525">
            <a:solidFill>
              <a:srgbClr val="200F83"/>
            </a:solidFill>
            <a:miter lim="800000"/>
            <a:headEnd/>
            <a:tailEnd/>
          </a:ln>
        </p:spPr>
      </p:pic>
      <p:pic>
        <p:nvPicPr>
          <p:cNvPr id="19462" name="Picture 4" descr="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85728"/>
            <a:ext cx="3032125" cy="2071709"/>
          </a:xfrm>
          <a:prstGeom prst="round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9463" name="Picture 5" descr="1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2214563" cy="3152775"/>
          </a:xfrm>
          <a:prstGeom prst="roundRect">
            <a:avLst/>
          </a:prstGeom>
          <a:noFill/>
          <a:ln w="9525">
            <a:solidFill>
              <a:srgbClr val="200F83"/>
            </a:solidFill>
            <a:miter lim="800000"/>
            <a:headEnd/>
            <a:tailEnd/>
          </a:ln>
        </p:spPr>
      </p:pic>
      <p:pic>
        <p:nvPicPr>
          <p:cNvPr id="10" name="Picture 4" descr="Картинка 2 из 9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285728"/>
            <a:ext cx="2571768" cy="3016867"/>
          </a:xfrm>
          <a:prstGeom prst="round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ome\Desktop\lomonosov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939800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C00000"/>
                </a:solidFill>
              </a:rPr>
              <a:t>Заключение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1928813" y="500063"/>
            <a:ext cx="6929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Arial" charset="0"/>
              </a:rPr>
              <a:t>Каждый уважающий себя гражданин города обязан знать историю своего родного края.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Arial" charset="0"/>
              </a:rPr>
              <a:t>        В результате работы над проектом мои ученики: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latin typeface="Arial" charset="0"/>
              </a:rPr>
              <a:t>приобрели знания по истории города Коряжмы,</a:t>
            </a:r>
            <a:r>
              <a:rPr lang="ru-RU" altLang="ru-RU" sz="1800" i="1">
                <a:solidFill>
                  <a:srgbClr val="002060"/>
                </a:solidFill>
                <a:latin typeface="Arial" charset="0"/>
              </a:rPr>
              <a:t> расширили представления о достопримечательностях своего города и  его исторических памятниках. Обучающиеся будут бережно относиться к историческому наследию  своей малой Родины.</a:t>
            </a:r>
            <a:endParaRPr lang="ru-RU" altLang="ru-RU" sz="1800" i="1">
              <a:latin typeface="Arial" charset="0"/>
            </a:endParaRPr>
          </a:p>
        </p:txBody>
      </p:sp>
      <p:sp>
        <p:nvSpPr>
          <p:cNvPr id="28677" name="Содержимое 4"/>
          <p:cNvSpPr>
            <a:spLocks noGrp="1"/>
          </p:cNvSpPr>
          <p:nvPr>
            <p:ph idx="1"/>
          </p:nvPr>
        </p:nvSpPr>
        <p:spPr>
          <a:xfrm>
            <a:off x="3571875" y="2571750"/>
            <a:ext cx="5114925" cy="3554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1800" smtClean="0">
                <a:solidFill>
                  <a:srgbClr val="C00000"/>
                </a:solidFill>
              </a:rPr>
              <a:t>      </a:t>
            </a:r>
            <a:r>
              <a:rPr lang="ru-RU" altLang="ru-RU" sz="1800" i="1" smtClean="0">
                <a:solidFill>
                  <a:srgbClr val="C00000"/>
                </a:solidFill>
              </a:rPr>
              <a:t>В классе проведены конкурсы  рисунков, фотографий, стихов, сочинений, мини – сообщений  о любимом городе Коряжме. Большую  помощь  в сборе информации оказали родители обучающихся 1 «а» класса.</a:t>
            </a:r>
          </a:p>
          <a:p>
            <a:endParaRPr lang="ru-RU" altLang="ru-RU" i="1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ome\Desktop\1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0" y="2286000"/>
            <a:ext cx="8929688" cy="2000250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Любите  свой  город! </a:t>
            </a:r>
            <a:br>
              <a:rPr lang="ru-RU" alt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smtClean="0">
                <a:solidFill>
                  <a:srgbClr val="4921F3"/>
                </a:solidFill>
                <a:latin typeface="Times New Roman" pitchFamily="18" charset="0"/>
                <a:cs typeface="Times New Roman" pitchFamily="18" charset="0"/>
              </a:rPr>
              <a:t>Знайте  историю  своей  малой  Родины!</a:t>
            </a:r>
          </a:p>
        </p:txBody>
      </p:sp>
      <p:pic>
        <p:nvPicPr>
          <p:cNvPr id="4" name="Рисунок 85" descr="http://dg26.odnoklassniki.ru/getImage?photoId=371479312678&amp;photoType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142852"/>
            <a:ext cx="4198993" cy="2643206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41986" name="Picture 2" descr="IMG_875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786190"/>
            <a:ext cx="5072099" cy="2631001"/>
          </a:xfrm>
          <a:prstGeom prst="round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4" descr="http://dg26.odnoklassniki.ru/getImage?photoId=218181970726&amp;photoType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181473" cy="264320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ome\Desktop\1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714375" y="928688"/>
            <a:ext cx="7972425" cy="2714625"/>
          </a:xfrm>
        </p:spPr>
        <p:txBody>
          <a:bodyPr/>
          <a:lstStyle/>
          <a:p>
            <a:pPr algn="l"/>
            <a:r>
              <a:rPr lang="ru-RU" altLang="ru-RU" sz="2000" b="1" i="1" dirty="0" smtClean="0">
                <a:solidFill>
                  <a:srgbClr val="4921F3"/>
                </a:solidFill>
              </a:rPr>
              <a:t/>
            </a:r>
            <a:br>
              <a:rPr lang="ru-RU" altLang="ru-RU" sz="2000" b="1" i="1" dirty="0" smtClean="0">
                <a:solidFill>
                  <a:srgbClr val="4921F3"/>
                </a:solidFill>
              </a:rPr>
            </a:br>
            <a:r>
              <a:rPr lang="ru-RU" altLang="ru-RU" sz="2000" b="1" i="1" dirty="0" smtClean="0">
                <a:solidFill>
                  <a:srgbClr val="4921F3"/>
                </a:solidFill>
              </a:rPr>
              <a:t>                                  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Библиографический список</a:t>
            </a: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>
                <a:solidFill>
                  <a:srgbClr val="002060"/>
                </a:solidFill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1)  Коряжма. Официальный сайт администрации города Коряжма.... </a:t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2)  Соболева Н.А. и др. Гербы городов России. Альбом-справочник. - М.: </a:t>
            </a:r>
            <a:r>
              <a:rPr lang="ru-RU" altLang="ru-RU" sz="2000" dirty="0" err="1" smtClean="0">
                <a:solidFill>
                  <a:srgbClr val="002060"/>
                </a:solidFill>
              </a:rPr>
              <a:t>Профиздат</a:t>
            </a:r>
            <a:r>
              <a:rPr lang="ru-RU" altLang="ru-RU" sz="2000" dirty="0" smtClean="0">
                <a:solidFill>
                  <a:srgbClr val="002060"/>
                </a:solidFill>
              </a:rPr>
              <a:t> - "Отечество", 1998- 480 с.: ил.</a:t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3) Толковый словарь русского языка С.И.Ожегова и Н.Ю.Шведова. М., "АЗЪ", 1994 г.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b="1" i="1" dirty="0" smtClean="0">
                <a:solidFill>
                  <a:srgbClr val="4921F3"/>
                </a:solidFill>
              </a:rPr>
              <a:t/>
            </a:r>
            <a:br>
              <a:rPr lang="ru-RU" altLang="ru-RU" sz="3200" b="1" i="1" dirty="0" smtClean="0">
                <a:solidFill>
                  <a:srgbClr val="4921F3"/>
                </a:solidFill>
              </a:rPr>
            </a:br>
            <a:endParaRPr lang="ru-RU" altLang="ru-RU" sz="3200" b="1" i="1" dirty="0" smtClean="0">
              <a:solidFill>
                <a:srgbClr val="4921F3"/>
              </a:solidFill>
            </a:endParaRPr>
          </a:p>
        </p:txBody>
      </p:sp>
      <p:sp>
        <p:nvSpPr>
          <p:cNvPr id="30724" name="Содержимое 4"/>
          <p:cNvSpPr>
            <a:spLocks noGrp="1"/>
          </p:cNvSpPr>
          <p:nvPr>
            <p:ph idx="1"/>
          </p:nvPr>
        </p:nvSpPr>
        <p:spPr>
          <a:xfrm>
            <a:off x="5292080" y="4221088"/>
            <a:ext cx="3423295" cy="2136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2008_07_001-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208963" cy="4500562"/>
          </a:xfrm>
        </p:spPr>
        <p:txBody>
          <a:bodyPr/>
          <a:lstStyle/>
          <a:p>
            <a:pPr algn="just" eaLnBrk="1" hangingPunct="1"/>
            <a:r>
              <a:rPr lang="ru-RU" altLang="ru-RU" sz="2600" smtClean="0">
                <a:solidFill>
                  <a:srgbClr val="002060"/>
                </a:solidFill>
              </a:rPr>
              <a:t>             </a:t>
            </a:r>
            <a:r>
              <a:rPr lang="ru-RU" altLang="ru-RU" sz="2600" i="1" smtClean="0">
                <a:solidFill>
                  <a:srgbClr val="002060"/>
                </a:solidFill>
              </a:rPr>
              <a:t>Патриотические чувства закладываются в процессе жизни и бытия человека, находящегося в рамках конкретной социокультурной среды.                                                              </a:t>
            </a:r>
            <a:br>
              <a:rPr lang="ru-RU" altLang="ru-RU" sz="2600" i="1" smtClean="0">
                <a:solidFill>
                  <a:srgbClr val="002060"/>
                </a:solidFill>
              </a:rPr>
            </a:br>
            <a:r>
              <a:rPr lang="ru-RU" altLang="ru-RU" sz="2600" i="1" smtClean="0">
                <a:solidFill>
                  <a:srgbClr val="002060"/>
                </a:solidFill>
              </a:rPr>
              <a:t>            Люди с момента рождения естественно и незаметно привыкают к окружающей их среде, природе, культуре и быту своего народа.</a:t>
            </a:r>
            <a:br>
              <a:rPr lang="ru-RU" altLang="ru-RU" sz="2600" i="1" smtClean="0">
                <a:solidFill>
                  <a:srgbClr val="002060"/>
                </a:solidFill>
              </a:rPr>
            </a:br>
            <a:r>
              <a:rPr lang="ru-RU" altLang="ru-RU" sz="2600" i="1" smtClean="0">
                <a:solidFill>
                  <a:srgbClr val="002060"/>
                </a:solidFill>
              </a:rPr>
              <a:t>            Любовь маленького ребёнка к Родине начинается с отношения к самым близким людям - отцу, матери, бабушке, дедушке, с любви к своему дому, к улице, на которой он живёт, к городу.</a:t>
            </a:r>
            <a:br>
              <a:rPr lang="ru-RU" altLang="ru-RU" sz="2600" i="1" smtClean="0">
                <a:solidFill>
                  <a:srgbClr val="002060"/>
                </a:solidFill>
              </a:rPr>
            </a:br>
            <a:r>
              <a:rPr lang="ru-RU" altLang="ru-RU" i="1" smtClean="0">
                <a:solidFill>
                  <a:srgbClr val="002060"/>
                </a:solidFill>
              </a:rPr>
              <a:t/>
            </a:r>
            <a:br>
              <a:rPr lang="ru-RU" altLang="ru-RU" i="1" smtClean="0">
                <a:solidFill>
                  <a:srgbClr val="002060"/>
                </a:solidFill>
              </a:rPr>
            </a:br>
            <a:endParaRPr lang="ru-RU" altLang="ru-RU" i="1" smtClean="0">
              <a:solidFill>
                <a:srgbClr val="002060"/>
              </a:solidFill>
            </a:endParaRPr>
          </a:p>
        </p:txBody>
      </p:sp>
      <p:pic>
        <p:nvPicPr>
          <p:cNvPr id="4100" name="Picture 3" descr="IMG_87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14875"/>
            <a:ext cx="3155950" cy="17859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2008_07_001-v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3" name="Заголовок 3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989887" cy="3935412"/>
          </a:xfrm>
        </p:spPr>
        <p:txBody>
          <a:bodyPr/>
          <a:lstStyle/>
          <a:p>
            <a:pPr algn="l"/>
            <a:r>
              <a:rPr lang="ru-RU" altLang="ru-RU" sz="3200" b="1" i="1" smtClean="0">
                <a:solidFill>
                  <a:srgbClr val="4921F3"/>
                </a:solidFill>
              </a:rPr>
              <a:t>Цель проекта: </a:t>
            </a:r>
            <a:r>
              <a:rPr lang="ru-RU" altLang="ru-RU" sz="3200" b="1" i="1" smtClean="0"/>
              <a:t/>
            </a:r>
            <a:br>
              <a:rPr lang="ru-RU" altLang="ru-RU" sz="3200" b="1" i="1" smtClean="0"/>
            </a:br>
            <a:r>
              <a:rPr lang="ru-RU" altLang="ru-RU" sz="3200" b="1" i="1" smtClean="0">
                <a:solidFill>
                  <a:srgbClr val="002060"/>
                </a:solidFill>
              </a:rPr>
              <a:t>воспитание у подрастающего поколения ценностного отношения к культурному наследию: любви к родному городу, сопричастности к судьбе родного края, бережного отношения к его культурно-историческим и природным богатствам.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8313" y="4005263"/>
            <a:ext cx="2663825" cy="18002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5" name="Picture 5" descr="37138-1024x7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0"/>
            <a:ext cx="2962275" cy="1857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file295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9144000" cy="7100888"/>
          </a:xfrm>
          <a:noFill/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893175" cy="3671888"/>
          </a:xfrm>
        </p:spPr>
        <p:txBody>
          <a:bodyPr/>
          <a:lstStyle/>
          <a:p>
            <a:pPr algn="l"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rgbClr val="4921F3"/>
                </a:solidFill>
              </a:rPr>
              <a:t>Задачи  проекта: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600" i="1" dirty="0" smtClean="0">
                <a:solidFill>
                  <a:srgbClr val="C00000"/>
                </a:solidFill>
              </a:rPr>
              <a:t>1</a:t>
            </a:r>
            <a:r>
              <a:rPr lang="ru-RU" sz="2600" i="1" dirty="0" smtClean="0">
                <a:solidFill>
                  <a:srgbClr val="002060"/>
                </a:solidFill>
              </a:rPr>
              <a:t>. Формировать интерес к прошлому и настоящему   города  Коряжма. </a:t>
            </a:r>
            <a:br>
              <a:rPr lang="ru-RU" sz="2600" i="1" dirty="0" smtClean="0">
                <a:solidFill>
                  <a:srgbClr val="002060"/>
                </a:solidFill>
              </a:rPr>
            </a:br>
            <a:r>
              <a:rPr lang="ru-RU" sz="2600" i="1" dirty="0" smtClean="0">
                <a:solidFill>
                  <a:srgbClr val="C00000"/>
                </a:solidFill>
              </a:rPr>
              <a:t>2</a:t>
            </a:r>
            <a:r>
              <a:rPr lang="ru-RU" sz="2600" i="1" dirty="0" smtClean="0">
                <a:solidFill>
                  <a:srgbClr val="002060"/>
                </a:solidFill>
              </a:rPr>
              <a:t>. Расширять представления детей о </a:t>
            </a:r>
            <a:r>
              <a:rPr lang="ru-RU" sz="2600" i="1" dirty="0" err="1" smtClean="0">
                <a:solidFill>
                  <a:srgbClr val="002060"/>
                </a:solidFill>
              </a:rPr>
              <a:t>достопримечатель-ностях</a:t>
            </a:r>
            <a:r>
              <a:rPr lang="ru-RU" sz="2600" i="1" dirty="0" smtClean="0">
                <a:solidFill>
                  <a:srgbClr val="002060"/>
                </a:solidFill>
              </a:rPr>
              <a:t> своего города, о названиях улиц и  его исторических памятниках. </a:t>
            </a:r>
            <a:br>
              <a:rPr lang="ru-RU" sz="2600" i="1" dirty="0" smtClean="0">
                <a:solidFill>
                  <a:srgbClr val="002060"/>
                </a:solidFill>
              </a:rPr>
            </a:br>
            <a:r>
              <a:rPr lang="ru-RU" sz="2600" i="1" dirty="0" smtClean="0">
                <a:solidFill>
                  <a:srgbClr val="C00000"/>
                </a:solidFill>
              </a:rPr>
              <a:t>3</a:t>
            </a:r>
            <a:r>
              <a:rPr lang="ru-RU" sz="2600" i="1" dirty="0" smtClean="0">
                <a:solidFill>
                  <a:srgbClr val="002060"/>
                </a:solidFill>
              </a:rPr>
              <a:t>.  Систематизировать объём знаний детей об истории возникновения родного города, об его исторических  местах. </a:t>
            </a:r>
            <a:br>
              <a:rPr lang="ru-RU" sz="2600" i="1" dirty="0" smtClean="0">
                <a:solidFill>
                  <a:srgbClr val="002060"/>
                </a:solidFill>
              </a:rPr>
            </a:br>
            <a:r>
              <a:rPr lang="ru-RU" sz="2600" i="1" dirty="0" smtClean="0">
                <a:solidFill>
                  <a:srgbClr val="C00000"/>
                </a:solidFill>
              </a:rPr>
              <a:t>4</a:t>
            </a:r>
            <a:r>
              <a:rPr lang="ru-RU" sz="2600" i="1" dirty="0" smtClean="0">
                <a:solidFill>
                  <a:srgbClr val="002060"/>
                </a:solidFill>
              </a:rPr>
              <a:t>. Бережно относиться к историческому наследию нашего города. </a:t>
            </a:r>
            <a:br>
              <a:rPr lang="ru-RU" sz="2600" i="1" dirty="0" smtClean="0">
                <a:solidFill>
                  <a:srgbClr val="002060"/>
                </a:solidFill>
              </a:rPr>
            </a:br>
            <a:r>
              <a:rPr lang="ru-RU" sz="2600" i="1" dirty="0" smtClean="0">
                <a:solidFill>
                  <a:srgbClr val="C00000"/>
                </a:solidFill>
              </a:rPr>
              <a:t>5</a:t>
            </a:r>
            <a:r>
              <a:rPr lang="ru-RU" sz="2600" i="1" dirty="0" smtClean="0">
                <a:solidFill>
                  <a:srgbClr val="002060"/>
                </a:solidFill>
              </a:rPr>
              <a:t>. Углублять краеведческие знания о родном городе. 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. 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endParaRPr lang="ru-RU" sz="24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file295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603250"/>
            <a:ext cx="8174038" cy="4462463"/>
          </a:xfrm>
          <a:noFill/>
        </p:spPr>
        <p:txBody>
          <a:bodyPr>
            <a:spAutoFit/>
          </a:bodyPr>
          <a:lstStyle/>
          <a:p>
            <a:pPr algn="l"/>
            <a:r>
              <a:rPr lang="ru-RU" altLang="ru-RU" sz="2800" b="1" i="1" smtClean="0">
                <a:solidFill>
                  <a:srgbClr val="4921F3"/>
                </a:solidFill>
                <a:ea typeface="Times New Roman" pitchFamily="18" charset="0"/>
                <a:cs typeface="Arial" charset="0"/>
              </a:rPr>
              <a:t>Целевая  аудитория:</a:t>
            </a:r>
            <a:r>
              <a:rPr lang="ru-RU" altLang="ru-RU" sz="2800" i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altLang="ru-RU" sz="2800" i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</a:br>
            <a:r>
              <a:rPr lang="ru-RU" altLang="ru-RU" sz="2800" i="1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В  реализации  проекта  участвуют  дети                            1 а  класса  и  родители.</a:t>
            </a:r>
            <a:br>
              <a:rPr lang="ru-RU" altLang="ru-RU" sz="2800" i="1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</a:br>
            <a:r>
              <a:rPr lang="ru-RU" altLang="ru-RU" sz="2800" i="1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altLang="ru-RU" sz="2800" i="1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</a:br>
            <a:r>
              <a:rPr lang="ru-RU" altLang="ru-RU" sz="2800" b="1" i="1" smtClean="0">
                <a:solidFill>
                  <a:srgbClr val="4921F3"/>
                </a:solidFill>
                <a:ea typeface="Times New Roman" pitchFamily="18" charset="0"/>
                <a:cs typeface="Arial" charset="0"/>
              </a:rPr>
              <a:t>Управление   реализацией  проекта:</a:t>
            </a:r>
            <a:r>
              <a:rPr lang="ru-RU" altLang="ru-RU" sz="2800" i="1" smtClean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/>
            </a:r>
            <a:br>
              <a:rPr lang="ru-RU" altLang="ru-RU" sz="2800" i="1" smtClean="0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</a:br>
            <a:r>
              <a:rPr lang="ru-RU" altLang="ru-RU" sz="2800" i="1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Руководитель  проекта -</a:t>
            </a:r>
            <a:br>
              <a:rPr lang="ru-RU" altLang="ru-RU" sz="2800" i="1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</a:br>
            <a:r>
              <a:rPr lang="ru-RU" altLang="ru-RU" sz="2800" i="1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Константинова Инга Александровна </a:t>
            </a:r>
            <a:br>
              <a:rPr lang="ru-RU" altLang="ru-RU" sz="2800" i="1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</a:br>
            <a:r>
              <a:rPr lang="ru-RU" altLang="ru-RU" sz="2800" i="1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(классный  руководитель  1 а класса,                              учитель  начальных  классов)</a:t>
            </a:r>
            <a:r>
              <a:rPr lang="ru-RU" altLang="ru-RU" sz="1400" smtClean="0">
                <a:solidFill>
                  <a:srgbClr val="373737"/>
                </a:solidFill>
                <a:ea typeface="Times New Roman" pitchFamily="18" charset="0"/>
                <a:cs typeface="Calibri" pitchFamily="34" charset="0"/>
              </a:rPr>
              <a:t/>
            </a:r>
            <a:br>
              <a:rPr lang="ru-RU" altLang="ru-RU" sz="1400" smtClean="0">
                <a:solidFill>
                  <a:srgbClr val="373737"/>
                </a:solidFill>
                <a:ea typeface="Times New Roman" pitchFamily="18" charset="0"/>
                <a:cs typeface="Calibri" pitchFamily="34" charset="0"/>
              </a:rPr>
            </a:br>
            <a:r>
              <a:rPr lang="ru-RU" altLang="ru-RU" sz="1400" smtClean="0">
                <a:solidFill>
                  <a:srgbClr val="373737"/>
                </a:solidFill>
                <a:ea typeface="Times New Roman" pitchFamily="18" charset="0"/>
                <a:cs typeface="Calibri" pitchFamily="34" charset="0"/>
              </a:rPr>
              <a:t/>
            </a:r>
            <a:br>
              <a:rPr lang="ru-RU" altLang="ru-RU" sz="1400" smtClean="0">
                <a:solidFill>
                  <a:srgbClr val="373737"/>
                </a:solidFill>
                <a:ea typeface="Times New Roman" pitchFamily="18" charset="0"/>
                <a:cs typeface="Calibri" pitchFamily="34" charset="0"/>
              </a:rPr>
            </a:br>
            <a:endParaRPr lang="ru-RU" altLang="ru-RU" sz="1800" smtClean="0">
              <a:ea typeface="Times New Roman" pitchFamily="18" charset="0"/>
              <a:cs typeface="Arial" charset="0"/>
            </a:endParaRPr>
          </a:p>
        </p:txBody>
      </p:sp>
      <p:pic>
        <p:nvPicPr>
          <p:cNvPr id="7172" name="Picture 4" descr="IMG_87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643063"/>
            <a:ext cx="2727325" cy="16129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file295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85750" y="1071563"/>
            <a:ext cx="8643938" cy="4302125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rgbClr val="4921F3"/>
                </a:solidFill>
              </a:rPr>
              <a:t>Содержание  и  механизм  реализации:</a:t>
            </a:r>
            <a:r>
              <a:rPr lang="ru-RU" altLang="ru-RU" smtClean="0">
                <a:solidFill>
                  <a:srgbClr val="4921F3"/>
                </a:solidFill>
              </a:rPr>
              <a:t/>
            </a:r>
            <a:br>
              <a:rPr lang="ru-RU" altLang="ru-RU" smtClean="0">
                <a:solidFill>
                  <a:srgbClr val="4921F3"/>
                </a:solidFill>
              </a:rPr>
            </a:br>
            <a:r>
              <a:rPr lang="ru-RU" altLang="ru-RU" b="1" smtClean="0">
                <a:solidFill>
                  <a:srgbClr val="4921F3"/>
                </a:solidFill>
              </a:rPr>
              <a:t> 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3200" i="1" smtClean="0">
                <a:solidFill>
                  <a:srgbClr val="002060"/>
                </a:solidFill>
              </a:rPr>
              <a:t>Тип проекта -  </a:t>
            </a:r>
            <a:r>
              <a:rPr lang="ru-RU" altLang="ru-RU" sz="2800" b="1" i="1" smtClean="0">
                <a:solidFill>
                  <a:srgbClr val="002060"/>
                </a:solidFill>
              </a:rPr>
              <a:t>Монопроект. </a:t>
            </a:r>
            <a:br>
              <a:rPr lang="ru-RU" altLang="ru-RU" sz="2800" b="1" i="1" smtClean="0">
                <a:solidFill>
                  <a:srgbClr val="002060"/>
                </a:solidFill>
              </a:rPr>
            </a:br>
            <a:r>
              <a:rPr lang="ru-RU" altLang="ru-RU" sz="2800" b="1" i="1" smtClean="0">
                <a:solidFill>
                  <a:srgbClr val="002060"/>
                </a:solidFill>
              </a:rPr>
              <a:t>                                Ознакомительно-ориентировочный   </a:t>
            </a:r>
            <a:br>
              <a:rPr lang="ru-RU" altLang="ru-RU" sz="2800" b="1" i="1" smtClean="0">
                <a:solidFill>
                  <a:srgbClr val="002060"/>
                </a:solidFill>
              </a:rPr>
            </a:br>
            <a:r>
              <a:rPr lang="ru-RU" altLang="ru-RU" sz="2800" b="1" i="1" smtClean="0">
                <a:solidFill>
                  <a:srgbClr val="002060"/>
                </a:solidFill>
              </a:rPr>
              <a:t>                                 информационный).  Проект средней  </a:t>
            </a:r>
            <a:br>
              <a:rPr lang="ru-RU" altLang="ru-RU" sz="2800" b="1" i="1" smtClean="0">
                <a:solidFill>
                  <a:srgbClr val="002060"/>
                </a:solidFill>
              </a:rPr>
            </a:br>
            <a:r>
              <a:rPr lang="ru-RU" altLang="ru-RU" sz="2800" b="1" i="1" smtClean="0">
                <a:solidFill>
                  <a:srgbClr val="002060"/>
                </a:solidFill>
              </a:rPr>
              <a:t>                                 продолжительности .</a:t>
            </a:r>
            <a:r>
              <a:rPr lang="ru-RU" altLang="ru-RU" sz="3200" b="1" i="1" smtClean="0">
                <a:solidFill>
                  <a:srgbClr val="002060"/>
                </a:solidFill>
              </a:rPr>
              <a:t/>
            </a:r>
            <a:br>
              <a:rPr lang="ru-RU" altLang="ru-RU" sz="3200" b="1" i="1" smtClean="0">
                <a:solidFill>
                  <a:srgbClr val="002060"/>
                </a:solidFill>
              </a:rPr>
            </a:br>
            <a:r>
              <a:rPr lang="ru-RU" altLang="ru-RU" sz="3200" i="1" smtClean="0">
                <a:solidFill>
                  <a:srgbClr val="002060"/>
                </a:solidFill>
              </a:rPr>
              <a:t/>
            </a:r>
            <a:br>
              <a:rPr lang="ru-RU" altLang="ru-RU" sz="3200" i="1" smtClean="0">
                <a:solidFill>
                  <a:srgbClr val="002060"/>
                </a:solidFill>
              </a:rPr>
            </a:br>
            <a:r>
              <a:rPr lang="ru-RU" altLang="ru-RU" sz="3200" i="1" smtClean="0">
                <a:solidFill>
                  <a:srgbClr val="002060"/>
                </a:solidFill>
              </a:rPr>
              <a:t>Время реализации проекта –</a:t>
            </a:r>
            <a:br>
              <a:rPr lang="ru-RU" altLang="ru-RU" sz="3200" i="1" smtClean="0">
                <a:solidFill>
                  <a:srgbClr val="002060"/>
                </a:solidFill>
              </a:rPr>
            </a:br>
            <a:r>
              <a:rPr lang="ru-RU" altLang="ru-RU" sz="3200" i="1" smtClean="0">
                <a:solidFill>
                  <a:srgbClr val="002060"/>
                </a:solidFill>
              </a:rPr>
              <a:t>                             </a:t>
            </a:r>
            <a:r>
              <a:rPr lang="ru-RU" altLang="ru-RU" sz="3200" b="1" i="1" smtClean="0">
                <a:solidFill>
                  <a:srgbClr val="002060"/>
                </a:solidFill>
              </a:rPr>
              <a:t>с 01.09.2015 по 31.09.2015 г.  </a:t>
            </a:r>
            <a:r>
              <a:rPr lang="ru-RU" altLang="ru-RU" b="1" i="1" smtClean="0">
                <a:solidFill>
                  <a:srgbClr val="002060"/>
                </a:solidFill>
              </a:rPr>
              <a:t/>
            </a:r>
            <a:br>
              <a:rPr lang="ru-RU" altLang="ru-RU" b="1" i="1" smtClean="0">
                <a:solidFill>
                  <a:srgbClr val="002060"/>
                </a:solidFill>
              </a:rPr>
            </a:br>
            <a:r>
              <a:rPr lang="ru-RU" altLang="ru-RU" b="1" i="1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file295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087938"/>
          </a:xfrm>
        </p:spPr>
        <p:txBody>
          <a:bodyPr/>
          <a:lstStyle/>
          <a:p>
            <a:pPr algn="l"/>
            <a:r>
              <a:rPr lang="ru-RU" altLang="ru-RU" sz="2000" b="1" i="1" smtClean="0">
                <a:solidFill>
                  <a:srgbClr val="4921F3"/>
                </a:solidFill>
              </a:rPr>
              <a:t>Планируемые цели для учителя:</a:t>
            </a:r>
            <a:r>
              <a:rPr lang="ru-RU" altLang="ru-RU" sz="2000" b="1" i="1" smtClean="0">
                <a:solidFill>
                  <a:srgbClr val="C00000"/>
                </a:solidFill>
              </a:rPr>
              <a:t/>
            </a:r>
            <a:br>
              <a:rPr lang="ru-RU" altLang="ru-RU" sz="2000" b="1" i="1" smtClean="0">
                <a:solidFill>
                  <a:srgbClr val="C00000"/>
                </a:solidFill>
              </a:rPr>
            </a:br>
            <a:r>
              <a:rPr lang="ru-RU" altLang="ru-RU" sz="2000" i="1" smtClean="0"/>
              <a:t> </a:t>
            </a:r>
            <a:r>
              <a:rPr lang="ru-RU" altLang="ru-RU" sz="2000" i="1" smtClean="0">
                <a:solidFill>
                  <a:srgbClr val="002060"/>
                </a:solidFill>
              </a:rPr>
              <a:t>расширить представления детей о Родине и малой Родине; развивать познавательный интерес: умение наблюдать, анализировать; воспитывать любовь к родному краю;</a:t>
            </a:r>
            <a:r>
              <a:rPr lang="ru-RU" altLang="ru-RU" sz="2000" i="1" smtClean="0"/>
              <a:t/>
            </a:r>
            <a:br>
              <a:rPr lang="ru-RU" altLang="ru-RU" sz="2000" i="1" smtClean="0"/>
            </a:br>
            <a:r>
              <a:rPr lang="ru-RU" altLang="ru-RU" sz="2000" b="1" i="1" smtClean="0">
                <a:solidFill>
                  <a:srgbClr val="4921F3"/>
                </a:solidFill>
              </a:rPr>
              <a:t>Личностные УУД:</a:t>
            </a:r>
            <a:r>
              <a:rPr lang="ru-RU" altLang="ru-RU" sz="2000" i="1" smtClean="0">
                <a:solidFill>
                  <a:srgbClr val="4921F3"/>
                </a:solidFill>
              </a:rPr>
              <a:t> </a:t>
            </a:r>
            <a:r>
              <a:rPr lang="ru-RU" altLang="ru-RU" sz="2000" i="1" smtClean="0">
                <a:solidFill>
                  <a:srgbClr val="002060"/>
                </a:solidFill>
              </a:rPr>
              <a:t/>
            </a:r>
            <a:br>
              <a:rPr lang="ru-RU" altLang="ru-RU" sz="2000" i="1" smtClean="0">
                <a:solidFill>
                  <a:srgbClr val="002060"/>
                </a:solidFill>
              </a:rPr>
            </a:br>
            <a:r>
              <a:rPr lang="ru-RU" altLang="ru-RU" sz="2000" i="1" smtClean="0">
                <a:solidFill>
                  <a:srgbClr val="002060"/>
                </a:solidFill>
              </a:rPr>
              <a:t>учиться описывать достопримечательности родного края, уважительное отношение к иному мнению, терпимость;</a:t>
            </a:r>
            <a:r>
              <a:rPr lang="ru-RU" altLang="ru-RU" sz="2000" i="1" smtClean="0"/>
              <a:t/>
            </a:r>
            <a:br>
              <a:rPr lang="ru-RU" altLang="ru-RU" sz="2000" i="1" smtClean="0"/>
            </a:br>
            <a:r>
              <a:rPr lang="ru-RU" altLang="ru-RU" sz="2000" b="1" i="1" smtClean="0">
                <a:solidFill>
                  <a:srgbClr val="4921F3"/>
                </a:solidFill>
              </a:rPr>
              <a:t>Регулятивные УУД:</a:t>
            </a:r>
            <a:r>
              <a:rPr lang="ru-RU" altLang="ru-RU" sz="2000" b="1" i="1" smtClean="0">
                <a:solidFill>
                  <a:srgbClr val="C00000"/>
                </a:solidFill>
              </a:rPr>
              <a:t/>
            </a:r>
            <a:br>
              <a:rPr lang="ru-RU" altLang="ru-RU" sz="2000" b="1" i="1" smtClean="0">
                <a:solidFill>
                  <a:srgbClr val="C00000"/>
                </a:solidFill>
              </a:rPr>
            </a:br>
            <a:r>
              <a:rPr lang="ru-RU" altLang="ru-RU" sz="2000" i="1" smtClean="0">
                <a:solidFill>
                  <a:srgbClr val="002060"/>
                </a:solidFill>
              </a:rPr>
              <a:t> преобразовывать практическую задачу в познавательную;</a:t>
            </a:r>
            <a:r>
              <a:rPr lang="ru-RU" altLang="ru-RU" sz="2000" i="1" smtClean="0"/>
              <a:t/>
            </a:r>
            <a:br>
              <a:rPr lang="ru-RU" altLang="ru-RU" sz="2000" i="1" smtClean="0"/>
            </a:br>
            <a:r>
              <a:rPr lang="ru-RU" altLang="ru-RU" sz="2000" b="1" i="1" smtClean="0">
                <a:solidFill>
                  <a:srgbClr val="4921F3"/>
                </a:solidFill>
              </a:rPr>
              <a:t>Познавательные УУД: </a:t>
            </a:r>
            <a:r>
              <a:rPr lang="ru-RU" altLang="ru-RU" sz="2000" b="1" i="1" smtClean="0"/>
              <a:t/>
            </a:r>
            <a:br>
              <a:rPr lang="ru-RU" altLang="ru-RU" sz="2000" b="1" i="1" smtClean="0"/>
            </a:br>
            <a:r>
              <a:rPr lang="ru-RU" altLang="ru-RU" sz="2000" i="1" smtClean="0">
                <a:solidFill>
                  <a:srgbClr val="002060"/>
                </a:solidFill>
              </a:rPr>
              <a:t>поиск и выделение необходимой информации;</a:t>
            </a:r>
            <a:br>
              <a:rPr lang="ru-RU" altLang="ru-RU" sz="2000" i="1" smtClean="0">
                <a:solidFill>
                  <a:srgbClr val="002060"/>
                </a:solidFill>
              </a:rPr>
            </a:br>
            <a:r>
              <a:rPr lang="ru-RU" altLang="ru-RU" sz="2000" b="1" i="1" smtClean="0">
                <a:solidFill>
                  <a:srgbClr val="4921F3"/>
                </a:solidFill>
              </a:rPr>
              <a:t>Коммуникативные УУД</a:t>
            </a:r>
            <a:r>
              <a:rPr lang="ru-RU" altLang="ru-RU" sz="2000" i="1" smtClean="0">
                <a:solidFill>
                  <a:srgbClr val="4921F3"/>
                </a:solidFill>
              </a:rPr>
              <a:t>:</a:t>
            </a:r>
            <a:r>
              <a:rPr lang="ru-RU" altLang="ru-RU" sz="2000" b="1" i="1" smtClean="0">
                <a:solidFill>
                  <a:srgbClr val="4921F3"/>
                </a:solidFill>
              </a:rPr>
              <a:t> </a:t>
            </a:r>
            <a:r>
              <a:rPr lang="ru-RU" altLang="ru-RU" sz="2000" b="1" i="1" smtClean="0">
                <a:solidFill>
                  <a:srgbClr val="002060"/>
                </a:solidFill>
              </a:rPr>
              <a:t/>
            </a:r>
            <a:br>
              <a:rPr lang="ru-RU" altLang="ru-RU" sz="2000" b="1" i="1" smtClean="0">
                <a:solidFill>
                  <a:srgbClr val="002060"/>
                </a:solidFill>
              </a:rPr>
            </a:br>
            <a:r>
              <a:rPr lang="ru-RU" altLang="ru-RU" sz="2000" i="1" smtClean="0">
                <a:solidFill>
                  <a:srgbClr val="002060"/>
                </a:solidFill>
              </a:rPr>
              <a:t>слушать и понимать речь других, задавать вопросы;</a:t>
            </a:r>
            <a:r>
              <a:rPr lang="ru-RU" altLang="ru-RU" sz="2000" i="1" smtClean="0"/>
              <a:t/>
            </a:r>
            <a:br>
              <a:rPr lang="ru-RU" altLang="ru-RU" sz="2000" i="1" smtClean="0"/>
            </a:br>
            <a:r>
              <a:rPr lang="ru-RU" altLang="ru-RU" sz="2000" b="1" i="1" smtClean="0">
                <a:solidFill>
                  <a:srgbClr val="4921F3"/>
                </a:solidFill>
              </a:rPr>
              <a:t>Планируемые предметные результаты:</a:t>
            </a:r>
            <a:r>
              <a:rPr lang="ru-RU" altLang="ru-RU" sz="2000" i="1" smtClean="0">
                <a:solidFill>
                  <a:srgbClr val="4921F3"/>
                </a:solidFill>
              </a:rPr>
              <a:t> </a:t>
            </a:r>
            <a:r>
              <a:rPr lang="ru-RU" altLang="ru-RU" sz="2000" i="1" smtClean="0">
                <a:solidFill>
                  <a:srgbClr val="C00000"/>
                </a:solidFill>
              </a:rPr>
              <a:t/>
            </a:r>
            <a:br>
              <a:rPr lang="ru-RU" altLang="ru-RU" sz="2000" i="1" smtClean="0">
                <a:solidFill>
                  <a:srgbClr val="C00000"/>
                </a:solidFill>
              </a:rPr>
            </a:br>
            <a:r>
              <a:rPr lang="ru-RU" altLang="ru-RU" sz="2000" i="1" smtClean="0">
                <a:solidFill>
                  <a:srgbClr val="002060"/>
                </a:solidFill>
              </a:rPr>
              <a:t>выступать с подготовленным сообщением, опираясь на фотографии.</a:t>
            </a:r>
            <a:r>
              <a:rPr lang="ru-RU" altLang="ru-RU" sz="2000" i="1" smtClean="0"/>
              <a:t/>
            </a:r>
            <a:br>
              <a:rPr lang="ru-RU" altLang="ru-RU" sz="2000" i="1" smtClean="0"/>
            </a:br>
            <a:endParaRPr lang="ru-RU" altLang="ru-RU" sz="2000" i="1" smtClean="0"/>
          </a:p>
        </p:txBody>
      </p:sp>
      <p:pic>
        <p:nvPicPr>
          <p:cNvPr id="9220" name="Picture 5" descr="IMG_49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000250"/>
            <a:ext cx="1585912" cy="19764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file295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4357688"/>
          </a:xfrm>
        </p:spPr>
        <p:txBody>
          <a:bodyPr/>
          <a:lstStyle/>
          <a:p>
            <a:pPr algn="l"/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800" b="1" i="1" smtClean="0">
                <a:solidFill>
                  <a:srgbClr val="4921F3"/>
                </a:solidFill>
              </a:rPr>
              <a:t>Используемые ресурсы:</a:t>
            </a:r>
            <a:r>
              <a:rPr lang="ru-RU" altLang="ru-RU" sz="2800" i="1" smtClean="0">
                <a:solidFill>
                  <a:srgbClr val="4921F3"/>
                </a:solidFill>
              </a:rPr>
              <a:t> </a:t>
            </a:r>
            <a:r>
              <a:rPr lang="ru-RU" altLang="ru-RU" sz="2800" i="1" smtClean="0"/>
              <a:t/>
            </a:r>
            <a:br>
              <a:rPr lang="ru-RU" altLang="ru-RU" sz="2800" i="1" smtClean="0"/>
            </a:br>
            <a:r>
              <a:rPr lang="ru-RU" altLang="ru-RU" sz="2800" i="1" smtClean="0">
                <a:solidFill>
                  <a:srgbClr val="002060"/>
                </a:solidFill>
              </a:rPr>
              <a:t>мультимедиа – проектор; фото герба и флага РФ и г. Коряжмы, достопримечательностей                                      г. Коряжмы; сигнальные карточки; толковый словарь; учебник, рабочая тетрадь по окружающему миру; клей – карандаш, фото, принесенные детьми.</a:t>
            </a:r>
          </a:p>
        </p:txBody>
      </p:sp>
      <p:pic>
        <p:nvPicPr>
          <p:cNvPr id="10244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929063"/>
            <a:ext cx="1782763" cy="2581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614</Words>
  <Application>Microsoft Office PowerPoint</Application>
  <PresentationFormat>Экран (4:3)</PresentationFormat>
  <Paragraphs>155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Учебный  проект  «Моя  малая  Родина»</vt:lpstr>
      <vt:lpstr> Актуальность  проекта:   «Как  нет  человека  без самолюбия, так  нет человека  без любви к  Отечеству, и  эта любовь даёт  верный  ключ к сердцу человека и могущественную  опору  для  борьбы  с  его дурными  природными, личными, семейными  и родовыми  наклонностями».                                                                               (К. Д. Ушинский)</vt:lpstr>
      <vt:lpstr>             Патриотические чувства закладываются в процессе жизни и бытия человека, находящегося в рамках конкретной социокультурной среды.                                                                           Люди с момента рождения естественно и незаметно привыкают к окружающей их среде, природе, культуре и быту своего народа.             Любовь маленького ребёнка к Родине начинается с отношения к самым близким людям - отцу, матери, бабушке, дедушке, с любви к своему дому, к улице, на которой он живёт, к городу.  </vt:lpstr>
      <vt:lpstr>Цель проекта:  воспитание у подрастающего поколения ценностного отношения к культурному наследию: любви к родному городу, сопричастности к судьбе родного края, бережного отношения к его культурно-историческим и природным богатствам. </vt:lpstr>
      <vt:lpstr> Задачи  проекта: 1. Формировать интерес к прошлому и настоящему   города  Коряжма.  2. Расширять представления детей о достопримечатель-ностях своего города, о названиях улиц и  его исторических памятниках.  3.  Систематизировать объём знаний детей об истории возникновения родного города, об его исторических  местах.  4. Бережно относиться к историческому наследию нашего города.  5. Углублять краеведческие знания о родном городе.  .  . </vt:lpstr>
      <vt:lpstr>Целевая  аудитория: В  реализации  проекта  участвуют  дети                            1 а  класса  и  родители.  Управление   реализацией  проекта: Руководитель  проекта - Константинова Инга Александровна  (классный  руководитель  1 а класса,                              учитель  начальных  классов)  </vt:lpstr>
      <vt:lpstr>Содержание  и  механизм  реализации:   Тип проекта -  Монопроект.                                  Ознакомительно-ориентировочный                                     информационный).  Проект средней                                    продолжительности .  Время реализации проекта –                              с 01.09.2015 по 31.09.2015 г.    </vt:lpstr>
      <vt:lpstr>Планируемые цели для учителя:  расширить представления детей о Родине и малой Родине; развивать познавательный интерес: умение наблюдать, анализировать; воспитывать любовь к родному краю; Личностные УУД:  учиться описывать достопримечательности родного края, уважительное отношение к иному мнению, терпимость; Регулятивные УУД:  преобразовывать практическую задачу в познавательную; Познавательные УУД:  поиск и выделение необходимой информации; Коммуникативные УУД:  слушать и понимать речь других, задавать вопросы; Планируемые предметные результаты:  выступать с подготовленным сообщением, опираясь на фотографии. </vt:lpstr>
      <vt:lpstr> Используемые ресурсы:  мультимедиа – проектор; фото герба и флага РФ и г. Коряжмы, достопримечательностей                                      г. Коряжмы; сигнальные карточки; толковый словарь; учебник, рабочая тетрадь по окружающему миру; клей – карандаш, фото, принесенные детьми.</vt:lpstr>
      <vt:lpstr>  Этапы   реализации  проекта «Моя  малая  Родина» </vt:lpstr>
      <vt:lpstr>Подготовительный    этап</vt:lpstr>
      <vt:lpstr>           Этапы   реализации  проекта                       «Моя  малая  Родина»   2 – й этап: организационный                    Самостоятельная поисковая работа учащихся всего класса. Посетили библиотеки с целью ознакомления с литературой по данной теме. Вместе с учителем  сходили на  экскурсию в школьную библиотеку, где нам помогли  найти нужную информацию. В городской библиотеке нашли много информации о жизни замечательных людей, вместе с родителями  сделали  фотографии , интересных и памятных мест города.  С помощью родителей искали  материал в сети Интернет и различных других источниках. Интервьюировали членов своей семьи об истории и достопримечательностях, о производстве своей малой Родины. Быстрее всех участники проекта собрали  информацию о природе, сделали фотографии нашего родного края. Ребята этих групп стали помогать другим участникам проектам в нахождении материала о жизни замечательных людей нашего края, о производстве нашего края. К концу сентября весь материал был собран.   </vt:lpstr>
      <vt:lpstr>Слайд 13</vt:lpstr>
      <vt:lpstr>Слайд 14</vt:lpstr>
      <vt:lpstr>Слайд 15</vt:lpstr>
      <vt:lpstr>           Этапы   реализации  проекта                       «Моя  малая  Родина»   3 – й  этап реализации  В конце сентября у нас прошло промежуточное обсуждение по собранному материалу. Дети выбрали те фотографии, которые по всеобщему мнению подходили для проекта. Из всего материала выбирали самое главное, то что мы все хотели видеть в своём проекте. Дальше началась самая трудная работа. Нужно было расположить материал по заранее составленному плану, подобрать фотографии к тексту, которые бы подходили. Мы   много обсуждали, пробовали и наконец – то получилось то, что нам все понравилось. Мы обратились за помощью к родителям. Они помогли нам до конца оформить свои проекты  и классный стенд «Моя малая Родина». В самом конце работы  выделили самых активных ребят. Они будут защищать наш проект на классном родительском собрании.    </vt:lpstr>
      <vt:lpstr>Слайд 17</vt:lpstr>
      <vt:lpstr>           Этапы   реализации  проекта                       «Моя  малая  Родина»  4– й  Заключительный  этап В конце работы мы выделили самых активных ребят, которые  выступили перед родителями и рассказали им о нашем проекте , представили свою работу. Пришлось подготовить устный рассказ о том, как мы делали наш проект, с какими трудностями мы столкнулись. Дети обратились за помощью к учителю и родителям.  Наконец-то наступил долгожданный день. Обучающиеся  выступили  со своими проектами. Ребята справились.                          Результатом  проекта стал урок окружающего мира по защите проектов и                                                              классный стенд «Моя малая Родина»   </vt:lpstr>
      <vt:lpstr>Ожидаемый результат: В процессе бесед, рассматривания иллюстраций, фотографий,               чтении стихов, рассказов – о родном городе, его людях, у детей появилось чувство гордости за свой город, за людей,                                  участвовавших в его создании, за его неповторимую красоту. У детей и родителей появился интерес к историческому прошлому нашего города, активность в поиске краеведческого материала, интерес к природе родного края. Родители были активно вовлечены в совместную деятельность в поисках материала о родном городе  и в оформлении  стенда в классе  «Моя малая Родина». </vt:lpstr>
      <vt:lpstr>Заключение Проект «Моя Малая Родина» создавался месяц. В результате достигнуты все задачи, которые мы ставили. Все этапы были выполнены по плану и в указанные сроки. Участники проекта  не только глубоко познакомились, но и выяснили особенности природы и истории родного края, поняли , что из малого складывается большое – наш город – это часть большой страны, которая называется Россией.     Мы научились работать в команде, принимать на себя разные роли и обязанности. Мы научились сотрудничать с родителями, добивались взаимопонимания, совместно посещали библиотеки, экскурсии. Поняли роль наблюдений, поиска книг и других источников информации в познании окружающего мира. Мы научились использовать приобретенные знания и умения в практической деятельности и повседневной жизни, удовлетворять познавательные интересы, искать дополнительную информацию о родном крае, стране. Работа нам очень понравилась. Все ребята активно работали.        Поэтому в следующем учебном году мы планируем продолжить нашу работу.   </vt:lpstr>
      <vt:lpstr> Детские  рисунки «Моя малая Родина»</vt:lpstr>
      <vt:lpstr>Детские  проекты «Моя малая Родина»</vt:lpstr>
      <vt:lpstr>Детские  проекты «Моя малая Родина»</vt:lpstr>
      <vt:lpstr>Классный  стенд «Моя малая Родина»</vt:lpstr>
      <vt:lpstr>Выставка детских рисунков и фотографий  «Мой родной город» </vt:lpstr>
      <vt:lpstr>Слайд 26</vt:lpstr>
      <vt:lpstr>Заключение </vt:lpstr>
      <vt:lpstr>Любите  свой  город!  Знайте  историю  своей  малой  Родины!</vt:lpstr>
      <vt:lpstr>                                    Библиографический список  1)  Коряжма. Официальный сайт администрации города Коряжма....  2)  Соболева Н.А. и др. Гербы городов России. Альбом-справочник. - М.: Профиздат - "Отечество", 1998- 480 с.: ил. 3) Толковый словарь русского языка С.И.Ожегова и Н.Ю.Шведова. М., "АЗЪ", 1994 г.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Инга</cp:lastModifiedBy>
  <cp:revision>88</cp:revision>
  <dcterms:created xsi:type="dcterms:W3CDTF">2015-12-12T20:13:48Z</dcterms:created>
  <dcterms:modified xsi:type="dcterms:W3CDTF">2016-01-04T09:24:36Z</dcterms:modified>
</cp:coreProperties>
</file>