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7.jpeg" ContentType="image/jpeg"/>
  <Override PartName="/ppt/media/image1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366840"/>
            <a:ext cx="9143280" cy="83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0" y="0"/>
            <a:ext cx="9143280" cy="30996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0" y="308160"/>
            <a:ext cx="9143280" cy="90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 flipV="1">
            <a:off x="5410080" y="359640"/>
            <a:ext cx="3733200" cy="90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 flipV="1">
            <a:off x="5410080" y="439560"/>
            <a:ext cx="3733200" cy="1792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5407200" y="497520"/>
            <a:ext cx="3062520" cy="2664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 hidden="1"/>
          <p:cNvSpPr/>
          <p:nvPr/>
        </p:nvSpPr>
        <p:spPr>
          <a:xfrm>
            <a:off x="7373520" y="588960"/>
            <a:ext cx="1599480" cy="3600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 hidden="1"/>
          <p:cNvSpPr/>
          <p:nvPr/>
        </p:nvSpPr>
        <p:spPr>
          <a:xfrm>
            <a:off x="9084960" y="-2160"/>
            <a:ext cx="56880" cy="62100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 hidden="1"/>
          <p:cNvSpPr/>
          <p:nvPr/>
        </p:nvSpPr>
        <p:spPr>
          <a:xfrm>
            <a:off x="9044640" y="-2160"/>
            <a:ext cx="26640" cy="62100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 hidden="1"/>
          <p:cNvSpPr/>
          <p:nvPr/>
        </p:nvSpPr>
        <p:spPr>
          <a:xfrm>
            <a:off x="9025560" y="-2160"/>
            <a:ext cx="8280" cy="62100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11" hidden="1"/>
          <p:cNvSpPr/>
          <p:nvPr/>
        </p:nvSpPr>
        <p:spPr>
          <a:xfrm>
            <a:off x="8975520" y="-2160"/>
            <a:ext cx="26640" cy="62100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CustomShape 12" hidden="1"/>
          <p:cNvSpPr/>
          <p:nvPr/>
        </p:nvSpPr>
        <p:spPr>
          <a:xfrm>
            <a:off x="8915760" y="360"/>
            <a:ext cx="54000" cy="58464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CustomShape 13" hidden="1"/>
          <p:cNvSpPr/>
          <p:nvPr/>
        </p:nvSpPr>
        <p:spPr>
          <a:xfrm>
            <a:off x="8873640" y="360"/>
            <a:ext cx="8280" cy="584640"/>
          </a:xfrm>
          <a:prstGeom prst="rect">
            <a:avLst/>
          </a:prstGeom>
          <a:solidFill>
            <a:srgbClr val="ffffff">
              <a:alpha val="31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CustomShape 14"/>
          <p:cNvSpPr/>
          <p:nvPr/>
        </p:nvSpPr>
        <p:spPr>
          <a:xfrm flipV="1">
            <a:off x="5410080" y="3809160"/>
            <a:ext cx="3733200" cy="90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CustomShape 15"/>
          <p:cNvSpPr/>
          <p:nvPr/>
        </p:nvSpPr>
        <p:spPr>
          <a:xfrm flipV="1">
            <a:off x="5410080" y="3896280"/>
            <a:ext cx="3733200" cy="1911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CustomShape 16"/>
          <p:cNvSpPr/>
          <p:nvPr/>
        </p:nvSpPr>
        <p:spPr>
          <a:xfrm flipV="1">
            <a:off x="5410080" y="4114440"/>
            <a:ext cx="3733200" cy="8280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" name="CustomShape 17"/>
          <p:cNvSpPr/>
          <p:nvPr/>
        </p:nvSpPr>
        <p:spPr>
          <a:xfrm flipV="1">
            <a:off x="5410080" y="4163760"/>
            <a:ext cx="1965240" cy="1764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 flipV="1">
            <a:off x="5410080" y="4198680"/>
            <a:ext cx="1965240" cy="8280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5410080" y="3962520"/>
            <a:ext cx="3062520" cy="2664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>
            <a:off x="7376400" y="4061160"/>
            <a:ext cx="1599480" cy="3600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21"/>
          <p:cNvSpPr/>
          <p:nvPr/>
        </p:nvSpPr>
        <p:spPr>
          <a:xfrm>
            <a:off x="0" y="3649680"/>
            <a:ext cx="9143280" cy="2433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22"/>
          <p:cNvSpPr/>
          <p:nvPr/>
        </p:nvSpPr>
        <p:spPr>
          <a:xfrm>
            <a:off x="0" y="3675600"/>
            <a:ext cx="9143280" cy="1400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CustomShape 23"/>
          <p:cNvSpPr/>
          <p:nvPr/>
        </p:nvSpPr>
        <p:spPr>
          <a:xfrm flipV="1">
            <a:off x="6414120" y="3642480"/>
            <a:ext cx="2729160" cy="2476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" name="CustomShape 24"/>
          <p:cNvSpPr/>
          <p:nvPr/>
        </p:nvSpPr>
        <p:spPr>
          <a:xfrm>
            <a:off x="0" y="0"/>
            <a:ext cx="9143280" cy="370116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" name="PlaceHolder 25"/>
          <p:cNvSpPr>
            <a:spLocks noGrp="1"/>
          </p:cNvSpPr>
          <p:nvPr>
            <p:ph type="title"/>
          </p:nvPr>
        </p:nvSpPr>
        <p:spPr>
          <a:xfrm>
            <a:off x="457200" y="110340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0" y="366840"/>
            <a:ext cx="9143280" cy="835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" name="CustomShape 2"/>
          <p:cNvSpPr/>
          <p:nvPr/>
        </p:nvSpPr>
        <p:spPr>
          <a:xfrm>
            <a:off x="0" y="0"/>
            <a:ext cx="9143280" cy="30996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CustomShape 3"/>
          <p:cNvSpPr/>
          <p:nvPr/>
        </p:nvSpPr>
        <p:spPr>
          <a:xfrm>
            <a:off x="0" y="308160"/>
            <a:ext cx="9143280" cy="90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" name="CustomShape 4"/>
          <p:cNvSpPr/>
          <p:nvPr/>
        </p:nvSpPr>
        <p:spPr>
          <a:xfrm flipV="1">
            <a:off x="5410080" y="359640"/>
            <a:ext cx="3733200" cy="90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CustomShape 5"/>
          <p:cNvSpPr/>
          <p:nvPr/>
        </p:nvSpPr>
        <p:spPr>
          <a:xfrm flipV="1">
            <a:off x="5410080" y="439560"/>
            <a:ext cx="3733200" cy="1792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7" name="CustomShape 6"/>
          <p:cNvSpPr/>
          <p:nvPr/>
        </p:nvSpPr>
        <p:spPr>
          <a:xfrm>
            <a:off x="5407200" y="497520"/>
            <a:ext cx="3062520" cy="2664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7373520" y="588960"/>
            <a:ext cx="1599480" cy="36000"/>
          </a:xfrm>
          <a:prstGeom prst="roundRect">
            <a:avLst>
              <a:gd name="adj" fmla="val 16667"/>
            </a:avLst>
          </a:prstGeom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9" name="CustomShape 8"/>
          <p:cNvSpPr/>
          <p:nvPr/>
        </p:nvSpPr>
        <p:spPr>
          <a:xfrm>
            <a:off x="9084960" y="-2160"/>
            <a:ext cx="56880" cy="62100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0" name="CustomShape 9"/>
          <p:cNvSpPr/>
          <p:nvPr/>
        </p:nvSpPr>
        <p:spPr>
          <a:xfrm>
            <a:off x="9044640" y="-2160"/>
            <a:ext cx="26640" cy="62100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" name="CustomShape 10"/>
          <p:cNvSpPr/>
          <p:nvPr/>
        </p:nvSpPr>
        <p:spPr>
          <a:xfrm>
            <a:off x="9025560" y="-2160"/>
            <a:ext cx="8280" cy="62100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2" name="CustomShape 11"/>
          <p:cNvSpPr/>
          <p:nvPr/>
        </p:nvSpPr>
        <p:spPr>
          <a:xfrm>
            <a:off x="8975520" y="-2160"/>
            <a:ext cx="26640" cy="62100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" name="CustomShape 12"/>
          <p:cNvSpPr/>
          <p:nvPr/>
        </p:nvSpPr>
        <p:spPr>
          <a:xfrm>
            <a:off x="8915760" y="360"/>
            <a:ext cx="54000" cy="58464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4" name="CustomShape 13"/>
          <p:cNvSpPr/>
          <p:nvPr/>
        </p:nvSpPr>
        <p:spPr>
          <a:xfrm>
            <a:off x="8873640" y="360"/>
            <a:ext cx="8280" cy="584640"/>
          </a:xfrm>
          <a:prstGeom prst="rect">
            <a:avLst/>
          </a:prstGeom>
          <a:solidFill>
            <a:srgbClr val="ffffff">
              <a:alpha val="31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5" name="PlaceHolder 1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1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"/>
          <p:cNvPicPr/>
          <p:nvPr/>
        </p:nvPicPr>
        <p:blipFill>
          <a:blip r:embed="rId1"/>
          <a:stretch/>
        </p:blipFill>
        <p:spPr>
          <a:xfrm>
            <a:off x="513720" y="2752200"/>
            <a:ext cx="4670280" cy="31518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sp>
        <p:nvSpPr>
          <p:cNvPr id="114" name="TextShape 1"/>
          <p:cNvSpPr txBox="1"/>
          <p:nvPr/>
        </p:nvSpPr>
        <p:spPr>
          <a:xfrm>
            <a:off x="432000" y="792000"/>
            <a:ext cx="8544600" cy="179136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txBody>
          <a:bodyPr lIns="90000" rIns="90000" tIns="45000" bIns="45000" anchor="ctr">
            <a:spAutoFit/>
          </a:bodyPr>
          <a:p>
            <a:pPr algn="ctr"/>
            <a:r>
              <a:rPr b="0" lang="ru-RU" sz="4000" spc="-1" strike="noStrike">
                <a:latin typeface="Arial"/>
              </a:rPr>
              <a:t>Развитие и коррекция эмоционально-волевой сферы личности ребенка в игре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4104000" y="6264000"/>
            <a:ext cx="489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ru-RU" sz="1400" spc="-1" strike="noStrike">
                <a:latin typeface="Arial"/>
              </a:rPr>
              <a:t>Выполнила Сорокина Алёна Николаевна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504000" y="1143000"/>
            <a:ext cx="739512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Введение ограничений в игру ребенка является главным условием достижения коррекционного успеха.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944000" y="3312000"/>
            <a:ext cx="5111280" cy="287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3000"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«Злой, веселый, грустный» </a:t>
            </a:r>
            <a:br/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Игра «Лото»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44" name="Picture 2" descr=""/>
          <p:cNvPicPr/>
          <p:nvPr/>
        </p:nvPicPr>
        <p:blipFill>
          <a:blip r:embed="rId1"/>
          <a:stretch/>
        </p:blipFill>
        <p:spPr>
          <a:xfrm>
            <a:off x="1331640" y="2205000"/>
            <a:ext cx="6768000" cy="3959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«Эмоциональное домино»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1259640" y="2277000"/>
            <a:ext cx="6624000" cy="4031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«Найди похожую эмоцию»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48" name="Picture 4" descr=""/>
          <p:cNvPicPr/>
          <p:nvPr/>
        </p:nvPicPr>
        <p:blipFill>
          <a:blip r:embed="rId1"/>
          <a:stretch/>
        </p:blipFill>
        <p:spPr>
          <a:xfrm>
            <a:off x="683640" y="2571840"/>
            <a:ext cx="3959280" cy="3592800"/>
          </a:xfrm>
          <a:prstGeom prst="rect">
            <a:avLst/>
          </a:prstGeom>
          <a:ln w="9360">
            <a:noFill/>
          </a:ln>
        </p:spPr>
      </p:pic>
      <p:pic>
        <p:nvPicPr>
          <p:cNvPr id="149" name="Picture 5" descr=""/>
          <p:cNvPicPr/>
          <p:nvPr/>
        </p:nvPicPr>
        <p:blipFill>
          <a:blip r:embed="rId2"/>
          <a:stretch/>
        </p:blipFill>
        <p:spPr>
          <a:xfrm>
            <a:off x="4714920" y="2565000"/>
            <a:ext cx="3816720" cy="35780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Игра «Азбука эмоций»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1475640" y="2493000"/>
            <a:ext cx="6912000" cy="3887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Игра «Наши чувства»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1259640" y="2565000"/>
            <a:ext cx="7056000" cy="3671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«Эмоциональное лото»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55" name="Picture 4" descr=""/>
          <p:cNvPicPr/>
          <p:nvPr/>
        </p:nvPicPr>
        <p:blipFill>
          <a:blip r:embed="rId1"/>
          <a:stretch/>
        </p:blipFill>
        <p:spPr>
          <a:xfrm>
            <a:off x="1115640" y="2493000"/>
            <a:ext cx="7056000" cy="4175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1000"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Игра «Что чувствует герой рассказа»</a:t>
            </a:r>
            <a:br/>
            <a:endParaRPr b="0" lang="ru-RU" sz="4000" spc="-1" strike="noStrike">
              <a:latin typeface="Arial"/>
            </a:endParaRPr>
          </a:p>
        </p:txBody>
      </p:sp>
      <p:pic>
        <p:nvPicPr>
          <p:cNvPr id="157" name="Picture 2" descr=""/>
          <p:cNvPicPr/>
          <p:nvPr/>
        </p:nvPicPr>
        <p:blipFill>
          <a:blip r:embed="rId1"/>
          <a:stretch/>
        </p:blipFill>
        <p:spPr>
          <a:xfrm>
            <a:off x="500040" y="2357280"/>
            <a:ext cx="3928320" cy="3142440"/>
          </a:xfrm>
          <a:prstGeom prst="rect">
            <a:avLst/>
          </a:prstGeom>
          <a:ln w="9360">
            <a:noFill/>
          </a:ln>
        </p:spPr>
      </p:pic>
      <p:pic>
        <p:nvPicPr>
          <p:cNvPr id="158" name="Picture 4" descr=""/>
          <p:cNvPicPr/>
          <p:nvPr/>
        </p:nvPicPr>
        <p:blipFill>
          <a:blip r:embed="rId2"/>
          <a:stretch/>
        </p:blipFill>
        <p:spPr>
          <a:xfrm>
            <a:off x="4857840" y="3214800"/>
            <a:ext cx="3928320" cy="3142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Спасибо за внимание!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60" name="Picture 2" descr=""/>
          <p:cNvPicPr/>
          <p:nvPr/>
        </p:nvPicPr>
        <p:blipFill>
          <a:blip r:embed="rId1"/>
          <a:stretch/>
        </p:blipFill>
        <p:spPr>
          <a:xfrm>
            <a:off x="2286000" y="2357280"/>
            <a:ext cx="4214160" cy="407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Arial"/>
              </a:rPr>
              <a:t>Актуальность </a:t>
            </a:r>
            <a:br/>
            <a:r>
              <a:rPr b="0" lang="ru-RU" sz="1800" spc="-1" strike="noStrike">
                <a:solidFill>
                  <a:srgbClr val="424456"/>
                </a:solidFill>
                <a:latin typeface="Arial"/>
                <a:ea typeface="Mangal"/>
              </a:rPr>
              <a:t>Игровая терапия – один из основных методов психологического и психотерапевтического воздействия на детей младшего дошкольного возраста, поскольку основа данного метода – игра – ведущий вид деятельности в этом возрасте. Исходя из этого вытекает актуальность темы данной работы.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7" name="Picture 2" descr=""/>
          <p:cNvPicPr/>
          <p:nvPr/>
        </p:nvPicPr>
        <p:blipFill>
          <a:blip r:embed="rId1"/>
          <a:stretch/>
        </p:blipFill>
        <p:spPr>
          <a:xfrm>
            <a:off x="3744000" y="3180240"/>
            <a:ext cx="4500000" cy="315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424456"/>
                </a:solidFill>
                <a:latin typeface="Arial"/>
              </a:rPr>
              <a:t>Современные дети нуждаются в комплексных развивающих занятиях, направленных на развитие эмоционально-волевой и коммуникативной сферы.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457200" y="2088000"/>
            <a:ext cx="8228880" cy="194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endParaRPr b="0" lang="ru-RU" sz="1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Целью занятий является создание условий для коррекции и развития эмоционально-волевой сферы детей  дошкольного возраста.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960120" y="3942000"/>
            <a:ext cx="3575520" cy="268164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4788720" y="4032000"/>
            <a:ext cx="3778920" cy="251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8000"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Методические приемы, используемые для развития и коррекции эмоционально-волевой сферы: </a:t>
            </a:r>
            <a:br/>
            <a:endParaRPr b="0" lang="ru-RU" sz="40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57200" y="2249280"/>
            <a:ext cx="8228880" cy="432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игровые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арттерапевтические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релаксационные 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беседа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психогимнастика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рефлексия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- наглядные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4248000" y="3369600"/>
            <a:ext cx="4556880" cy="303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57200" y="1143000"/>
            <a:ext cx="5086800" cy="519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7000"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424456"/>
                </a:solidFill>
                <a:latin typeface="Trebuchet MS"/>
              </a:rPr>
              <a:t>Факторы, способствующие развитию эмоций у детей</a:t>
            </a:r>
            <a:br/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1) Общение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2) </a:t>
            </a:r>
            <a:r>
              <a:rPr b="0" lang="ru-RU" sz="3200" spc="-1" strike="noStrike">
                <a:solidFill>
                  <a:srgbClr val="424456"/>
                </a:solidFill>
                <a:latin typeface="Trebuchet MS"/>
              </a:rPr>
              <a:t>Дополнительная деятельность ребенка.</a:t>
            </a:r>
            <a:r>
              <a:rPr b="0" lang="ru-RU" sz="1800" spc="-1" strike="noStrike">
                <a:solidFill>
                  <a:srgbClr val="424456"/>
                </a:solidFill>
                <a:latin typeface="Trebuchet MS"/>
              </a:rPr>
              <a:t> </a:t>
            </a:r>
            <a:r>
              <a:rPr b="0" lang="ru-RU" sz="2200" spc="-1" strike="noStrike">
                <a:solidFill>
                  <a:srgbClr val="424456"/>
                </a:solidFill>
                <a:latin typeface="Trebuchet MS"/>
              </a:rPr>
              <a:t>Такие занятия как танцы, музыка, театральная деятельность  способствуют развитию различных эмоциональных состояний у ребенка.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424456"/>
                </a:solidFill>
                <a:latin typeface="Trebuchet MS"/>
              </a:rPr>
              <a:t>3</a:t>
            </a:r>
            <a:r>
              <a:rPr b="0" lang="ru-RU" sz="3100" spc="-1" strike="noStrike">
                <a:solidFill>
                  <a:srgbClr val="424456"/>
                </a:solidFill>
                <a:latin typeface="Trebuchet MS"/>
              </a:rPr>
              <a:t>) Трудовая деятельность. </a:t>
            </a:r>
            <a:r>
              <a:rPr b="0" lang="ru-RU" sz="2200" spc="-1" strike="noStrike">
                <a:solidFill>
                  <a:srgbClr val="424456"/>
                </a:solidFill>
                <a:latin typeface="Trebuchet MS"/>
              </a:rPr>
              <a:t>Процесс и результат определенной трудовой деятельности заставляет ребенка испытывать целую гамму чувств: от радости за успешное достижение цели, до разочарования от провала.</a:t>
            </a:r>
            <a:r>
              <a:rPr b="0" lang="ru-RU" sz="2200" spc="-1" strike="noStrike">
                <a:solidFill>
                  <a:srgbClr val="000000"/>
                </a:solidFill>
                <a:latin typeface="Georgia"/>
              </a:rPr>
              <a:t> </a:t>
            </a:r>
            <a:br/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424456"/>
                </a:solidFill>
                <a:latin typeface="Trebuchet MS"/>
              </a:rPr>
              <a:t>4) </a:t>
            </a:r>
            <a:r>
              <a:rPr b="0" lang="ru-RU" sz="3100" spc="-1" strike="noStrike">
                <a:solidFill>
                  <a:srgbClr val="424456"/>
                </a:solidFill>
                <a:latin typeface="Trebuchet MS"/>
              </a:rPr>
              <a:t>Игра. </a:t>
            </a:r>
            <a:r>
              <a:rPr b="0" lang="ru-RU" sz="2200" spc="-1" strike="noStrike">
                <a:solidFill>
                  <a:srgbClr val="424456"/>
                </a:solidFill>
                <a:latin typeface="Trebuchet MS"/>
              </a:rPr>
              <a:t>Во время различных игр дети учатся сопереживать и помогать друг другу.</a:t>
            </a:r>
            <a:br/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   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26" name="Picture 2" descr=""/>
          <p:cNvPicPr/>
          <p:nvPr/>
        </p:nvPicPr>
        <p:blipFill>
          <a:blip r:embed="rId1"/>
          <a:stretch/>
        </p:blipFill>
        <p:spPr>
          <a:xfrm>
            <a:off x="5822280" y="1224000"/>
            <a:ext cx="2961720" cy="212868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5549400" y="3672000"/>
            <a:ext cx="3378600" cy="224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24456"/>
                </a:solidFill>
                <a:latin typeface="Trebuchet MS"/>
              </a:rPr>
              <a:t>Задачи игротерапии:</a:t>
            </a:r>
            <a:br/>
            <a:endParaRPr b="0" lang="ru-RU" sz="28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57200" y="2249280"/>
            <a:ext cx="8228880" cy="432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1000"/>
          </a:bodyPr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Учить детей выражать свои чувства (радость, грусть, удивление, страх, гнев, обида, отзывчивость).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Формировать навыки снятия эмоционального напряжения;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Формировать у детей переживания эмпатийного характера (сострадание, сочувствие, бурное выражение радости).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Формировать у детей простейшие способы разрешения возникших конфликтных ситуаций.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Устанавливать элементарную связь между выраженным эмоциональным состоянием и причиной, вызвавшей его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Развивать способность понимать, осознавать, выражать свои чувства, эмоциональное состояние, переживания другого человека на символическом и вербальном уровне;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Способствовать развитию произвольной регуляции эмоционального состояния детей;</a:t>
            </a:r>
            <a:endParaRPr b="0" lang="ru-RU" sz="2800" spc="-1" strike="noStrike">
              <a:latin typeface="Arial"/>
            </a:endParaRPr>
          </a:p>
          <a:p>
            <a:pPr marL="365760" indent="-25524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Способствовать освоению позитивных форм поведения, отношения к себе и окружающим.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11120" y="792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24456"/>
                </a:solidFill>
                <a:latin typeface="Trebuchet MS"/>
              </a:rPr>
              <a:t>Направления игротерапии:</a:t>
            </a:r>
            <a:br/>
            <a:endParaRPr b="0" lang="ru-RU" sz="28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411120" y="1728000"/>
            <a:ext cx="8228880" cy="432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just"/>
            <a:r>
              <a:rPr b="0" lang="ru-RU" sz="1800" spc="-1" strike="noStrike">
                <a:solidFill>
                  <a:srgbClr val="000000"/>
                </a:solidFill>
                <a:latin typeface="Georgia"/>
                <a:ea typeface="Mangal"/>
              </a:rPr>
              <a:t>Игровая терапия отреагирования направлена на работу с детьми, пережившими стрессовые события и ситуации.</a:t>
            </a:r>
            <a:endParaRPr b="0" lang="ru-RU" sz="1800" spc="-1" strike="noStrike">
              <a:latin typeface="Arial"/>
            </a:endParaRPr>
          </a:p>
          <a:p>
            <a:pPr algn="just"/>
            <a:r>
              <a:rPr b="0" lang="ru-RU" sz="1800" spc="-1" strike="noStrike">
                <a:solidFill>
                  <a:srgbClr val="000000"/>
                </a:solidFill>
                <a:latin typeface="Georgia"/>
                <a:ea typeface="Mangal"/>
              </a:rPr>
              <a:t>В игровой терапии коммуникаций особое внимание уделяется лечебному эффекту и лечебной силе эмоциональных отношений между взрослым и ребенком.</a:t>
            </a:r>
            <a:endParaRPr b="0" lang="ru-RU" sz="1800" spc="-1" strike="noStrike">
              <a:latin typeface="Arial"/>
            </a:endParaRPr>
          </a:p>
          <a:p>
            <a:pPr algn="just"/>
            <a:r>
              <a:rPr b="0" lang="ru-RU" sz="1800" spc="-1" strike="noStrike">
                <a:solidFill>
                  <a:srgbClr val="000000"/>
                </a:solidFill>
                <a:latin typeface="Georgia"/>
                <a:ea typeface="Mangal"/>
              </a:rPr>
              <a:t>Ещё одним направлением коррекции эмоционально-волевой сферы старшего дошкольника является игротерапия, центрированная на клиенте.</a:t>
            </a:r>
            <a:endParaRPr b="0" lang="ru-RU" sz="1800" spc="-1" strike="noStrike">
              <a:latin typeface="Arial"/>
            </a:endParaRPr>
          </a:p>
          <a:p>
            <a:pPr algn="just"/>
            <a:r>
              <a:rPr b="0" lang="ru-RU" sz="1800" spc="-1" strike="noStrike">
                <a:solidFill>
                  <a:srgbClr val="000000"/>
                </a:solidFill>
                <a:latin typeface="Georgia"/>
                <a:ea typeface="Mangal"/>
              </a:rPr>
              <a:t>Еще одним важным направлением коррекции эмоционально-волевой сферы старших дошкольников является игровая терапия детско-родительских отношений.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32" name="Picture 2" descr=""/>
          <p:cNvPicPr/>
          <p:nvPr/>
        </p:nvPicPr>
        <p:blipFill>
          <a:blip r:embed="rId1"/>
          <a:stretch/>
        </p:blipFill>
        <p:spPr>
          <a:xfrm>
            <a:off x="4968000" y="4626000"/>
            <a:ext cx="2760120" cy="207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5040000" y="1080000"/>
            <a:ext cx="3840480" cy="216000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457200" y="1143000"/>
            <a:ext cx="82288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2"/>
          <p:cNvSpPr/>
          <p:nvPr/>
        </p:nvSpPr>
        <p:spPr>
          <a:xfrm>
            <a:off x="576000" y="705960"/>
            <a:ext cx="4607640" cy="606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Ненаправленная (недерективная) игротерапия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проходит в форме свободной игры ребенка. </a:t>
            </a:r>
            <a:br/>
            <a:r>
              <a:rPr b="0" lang="ru-RU" sz="2800" spc="-1" strike="noStrike" u="sng">
                <a:solidFill>
                  <a:srgbClr val="000000"/>
                </a:solidFill>
                <a:uFillTx/>
                <a:latin typeface="Calibri"/>
              </a:rPr>
              <a:t>Решает 3 основные задачи: 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1) способствует развитию самовыражения ребенка; 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2) корригирует имеющийся у ребенка эмоциональный дискомфорт; </a:t>
            </a:r>
            <a:br/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3) формирует саморегулирующие волевые процессы.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5148360" y="4392000"/>
            <a:ext cx="3707640" cy="201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457200" y="1538280"/>
            <a:ext cx="8228880" cy="27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288360" y="1290600"/>
            <a:ext cx="4751640" cy="392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</a:rPr>
              <a:t>Направленная (директивная) игротерапия предполагает активное участие педагога в игре ребенка, где он направляет и интерпретирует деятельность ребенка.</a:t>
            </a:r>
            <a:endParaRPr b="1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5112000" y="1152000"/>
            <a:ext cx="3724920" cy="496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677</TotalTime>
  <Application>LibreOffice/6.1.5.2$Windows_X86_64 LibreOffice_project/90f8dcf33c87b3705e78202e3df5142b201bd805</Application>
  <Words>318</Words>
  <Paragraphs>35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2016-03-24T01:09:29Z</dcterms:created>
  <dc:creator>Педагог-психолог</dc:creator>
  <dc:description/>
  <dc:language>ru-RU</dc:language>
  <cp:lastModifiedBy/>
  <dcterms:modified xsi:type="dcterms:W3CDTF">2019-06-04T23:01:33Z</dcterms:modified>
  <cp:revision>71</cp:revision>
  <dc:subject/>
  <dc:title>Развитие эмоциональной сферы дошкольников и младших школьников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18</vt:i4>
  </property>
</Properties>
</file>