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44" r:id="rId4"/>
    <p:sldId id="347" r:id="rId5"/>
    <p:sldId id="346" r:id="rId6"/>
    <p:sldId id="345" r:id="rId7"/>
    <p:sldId id="286" r:id="rId8"/>
    <p:sldId id="305" r:id="rId9"/>
    <p:sldId id="306" r:id="rId10"/>
    <p:sldId id="339" r:id="rId11"/>
    <p:sldId id="307" r:id="rId12"/>
    <p:sldId id="348" r:id="rId13"/>
    <p:sldId id="340" r:id="rId14"/>
    <p:sldId id="309" r:id="rId15"/>
    <p:sldId id="317" r:id="rId16"/>
    <p:sldId id="310" r:id="rId17"/>
    <p:sldId id="314" r:id="rId18"/>
    <p:sldId id="325" r:id="rId19"/>
    <p:sldId id="312" r:id="rId20"/>
    <p:sldId id="261" r:id="rId21"/>
    <p:sldId id="263" r:id="rId22"/>
    <p:sldId id="265" r:id="rId23"/>
    <p:sldId id="266" r:id="rId24"/>
    <p:sldId id="275" r:id="rId25"/>
    <p:sldId id="276" r:id="rId26"/>
    <p:sldId id="304" r:id="rId27"/>
    <p:sldId id="351" r:id="rId28"/>
    <p:sldId id="281" r:id="rId29"/>
    <p:sldId id="349" r:id="rId30"/>
    <p:sldId id="338" r:id="rId31"/>
    <p:sldId id="34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67" d="100"/>
          <a:sy n="67" d="100"/>
        </p:scale>
        <p:origin x="15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8F13-4F93-4899-8933-A67D62B87DA4}" type="datetimeFigureOut">
              <a:rPr lang="ru-RU" smtClean="0"/>
              <a:pPr/>
              <a:t>27.08.2019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8E965-9AF0-48F5-909F-D120C8E835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dutsadok.com.ua/clipart/ljudi/1789fceed194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60" y="3363019"/>
            <a:ext cx="5505252" cy="2300406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solidFill>
                  <a:srgbClr val="FF0000"/>
                </a:solidFill>
              </a:rPr>
              <a:t>Игротерапия</a:t>
            </a:r>
            <a:r>
              <a:rPr lang="ru-RU" sz="6600" dirty="0" smtClean="0">
                <a:solidFill>
                  <a:srgbClr val="FF0000"/>
                </a:solidFill>
              </a:rPr>
              <a:t>  в логопедии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708" y="5768127"/>
            <a:ext cx="5508700" cy="15375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Логопед</a:t>
            </a:r>
            <a:endParaRPr lang="ru-RU" sz="2800" dirty="0"/>
          </a:p>
          <a:p>
            <a:r>
              <a:rPr lang="ru-RU" sz="2800" dirty="0" err="1" smtClean="0"/>
              <a:t>Карлсен</a:t>
            </a:r>
            <a:r>
              <a:rPr lang="ru-RU" sz="2800" dirty="0" smtClean="0"/>
              <a:t> Марианна Владимировна</a:t>
            </a:r>
          </a:p>
        </p:txBody>
      </p:sp>
      <p:pic>
        <p:nvPicPr>
          <p:cNvPr id="4" name="Рисунок 3" descr="http://ts2.mm.bing.net/th?id=H.4625771073766665&amp;pid=1.9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0544" y="610815"/>
            <a:ext cx="1800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" y="84447"/>
            <a:ext cx="4371430" cy="3278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4446"/>
            <a:ext cx="4231827" cy="3173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9250" r="23226"/>
          <a:stretch/>
        </p:blipFill>
        <p:spPr>
          <a:xfrm>
            <a:off x="5737299" y="3698631"/>
            <a:ext cx="3384376" cy="283366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274638"/>
            <a:ext cx="9038531" cy="906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МЯЧ ПЕРЕДАВАЙ – СЛОВО НАЗЫВАЙ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88" y="1181054"/>
            <a:ext cx="4998343" cy="374875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7"/>
          <a:stretch/>
        </p:blipFill>
        <p:spPr>
          <a:xfrm>
            <a:off x="26209" y="3003577"/>
            <a:ext cx="4257759" cy="3826857"/>
          </a:xfrm>
        </p:spPr>
      </p:pic>
    </p:spTree>
    <p:extLst>
      <p:ext uri="{BB962C8B-B14F-4D97-AF65-F5344CB8AC3E}">
        <p14:creationId xmlns:p14="http://schemas.microsoft.com/office/powerpoint/2010/main" val="2880639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177"/>
          <a:stretch/>
        </p:blipFill>
        <p:spPr>
          <a:xfrm>
            <a:off x="7392" y="537197"/>
            <a:ext cx="3916536" cy="3096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800" r="10625" b="4851"/>
          <a:stretch/>
        </p:blipFill>
        <p:spPr>
          <a:xfrm>
            <a:off x="164092" y="3710509"/>
            <a:ext cx="3617805" cy="3147491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8316416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Игра: «Найди пару»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3635896" y="0"/>
            <a:ext cx="5508104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     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37197"/>
            <a:ext cx="4086200" cy="3064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6148" r="4884" b="9712"/>
          <a:stretch/>
        </p:blipFill>
        <p:spPr>
          <a:xfrm>
            <a:off x="4535488" y="3693886"/>
            <a:ext cx="460851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710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60938"/>
            <a:ext cx="3840427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0797"/>
            <a:ext cx="3648404" cy="2736304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689714" y="55148"/>
            <a:ext cx="7266662" cy="639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/>
              <a:t>     Разминаем пальчики и ладошки</a:t>
            </a:r>
            <a:endParaRPr lang="ru-RU" sz="28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827584" y="3499015"/>
            <a:ext cx="7128791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ЛАДОШКИ СО ЗВУКАМИ</a:t>
            </a:r>
            <a:endParaRPr lang="ru-RU" sz="2800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4"/>
          <a:stretch/>
        </p:blipFill>
        <p:spPr>
          <a:xfrm>
            <a:off x="179512" y="4221088"/>
            <a:ext cx="3747019" cy="2522913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45643"/>
            <a:ext cx="4038600" cy="2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576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7885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«ВСТРЕЧУ СЛОВО НА ДОРОГЕ – </a:t>
            </a:r>
            <a:br>
              <a:rPr lang="ru-RU" sz="2800" dirty="0" smtClean="0"/>
            </a:br>
            <a:r>
              <a:rPr lang="ru-RU" sz="2800" dirty="0" smtClean="0"/>
              <a:t>РАЗОБЬЮ ЕГО НА СЛОГИ»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3275856" cy="49831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Кот                             </a:t>
            </a:r>
          </a:p>
          <a:p>
            <a:r>
              <a:rPr lang="ru-RU" sz="1800" dirty="0" smtClean="0"/>
              <a:t>Пила</a:t>
            </a:r>
          </a:p>
          <a:p>
            <a:r>
              <a:rPr lang="ru-RU" sz="1800" dirty="0" smtClean="0"/>
              <a:t>Юла                            </a:t>
            </a:r>
            <a:r>
              <a:rPr lang="ru-RU" sz="1800" dirty="0" err="1" smtClean="0"/>
              <a:t>буратино</a:t>
            </a:r>
            <a:endParaRPr lang="ru-RU" sz="1800" dirty="0" smtClean="0"/>
          </a:p>
          <a:p>
            <a:r>
              <a:rPr lang="ru-RU" sz="1800" dirty="0" smtClean="0"/>
              <a:t>Вода                           вареники</a:t>
            </a:r>
          </a:p>
          <a:p>
            <a:r>
              <a:rPr lang="ru-RU" sz="1800" dirty="0" smtClean="0"/>
              <a:t>Зебра                         </a:t>
            </a:r>
          </a:p>
          <a:p>
            <a:r>
              <a:rPr lang="ru-RU" sz="1800" dirty="0" smtClean="0"/>
              <a:t>Молоко</a:t>
            </a:r>
          </a:p>
          <a:p>
            <a:r>
              <a:rPr lang="ru-RU" sz="1800" dirty="0" smtClean="0"/>
              <a:t>Ракета</a:t>
            </a:r>
          </a:p>
          <a:p>
            <a:r>
              <a:rPr lang="ru-RU" sz="1800" dirty="0" smtClean="0"/>
              <a:t>Хоровод</a:t>
            </a:r>
          </a:p>
          <a:p>
            <a:r>
              <a:rPr lang="ru-RU" sz="1800" dirty="0"/>
              <a:t>К</a:t>
            </a:r>
            <a:r>
              <a:rPr lang="ru-RU" sz="1800" dirty="0" smtClean="0"/>
              <a:t>апитан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r>
              <a:rPr lang="ru-RU" dirty="0" smtClean="0"/>
              <a:t>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57738"/>
            <a:ext cx="7076249" cy="53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4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13724"/>
          <a:stretch/>
        </p:blipFill>
        <p:spPr>
          <a:xfrm>
            <a:off x="1515600" y="3950311"/>
            <a:ext cx="2903666" cy="2763673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10318" y="99868"/>
            <a:ext cx="8306097" cy="6397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ИГРЫ С БУКВАМИ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4191916" y="1241899"/>
            <a:ext cx="5093494" cy="2567175"/>
          </a:xfrm>
        </p:spPr>
        <p:txBody>
          <a:bodyPr>
            <a:normAutofit/>
          </a:bodyPr>
          <a:lstStyle/>
          <a:p>
            <a:r>
              <a:rPr lang="ru-RU" dirty="0" smtClean="0"/>
              <a:t>СОСТАВЬ СЛОВО ИЗ БУКВ</a:t>
            </a:r>
          </a:p>
          <a:p>
            <a:r>
              <a:rPr lang="ru-RU" dirty="0" smtClean="0"/>
              <a:t>СКОЛЬКО СЛОГОВ? </a:t>
            </a:r>
          </a:p>
          <a:p>
            <a:r>
              <a:rPr lang="ru-RU" dirty="0" smtClean="0"/>
              <a:t>НАЗОВИ ГЛАСНЫЕ</a:t>
            </a:r>
          </a:p>
          <a:p>
            <a:r>
              <a:rPr lang="ru-RU" dirty="0" smtClean="0"/>
              <a:t>НАЗОВИ ПЕРВЫЙ ЗВУК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3833"/>
            <a:ext cx="3870995" cy="29032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1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74638"/>
            <a:ext cx="8867328" cy="812335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ЛОГОРИТМИКА.   Дети под музыку выполняют задания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sz="half" idx="1"/>
          </p:nvPr>
        </p:nvSpPr>
        <p:spPr>
          <a:xfrm>
            <a:off x="525325" y="767781"/>
            <a:ext cx="2674640" cy="752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«Лошадка»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7309" y="767781"/>
            <a:ext cx="4038600" cy="82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«Покачай- передай»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r="15569"/>
          <a:stretch/>
        </p:blipFill>
        <p:spPr>
          <a:xfrm rot="5400000">
            <a:off x="5677459" y="1313304"/>
            <a:ext cx="2974106" cy="3504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32675"/>
          <a:stretch/>
        </p:blipFill>
        <p:spPr>
          <a:xfrm rot="5400000">
            <a:off x="603478" y="1116503"/>
            <a:ext cx="2977257" cy="3993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0682" y="4147962"/>
            <a:ext cx="3121276" cy="2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845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/>
          <a:stretch/>
        </p:blipFill>
        <p:spPr>
          <a:xfrm>
            <a:off x="4447111" y="1268759"/>
            <a:ext cx="4696889" cy="3727053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500563" y="0"/>
            <a:ext cx="4643437" cy="9810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/>
              <a:t>ИГРА:</a:t>
            </a:r>
          </a:p>
          <a:p>
            <a:pPr marL="0" indent="0" algn="ctr">
              <a:buNone/>
            </a:pPr>
            <a:r>
              <a:rPr lang="ru-RU" sz="2800" dirty="0" smtClean="0"/>
              <a:t> «ШИПИМ, КАК ЗМЕЯ»</a:t>
            </a:r>
            <a:endParaRPr lang="ru-RU" sz="28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355976" cy="11382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ИГРА: </a:t>
            </a:r>
            <a:br>
              <a:rPr lang="ru-RU" sz="2800" dirty="0" smtClean="0"/>
            </a:br>
            <a:r>
              <a:rPr lang="ru-RU" sz="2800" dirty="0" smtClean="0"/>
              <a:t>«ЖУЖЖИМ,КАК ПЧЕЛА»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0914"/>
          <a:stretch/>
        </p:blipFill>
        <p:spPr>
          <a:xfrm>
            <a:off x="179512" y="1268760"/>
            <a:ext cx="4176464" cy="37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271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-10352" r="2912" b="10352"/>
          <a:stretch/>
        </p:blipFill>
        <p:spPr>
          <a:xfrm>
            <a:off x="49199" y="1700808"/>
            <a:ext cx="4755075" cy="3832985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568884" y="116632"/>
            <a:ext cx="4643437" cy="1440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/>
              <a:t>ИГРА: «ХЛОПНИ, </a:t>
            </a:r>
          </a:p>
          <a:p>
            <a:pPr marL="0" indent="0" algn="ctr">
              <a:buNone/>
            </a:pPr>
            <a:r>
              <a:rPr lang="ru-RU" sz="2800" dirty="0" smtClean="0"/>
              <a:t>КОГДА УСЛЫШИШЬ ЗАДАННЫЙ ЗВУК»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0"/>
            <a:ext cx="4284663" cy="15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ПАЛЬЧИКОВАЯ</a:t>
            </a:r>
          </a:p>
          <a:p>
            <a:pPr marL="0" indent="0" algn="ctr">
              <a:buNone/>
            </a:pPr>
            <a:r>
              <a:rPr lang="ru-RU" sz="2800" dirty="0" smtClean="0"/>
              <a:t> ИГРА:</a:t>
            </a:r>
          </a:p>
          <a:p>
            <a:pPr marL="0" indent="0" algn="ctr">
              <a:buNone/>
            </a:pPr>
            <a:r>
              <a:rPr lang="ru-RU" sz="2800" dirty="0" smtClean="0"/>
              <a:t>«КОЗА-КОРОВА»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r="2501"/>
          <a:stretch/>
        </p:blipFill>
        <p:spPr>
          <a:xfrm>
            <a:off x="4823520" y="2051215"/>
            <a:ext cx="4320480" cy="34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45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261" y="7410"/>
            <a:ext cx="8964801" cy="915009"/>
          </a:xfrm>
        </p:spPr>
        <p:txBody>
          <a:bodyPr/>
          <a:lstStyle/>
          <a:p>
            <a:r>
              <a:rPr lang="ru-RU" dirty="0" smtClean="0"/>
              <a:t>« ЧТО ПРОИСХОДИТ В ПРИРОДЕ?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196752"/>
            <a:ext cx="4040188" cy="4929411"/>
          </a:xfrm>
        </p:spPr>
        <p:txBody>
          <a:bodyPr>
            <a:normAutofit/>
          </a:bodyPr>
          <a:lstStyle/>
          <a:p>
            <a:endParaRPr lang="ru-RU" sz="1600" dirty="0" smtClean="0"/>
          </a:p>
          <a:p>
            <a:r>
              <a:rPr lang="ru-RU" sz="1600" dirty="0" smtClean="0"/>
              <a:t>(дождь -  что делает?)  - льёт</a:t>
            </a:r>
          </a:p>
          <a:p>
            <a:r>
              <a:rPr lang="ru-RU" sz="1600" dirty="0" smtClean="0"/>
              <a:t>Солнце – что делает? –</a:t>
            </a:r>
          </a:p>
          <a:p>
            <a:r>
              <a:rPr lang="ru-RU" sz="1600" dirty="0" smtClean="0"/>
              <a:t>Тучи – что делают?</a:t>
            </a:r>
          </a:p>
          <a:p>
            <a:r>
              <a:rPr lang="ru-RU" sz="1600" dirty="0" smtClean="0"/>
              <a:t>Снег – что делает?</a:t>
            </a:r>
          </a:p>
          <a:p>
            <a:r>
              <a:rPr lang="ru-RU" sz="1600" dirty="0" smtClean="0"/>
              <a:t>Капель –</a:t>
            </a:r>
          </a:p>
          <a:p>
            <a:r>
              <a:rPr lang="ru-RU" sz="1600" dirty="0" smtClean="0"/>
              <a:t>Гром –</a:t>
            </a:r>
          </a:p>
          <a:p>
            <a:r>
              <a:rPr lang="ru-RU" sz="1600" dirty="0" smtClean="0"/>
              <a:t>Молния –</a:t>
            </a:r>
          </a:p>
          <a:p>
            <a:r>
              <a:rPr lang="ru-RU" sz="1600" dirty="0" smtClean="0"/>
              <a:t>Радуга –</a:t>
            </a:r>
          </a:p>
          <a:p>
            <a:r>
              <a:rPr lang="ru-RU" sz="1600" dirty="0" smtClean="0"/>
              <a:t>Град -</a:t>
            </a:r>
          </a:p>
          <a:p>
            <a:endParaRPr lang="ru-RU" sz="900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7451725" y="1535113"/>
            <a:ext cx="1692275" cy="46037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03386"/>
            <a:ext cx="4245039" cy="3183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25" y="3645024"/>
            <a:ext cx="4084324" cy="30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31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65112" y="260648"/>
            <a:ext cx="4389438" cy="214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ИГРА: «СОЕДИНИ КАРТИНКИ</a:t>
            </a:r>
          </a:p>
          <a:p>
            <a:pPr marL="0" indent="0">
              <a:buNone/>
            </a:pPr>
            <a:r>
              <a:rPr lang="ru-RU" sz="2800" dirty="0" smtClean="0"/>
              <a:t> С ОДИНАКОВЫМ КОЛИЧЕСТВОМ СЛОГОВ»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0"/>
            <a:ext cx="4041775" cy="2174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/>
              <a:t>ИГРА:</a:t>
            </a:r>
          </a:p>
          <a:p>
            <a:pPr marL="0" indent="0" algn="ctr">
              <a:buNone/>
            </a:pPr>
            <a:r>
              <a:rPr lang="ru-RU" sz="2800" dirty="0" smtClean="0"/>
              <a:t> «НАЙДИ ГЛАСНУЮ»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" y="2426789"/>
            <a:ext cx="4860032" cy="364336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2426789"/>
            <a:ext cx="4148137" cy="3465513"/>
          </a:xfrm>
        </p:spPr>
      </p:pic>
    </p:spTree>
    <p:extLst>
      <p:ext uri="{BB962C8B-B14F-4D97-AF65-F5344CB8AC3E}">
        <p14:creationId xmlns:p14="http://schemas.microsoft.com/office/powerpoint/2010/main" val="3520472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096572" cy="9543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/>
              <a:t>ИГРЫ С ДЕТЬМИ НАПРАВЛЕНЫ НА 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8496944" cy="5949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Формирование правильного звукопроизношения.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Развитие артикуляционных движений.</a:t>
            </a:r>
          </a:p>
          <a:p>
            <a:pPr>
              <a:lnSpc>
                <a:spcPct val="90000"/>
              </a:lnSpc>
            </a:pPr>
            <a:r>
              <a:rPr lang="ru-RU" b="1" dirty="0" smtClean="0"/>
              <a:t>Развитие слухового внимания и восприятия.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Совершенствование грамматического строя речи.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Обогащение словарного запаса.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Развитие мелкой моторики.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Развитие связной речи</a:t>
            </a:r>
            <a:r>
              <a:rPr lang="en-US" b="1" dirty="0"/>
              <a:t>.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538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«СЛОГ ДА СЛОГ - И БУДЕТ СЛОВО, МЫ В ИГРУ СЫГРАЕМ СНОВА»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48746"/>
            <a:ext cx="2602632" cy="4577417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Кош-ка</a:t>
            </a:r>
          </a:p>
          <a:p>
            <a:r>
              <a:rPr lang="ru-RU" sz="1600" dirty="0" err="1" smtClean="0"/>
              <a:t>Мыш</a:t>
            </a:r>
            <a:r>
              <a:rPr lang="ru-RU" sz="1600" dirty="0" smtClean="0"/>
              <a:t>-ка</a:t>
            </a:r>
          </a:p>
          <a:p>
            <a:r>
              <a:rPr lang="ru-RU" sz="1600" dirty="0" err="1" smtClean="0"/>
              <a:t>лош</a:t>
            </a:r>
            <a:r>
              <a:rPr lang="ru-RU" sz="1600" dirty="0" smtClean="0"/>
              <a:t>-ка</a:t>
            </a:r>
          </a:p>
          <a:p>
            <a:r>
              <a:rPr lang="ru-RU" sz="1600" dirty="0" err="1" smtClean="0"/>
              <a:t>Мош</a:t>
            </a:r>
            <a:r>
              <a:rPr lang="ru-RU" sz="1600" dirty="0" smtClean="0"/>
              <a:t>-ка</a:t>
            </a:r>
          </a:p>
          <a:p>
            <a:r>
              <a:rPr lang="ru-RU" sz="1600" dirty="0" smtClean="0"/>
              <a:t>Суш-ка</a:t>
            </a:r>
          </a:p>
          <a:p>
            <a:r>
              <a:rPr lang="ru-RU" sz="1600" dirty="0" smtClean="0"/>
              <a:t>Миш-ка</a:t>
            </a:r>
          </a:p>
          <a:p>
            <a:r>
              <a:rPr lang="ru-RU" sz="1600" dirty="0" smtClean="0"/>
              <a:t>Нож-ка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73416"/>
            <a:ext cx="5675808" cy="4256856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«МЯЧ ПОЙМАЙ – СЛОВО СОСТАВЛЯЙ»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3322712" cy="4708525"/>
          </a:xfrm>
        </p:spPr>
        <p:txBody>
          <a:bodyPr>
            <a:normAutofit/>
          </a:bodyPr>
          <a:lstStyle/>
          <a:p>
            <a:r>
              <a:rPr lang="ru-RU" dirty="0" smtClean="0"/>
              <a:t>П-о-л          л-и-с-а</a:t>
            </a:r>
          </a:p>
          <a:p>
            <a:r>
              <a:rPr lang="ru-RU" dirty="0" err="1" smtClean="0"/>
              <a:t>Т-о-к</a:t>
            </a:r>
            <a:r>
              <a:rPr lang="ru-RU" dirty="0" smtClean="0"/>
              <a:t>           </a:t>
            </a:r>
            <a:r>
              <a:rPr lang="ru-RU" dirty="0" err="1" smtClean="0"/>
              <a:t>в-о-д-а</a:t>
            </a:r>
            <a:endParaRPr lang="ru-RU" dirty="0" smtClean="0"/>
          </a:p>
          <a:p>
            <a:r>
              <a:rPr lang="ru-RU" dirty="0" err="1" smtClean="0"/>
              <a:t>Д-о-м</a:t>
            </a:r>
            <a:r>
              <a:rPr lang="ru-RU" dirty="0" smtClean="0"/>
              <a:t>          </a:t>
            </a:r>
            <a:r>
              <a:rPr lang="ru-RU" dirty="0" err="1" smtClean="0"/>
              <a:t>р-о-г-а</a:t>
            </a:r>
            <a:endParaRPr lang="ru-RU" dirty="0" smtClean="0"/>
          </a:p>
          <a:p>
            <a:r>
              <a:rPr lang="ru-RU" dirty="0" err="1" smtClean="0"/>
              <a:t>Р-а-к</a:t>
            </a:r>
            <a:r>
              <a:rPr lang="ru-RU" dirty="0" smtClean="0"/>
              <a:t>            </a:t>
            </a:r>
            <a:r>
              <a:rPr lang="ru-RU" dirty="0" err="1" smtClean="0"/>
              <a:t>к-и-н-о</a:t>
            </a:r>
            <a:endParaRPr lang="ru-RU" dirty="0" smtClean="0"/>
          </a:p>
          <a:p>
            <a:r>
              <a:rPr lang="ru-RU" dirty="0" smtClean="0"/>
              <a:t>Л-е-с            </a:t>
            </a:r>
            <a:r>
              <a:rPr lang="ru-RU" dirty="0" err="1" smtClean="0"/>
              <a:t>д-а-ч-а</a:t>
            </a:r>
            <a:endParaRPr lang="ru-RU" dirty="0" smtClean="0"/>
          </a:p>
          <a:p>
            <a:r>
              <a:rPr lang="ru-RU" dirty="0" err="1" smtClean="0"/>
              <a:t>М-о-х</a:t>
            </a:r>
            <a:r>
              <a:rPr lang="ru-RU" dirty="0" smtClean="0"/>
              <a:t>           </a:t>
            </a:r>
            <a:r>
              <a:rPr lang="ru-RU" dirty="0" err="1" smtClean="0"/>
              <a:t>р-о-з-а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46" y="1535113"/>
            <a:ext cx="5185012" cy="3888759"/>
          </a:xfr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064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«СЛОВО ЭТО ИЗМЕНЯЙ, ИЗМЕНЯЯ – УДЛИНЯЙ»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484313"/>
            <a:ext cx="3516313" cy="519112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Куст – кусты –кустики</a:t>
            </a:r>
          </a:p>
          <a:p>
            <a:r>
              <a:rPr lang="ru-RU" sz="1800" dirty="0" smtClean="0"/>
              <a:t>Слон –слоны-слоники</a:t>
            </a:r>
          </a:p>
          <a:p>
            <a:r>
              <a:rPr lang="ru-RU" sz="1800" dirty="0" smtClean="0"/>
              <a:t>Мост –мосты-мостики</a:t>
            </a:r>
          </a:p>
          <a:p>
            <a:r>
              <a:rPr lang="ru-RU" sz="1800" dirty="0" smtClean="0"/>
              <a:t>Стол –столы-столики</a:t>
            </a:r>
          </a:p>
          <a:p>
            <a:r>
              <a:rPr lang="ru-RU" sz="1800" dirty="0" smtClean="0"/>
              <a:t>Дом –дома-домики</a:t>
            </a:r>
          </a:p>
          <a:p>
            <a:r>
              <a:rPr lang="ru-RU" sz="1800" dirty="0" smtClean="0"/>
              <a:t> Кот – коты-котики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8388350" y="1535113"/>
            <a:ext cx="755650" cy="460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836712"/>
            <a:ext cx="4320480" cy="3868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836712"/>
            <a:ext cx="3816424" cy="3868049"/>
          </a:xfrm>
          <a:prstGeom prst="rect">
            <a:avLst/>
          </a:prstGeom>
        </p:spPr>
      </p:pic>
      <p:pic>
        <p:nvPicPr>
          <p:cNvPr id="1026" name="Picture 2" descr="C:\Users\ххх\Desktop\IMG_8881-02-08-19-10-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20688"/>
            <a:ext cx="5259186" cy="6237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9697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«ЛОГОПЕДУ МЯЧ БРОСАЙ , СЛОВА БЫСТРО НАЗЫВАЙ»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5724" y="1196975"/>
            <a:ext cx="4318000" cy="540067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Фрукты ( яблоко, груша, банан, апельсин, мандарин)</a:t>
            </a:r>
          </a:p>
          <a:p>
            <a:r>
              <a:rPr lang="ru-RU" sz="1600" dirty="0" smtClean="0"/>
              <a:t>Овощи</a:t>
            </a:r>
          </a:p>
          <a:p>
            <a:r>
              <a:rPr lang="ru-RU" sz="1600" dirty="0" smtClean="0"/>
              <a:t>Ягоды</a:t>
            </a:r>
          </a:p>
          <a:p>
            <a:r>
              <a:rPr lang="ru-RU" sz="1600" dirty="0" smtClean="0"/>
              <a:t>Цветы</a:t>
            </a:r>
          </a:p>
          <a:p>
            <a:r>
              <a:rPr lang="ru-RU" sz="1600" dirty="0" smtClean="0"/>
              <a:t>Деревья</a:t>
            </a:r>
          </a:p>
          <a:p>
            <a:r>
              <a:rPr lang="ru-RU" sz="1600" dirty="0" smtClean="0"/>
              <a:t>Домашние животные</a:t>
            </a:r>
          </a:p>
          <a:p>
            <a:r>
              <a:rPr lang="ru-RU" sz="1600" dirty="0" smtClean="0"/>
              <a:t>Дикие животные</a:t>
            </a:r>
          </a:p>
          <a:p>
            <a:r>
              <a:rPr lang="ru-RU" sz="1600" dirty="0" smtClean="0"/>
              <a:t>Домашние птицы</a:t>
            </a:r>
          </a:p>
          <a:p>
            <a:r>
              <a:rPr lang="ru-RU" sz="1600" dirty="0" smtClean="0"/>
              <a:t>Зимующие птицы</a:t>
            </a:r>
          </a:p>
          <a:p>
            <a:r>
              <a:rPr lang="ru-RU" sz="1600" dirty="0" smtClean="0"/>
              <a:t>Мебель</a:t>
            </a:r>
          </a:p>
          <a:p>
            <a:r>
              <a:rPr lang="ru-RU" sz="1600" dirty="0" smtClean="0"/>
              <a:t>Посуда</a:t>
            </a:r>
          </a:p>
          <a:p>
            <a:r>
              <a:rPr lang="ru-RU" sz="1600" dirty="0" smtClean="0"/>
              <a:t>Одежда</a:t>
            </a:r>
          </a:p>
          <a:p>
            <a:r>
              <a:rPr lang="ru-RU" sz="1600" dirty="0" smtClean="0"/>
              <a:t>Обувь</a:t>
            </a:r>
          </a:p>
          <a:p>
            <a:r>
              <a:rPr lang="ru-RU" sz="1600" dirty="0" smtClean="0"/>
              <a:t>Игрушки</a:t>
            </a:r>
          </a:p>
          <a:p>
            <a:r>
              <a:rPr lang="ru-RU" sz="1600" dirty="0" smtClean="0"/>
              <a:t>Инструменты</a:t>
            </a:r>
          </a:p>
          <a:p>
            <a:r>
              <a:rPr lang="ru-RU" sz="1600" dirty="0" smtClean="0"/>
              <a:t>Музыкальные инструменты</a:t>
            </a:r>
          </a:p>
          <a:p>
            <a:r>
              <a:rPr lang="ru-RU" sz="1600" dirty="0" smtClean="0"/>
              <a:t>Транспорт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23" y="1772816"/>
            <a:ext cx="5600287" cy="420021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64488" cy="69269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                                «КТО ЧЕМ ЗАНИМАЕТСЯ?»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854994"/>
            <a:ext cx="3419872" cy="4320480"/>
          </a:xfrm>
        </p:spPr>
        <p:txBody>
          <a:bodyPr>
            <a:noAutofit/>
          </a:bodyPr>
          <a:lstStyle/>
          <a:p>
            <a:r>
              <a:rPr lang="ru-RU" sz="1800" dirty="0" smtClean="0"/>
              <a:t>Рисует -</a:t>
            </a:r>
          </a:p>
          <a:p>
            <a:r>
              <a:rPr lang="ru-RU" sz="1800" dirty="0" smtClean="0"/>
              <a:t>Строит -</a:t>
            </a:r>
          </a:p>
          <a:p>
            <a:r>
              <a:rPr lang="ru-RU" sz="1800" dirty="0" smtClean="0"/>
              <a:t>Варит -</a:t>
            </a:r>
          </a:p>
          <a:p>
            <a:r>
              <a:rPr lang="ru-RU" sz="1800" dirty="0" smtClean="0"/>
              <a:t>Учит -</a:t>
            </a:r>
          </a:p>
          <a:p>
            <a:r>
              <a:rPr lang="ru-RU" sz="1800" dirty="0" smtClean="0"/>
              <a:t>Пишет -</a:t>
            </a:r>
          </a:p>
          <a:p>
            <a:r>
              <a:rPr lang="ru-RU" sz="1800" dirty="0" smtClean="0"/>
              <a:t>Играет -</a:t>
            </a:r>
          </a:p>
          <a:p>
            <a:r>
              <a:rPr lang="ru-RU" sz="1800" dirty="0" smtClean="0"/>
              <a:t>Красит -</a:t>
            </a:r>
          </a:p>
          <a:p>
            <a:r>
              <a:rPr lang="ru-RU" sz="1800" dirty="0" smtClean="0"/>
              <a:t>Пасёт -</a:t>
            </a:r>
          </a:p>
          <a:p>
            <a:r>
              <a:rPr lang="ru-RU" sz="1800" dirty="0" smtClean="0"/>
              <a:t>Продаёт -</a:t>
            </a:r>
          </a:p>
          <a:p>
            <a:r>
              <a:rPr lang="ru-RU" sz="1800" dirty="0" smtClean="0"/>
              <a:t>Стрижёт -</a:t>
            </a:r>
          </a:p>
          <a:p>
            <a:r>
              <a:rPr lang="ru-RU" sz="1800" dirty="0" smtClean="0"/>
              <a:t>Учит красиво разговаривать -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4"/>
          <a:stretch/>
        </p:blipFill>
        <p:spPr>
          <a:xfrm>
            <a:off x="1462405" y="943742"/>
            <a:ext cx="4621763" cy="3866674"/>
          </a:xfrm>
          <a:prstGeom prst="rect">
            <a:avLst/>
          </a:prstGeom>
        </p:spPr>
      </p:pic>
      <p:pic>
        <p:nvPicPr>
          <p:cNvPr id="7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8612" b="19024"/>
          <a:stretch/>
        </p:blipFill>
        <p:spPr>
          <a:xfrm rot="5400000">
            <a:off x="5410503" y="2992556"/>
            <a:ext cx="4551178" cy="2915816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ИГРА: «СКАЖИ НАОБОРОТ»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535113"/>
            <a:ext cx="4040188" cy="459105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Мягкий – твёрдый</a:t>
            </a:r>
          </a:p>
          <a:p>
            <a:r>
              <a:rPr lang="ru-RU" sz="1800" dirty="0" smtClean="0"/>
              <a:t>Умный – </a:t>
            </a:r>
          </a:p>
          <a:p>
            <a:r>
              <a:rPr lang="ru-RU" sz="1800" dirty="0" smtClean="0"/>
              <a:t>Лёгкий –</a:t>
            </a:r>
          </a:p>
          <a:p>
            <a:r>
              <a:rPr lang="ru-RU" sz="1800" dirty="0" smtClean="0"/>
              <a:t>Мелкий –</a:t>
            </a:r>
          </a:p>
          <a:p>
            <a:r>
              <a:rPr lang="ru-RU" sz="1800" dirty="0" smtClean="0"/>
              <a:t>Тёмный –</a:t>
            </a:r>
          </a:p>
          <a:p>
            <a:r>
              <a:rPr lang="ru-RU" sz="1800" dirty="0" smtClean="0"/>
              <a:t>Ясный –</a:t>
            </a:r>
          </a:p>
          <a:p>
            <a:r>
              <a:rPr lang="ru-RU" sz="1800" dirty="0" smtClean="0"/>
              <a:t>Печальный –</a:t>
            </a:r>
          </a:p>
          <a:p>
            <a:r>
              <a:rPr lang="ru-RU" sz="1800" dirty="0" smtClean="0"/>
              <a:t>Добрый –</a:t>
            </a:r>
          </a:p>
          <a:p>
            <a:r>
              <a:rPr lang="ru-RU" sz="1800" dirty="0" smtClean="0"/>
              <a:t>Чистый –</a:t>
            </a:r>
          </a:p>
          <a:p>
            <a:r>
              <a:rPr lang="ru-RU" sz="1800" dirty="0" smtClean="0"/>
              <a:t>Низкий –</a:t>
            </a:r>
          </a:p>
          <a:p>
            <a:r>
              <a:rPr lang="ru-RU" sz="1800" dirty="0" smtClean="0"/>
              <a:t>Медленный -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r>
              <a:rPr lang="ru-RU" dirty="0" smtClean="0"/>
              <a:t>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>
          <a:xfrm rot="5400000">
            <a:off x="3097359" y="1893853"/>
            <a:ext cx="5472291" cy="3646041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-1587" y="261143"/>
            <a:ext cx="4803775" cy="14398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Игры на развитие пространственного мышления и мелкой моторики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076056" y="125634"/>
            <a:ext cx="4067944" cy="78308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Игры на развитие воздушной струи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006"/>
            <a:ext cx="4802188" cy="36020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0" r="29005"/>
          <a:stretch/>
        </p:blipFill>
        <p:spPr>
          <a:xfrm>
            <a:off x="5508104" y="1050056"/>
            <a:ext cx="3271837" cy="27537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8" t="6927"/>
          <a:stretch/>
        </p:blipFill>
        <p:spPr>
          <a:xfrm>
            <a:off x="4826271" y="3804174"/>
            <a:ext cx="2387169" cy="29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25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24744"/>
          </a:xfrm>
        </p:spPr>
        <p:txBody>
          <a:bodyPr/>
          <a:lstStyle/>
          <a:p>
            <a:r>
              <a:rPr lang="ru-RU" dirty="0" smtClean="0"/>
              <a:t>Игры на автоматизацию звуков</a:t>
            </a:r>
            <a:endParaRPr lang="ru-RU" dirty="0"/>
          </a:p>
        </p:txBody>
      </p:sp>
      <p:pic>
        <p:nvPicPr>
          <p:cNvPr id="4" name="Picture 4" descr="E:\ \IMG_8866-02-08-19-10-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073"/>
          <a:stretch>
            <a:fillRect/>
          </a:stretch>
        </p:blipFill>
        <p:spPr bwMode="auto">
          <a:xfrm>
            <a:off x="4449496" y="1412776"/>
            <a:ext cx="4694504" cy="4752528"/>
          </a:xfrm>
          <a:prstGeom prst="rect">
            <a:avLst/>
          </a:prstGeom>
          <a:noFill/>
        </p:spPr>
      </p:pic>
      <p:pic>
        <p:nvPicPr>
          <p:cNvPr id="5" name="Picture 2" descr="C:\Users\ххх\Desktop\IMG_8873-02-08-19-10-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211960" cy="54117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 ОДИН – МНОГО»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417638"/>
            <a:ext cx="4040188" cy="470852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Крыло –</a:t>
            </a:r>
          </a:p>
          <a:p>
            <a:r>
              <a:rPr lang="ru-RU" sz="1800" dirty="0" smtClean="0"/>
              <a:t>Ухо –</a:t>
            </a:r>
          </a:p>
          <a:p>
            <a:r>
              <a:rPr lang="ru-RU" sz="1800" dirty="0" smtClean="0"/>
              <a:t>Стул –</a:t>
            </a:r>
          </a:p>
          <a:p>
            <a:r>
              <a:rPr lang="ru-RU" sz="1800" dirty="0" smtClean="0"/>
              <a:t>Сон –</a:t>
            </a:r>
          </a:p>
          <a:p>
            <a:r>
              <a:rPr lang="ru-RU" sz="1800" dirty="0" smtClean="0"/>
              <a:t>Глаз –</a:t>
            </a:r>
          </a:p>
          <a:p>
            <a:r>
              <a:rPr lang="ru-RU" sz="1800" dirty="0" smtClean="0"/>
              <a:t>Город –</a:t>
            </a:r>
          </a:p>
          <a:p>
            <a:r>
              <a:rPr lang="ru-RU" sz="1800" dirty="0" smtClean="0"/>
              <a:t>Носок –</a:t>
            </a:r>
          </a:p>
          <a:p>
            <a:r>
              <a:rPr lang="ru-RU" sz="1800" dirty="0" smtClean="0"/>
              <a:t>Дерево –</a:t>
            </a:r>
          </a:p>
          <a:p>
            <a:r>
              <a:rPr lang="ru-RU" sz="1800" dirty="0" smtClean="0"/>
              <a:t>Нос –</a:t>
            </a:r>
          </a:p>
          <a:p>
            <a:r>
              <a:rPr lang="ru-RU" sz="1800" dirty="0" smtClean="0"/>
              <a:t>Цыплёнок –</a:t>
            </a:r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47915"/>
            <a:ext cx="6197294" cy="464797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2"/>
          <a:stretch/>
        </p:blipFill>
        <p:spPr>
          <a:xfrm>
            <a:off x="1115538" y="502412"/>
            <a:ext cx="3330261" cy="3030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38" y="3723379"/>
            <a:ext cx="3862554" cy="2898434"/>
          </a:xfrm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9135" y="47501"/>
            <a:ext cx="4040188" cy="466321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Пальчиковые игры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663017" y="47501"/>
            <a:ext cx="4041775" cy="63976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 </a:t>
            </a:r>
            <a:r>
              <a:rPr lang="ru-RU" sz="3300" dirty="0" smtClean="0"/>
              <a:t>Игра: «Что сначала?»</a:t>
            </a:r>
            <a:endParaRPr lang="ru-RU" sz="33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" y="3554938"/>
            <a:ext cx="4313756" cy="32353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16" y="548680"/>
            <a:ext cx="4036765" cy="30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851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65648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3600D0"/>
                </a:solidFill>
                <a:latin typeface="Georgia" panose="02040502050405020303" pitchFamily="18" charset="0"/>
              </a:rPr>
              <a:t>Речевые дидактические игры, </a:t>
            </a:r>
            <a:br>
              <a:rPr lang="ru-RU" sz="3600" b="1" dirty="0" smtClean="0">
                <a:solidFill>
                  <a:srgbClr val="3600D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3600D0"/>
                </a:solidFill>
                <a:latin typeface="Georgia" panose="02040502050405020303" pitchFamily="18" charset="0"/>
              </a:rPr>
              <a:t>разделенные на шесть основных групп:</a:t>
            </a:r>
            <a:endParaRPr lang="ru-RU" sz="3600" b="1" dirty="0" smtClean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8569325" cy="424973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фонетические игры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лексические игры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грамматические игры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графические игры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игры, развивающие связную речь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игры для развития мышц пальцев рук</a:t>
            </a: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060575"/>
            <a:ext cx="4813300" cy="44164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368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576" y="0"/>
            <a:ext cx="7842448" cy="7647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latin typeface="Times New Roman" panose="02020603050405020304" pitchFamily="18" charset="0"/>
              </a:rPr>
              <a:t>Плюсы посещения логопедической группы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759300"/>
            <a:ext cx="5040560" cy="60987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Коррекция звукопроизношения</a:t>
            </a:r>
          </a:p>
          <a:p>
            <a:pPr eaLnBrk="1" hangingPunct="1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Формирование грамотной, выразительной речи.</a:t>
            </a:r>
          </a:p>
          <a:p>
            <a:pPr eaLnBrk="1" hangingPunct="1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Развитие мелкой моторики рук, подготовка руки к письму в школе.</a:t>
            </a:r>
          </a:p>
          <a:p>
            <a:pPr eaLnBrk="1" hangingPunct="1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Совершенствование процессов восприятия, внимания, памяти, </a:t>
            </a:r>
          </a:p>
          <a:p>
            <a:pPr marL="0" indent="0" eaLnBrk="1" hangingPunct="1">
              <a:buNone/>
            </a:pPr>
            <a:r>
              <a:rPr lang="ru-RU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</a:rPr>
              <a:t>    и мышления.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46724"/>
            <a:ext cx="4091947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80073"/>
            <a:ext cx="4065800" cy="30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0476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78"/>
            <a:ext cx="8917485" cy="50241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5301208"/>
            <a:ext cx="8917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Спасибо за внимание 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88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Лексические игры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472112"/>
          </a:xfrm>
        </p:spPr>
        <p:txBody>
          <a:bodyPr/>
          <a:lstStyle/>
          <a:p>
            <a:pPr marL="28800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Развивают и обогащают  словарь</a:t>
            </a:r>
          </a:p>
          <a:p>
            <a:pPr marL="288000"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(предметный, глагольный, словарь признаков).</a:t>
            </a:r>
          </a:p>
          <a:p>
            <a:pPr marL="28800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Обогащают речь антонимами и синонимами.</a:t>
            </a:r>
          </a:p>
          <a:p>
            <a:pPr marL="28800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Формируют использование в речи обобщающих значений.</a:t>
            </a:r>
          </a:p>
          <a:p>
            <a:pPr marL="28800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Закрепляют умение группировать предметы по признакам их соотнесенности. </a:t>
            </a:r>
          </a:p>
          <a:p>
            <a:pPr marL="288000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Формируют доступные родовые и видовые обобщающие понятия.</a:t>
            </a:r>
          </a:p>
          <a:p>
            <a:pPr>
              <a:defRPr/>
            </a:pPr>
            <a:endParaRPr lang="ru-RU" sz="2800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00125"/>
            <a:ext cx="3887787" cy="283210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286125"/>
            <a:ext cx="4248150" cy="302418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418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Игры, развивающие связную речь: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Воспитывают активное произвольное внимание к речи.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Развивают умение вслушиваться в обращенную речь.</a:t>
            </a:r>
          </a:p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Закрепляю умение отвечать на вопросы кратко и полно.</a:t>
            </a:r>
          </a:p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Совершенствуют умение «</a:t>
            </a:r>
            <a:r>
              <a:rPr lang="ru-RU" sz="28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оречевлять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» игровую ситуацию.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 b="14001"/>
          <a:stretch>
            <a:fillRect/>
          </a:stretch>
        </p:blipFill>
        <p:spPr bwMode="auto">
          <a:xfrm>
            <a:off x="2928938" y="2571750"/>
            <a:ext cx="5491162" cy="37433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2424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На своих занятиях я использую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игры,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которые предложили Т.А. Воробьёва и О.И </a:t>
            </a:r>
            <a:r>
              <a:rPr lang="ru-RU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Крупенчук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 С.В. </a:t>
            </a:r>
            <a:r>
              <a:rPr lang="ru-RU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Исханова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 Дети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с удовольствием играют и развиваются.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Игры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помогают разнообразить виды деятельности на занятиях, развивают общую и мелкую моторику, обогащают словарный запас, активизируют внимание.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И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гры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с мячом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любят </a:t>
            </a:r>
            <a:r>
              <a:rPr lang="ru-RU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гиперактивные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детям, т.к. происходит выплеск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эмоций. </a:t>
            </a:r>
            <a:endParaRPr lang="ru-RU" sz="20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4234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91" y="2819796"/>
            <a:ext cx="2615720" cy="4010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1" y="2847230"/>
            <a:ext cx="2595204" cy="4010770"/>
          </a:xfrm>
          <a:prstGeom prst="rect">
            <a:avLst/>
          </a:prstGeom>
        </p:spPr>
      </p:pic>
      <p:pic>
        <p:nvPicPr>
          <p:cNvPr id="7172" name="Picture 4" descr="http://static.ozone.ru/multimedia/1013329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" y="-1"/>
            <a:ext cx="2255689" cy="33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.io.ua/img_aa/large/2106/01/2106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9104"/>
            <a:ext cx="2736304" cy="43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69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08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680520" cy="3510390"/>
          </a:xfrm>
          <a:prstGeom prst="rect">
            <a:avLst/>
          </a:prstGeom>
        </p:spPr>
      </p:pic>
      <p:pic>
        <p:nvPicPr>
          <p:cNvPr id="3" name="Picture 2" descr="C:\Documents and Settings\Sergey\Рабочий стол\фото кабинет\SAM_089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3721290"/>
            <a:ext cx="4939143" cy="299269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Игра: « </a:t>
            </a:r>
            <a:r>
              <a:rPr lang="ru-RU" dirty="0"/>
              <a:t>КТО КАК РАЗГОВАРИВАЕТ</a:t>
            </a:r>
            <a:r>
              <a:rPr lang="ru-RU" dirty="0" smtClean="0"/>
              <a:t>?»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8388" y="7647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Корова –</a:t>
            </a:r>
          </a:p>
          <a:p>
            <a:r>
              <a:rPr lang="ru-RU" dirty="0"/>
              <a:t>Лошадь –</a:t>
            </a:r>
          </a:p>
          <a:p>
            <a:r>
              <a:rPr lang="ru-RU" dirty="0"/>
              <a:t>Собака –</a:t>
            </a:r>
          </a:p>
          <a:p>
            <a:r>
              <a:rPr lang="ru-RU" dirty="0"/>
              <a:t>Кошка –</a:t>
            </a:r>
          </a:p>
          <a:p>
            <a:r>
              <a:rPr lang="ru-RU" dirty="0"/>
              <a:t>Тигр –</a:t>
            </a:r>
          </a:p>
          <a:p>
            <a:r>
              <a:rPr lang="ru-RU" dirty="0"/>
              <a:t>Волк –</a:t>
            </a:r>
          </a:p>
          <a:p>
            <a:r>
              <a:rPr lang="ru-RU" dirty="0"/>
              <a:t>Овца –</a:t>
            </a:r>
          </a:p>
          <a:p>
            <a:r>
              <a:rPr lang="ru-RU" dirty="0"/>
              <a:t>Свинья -</a:t>
            </a:r>
          </a:p>
        </p:txBody>
      </p:sp>
    </p:spTree>
    <p:extLst>
      <p:ext uri="{BB962C8B-B14F-4D97-AF65-F5344CB8AC3E}">
        <p14:creationId xmlns:p14="http://schemas.microsoft.com/office/powerpoint/2010/main" val="3308383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666</Words>
  <Application>Microsoft Office PowerPoint</Application>
  <PresentationFormat>Экран (4:3)</PresentationFormat>
  <Paragraphs>190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Verdana</vt:lpstr>
      <vt:lpstr>Wingdings</vt:lpstr>
      <vt:lpstr>Тема Office</vt:lpstr>
      <vt:lpstr>Игротерапия  в логопедии</vt:lpstr>
      <vt:lpstr>ИГРЫ С ДЕТЬМИ НАПРАВЛЕНЫ НА :</vt:lpstr>
      <vt:lpstr>Речевые дидактические игры,  разделенные на шесть основных групп:</vt:lpstr>
      <vt:lpstr>Лексические игры</vt:lpstr>
      <vt:lpstr>Игры, развивающие связную речь:</vt:lpstr>
      <vt:lpstr>Презентация PowerPoint</vt:lpstr>
      <vt:lpstr>Презентация PowerPoint</vt:lpstr>
      <vt:lpstr>Презентация PowerPoint</vt:lpstr>
      <vt:lpstr>Игра: « КТО КАК РАЗГОВАРИВАЕТ?»</vt:lpstr>
      <vt:lpstr>МЯЧ ПЕРЕДАВАЙ – СЛОВО НАЗЫВАЙ</vt:lpstr>
      <vt:lpstr>Презентация PowerPoint</vt:lpstr>
      <vt:lpstr>Презентация PowerPoint</vt:lpstr>
      <vt:lpstr>«ВСТРЕЧУ СЛОВО НА ДОРОГЕ –  РАЗОБЬЮ ЕГО НА СЛОГИ»</vt:lpstr>
      <vt:lpstr>Презентация PowerPoint</vt:lpstr>
      <vt:lpstr>ЛОГОРИТМИКА.   Дети под музыку выполняют задания </vt:lpstr>
      <vt:lpstr>ИГРА:  «ЖУЖЖИМ,КАК ПЧЕЛА»</vt:lpstr>
      <vt:lpstr>Презентация PowerPoint</vt:lpstr>
      <vt:lpstr>« ЧТО ПРОИСХОДИТ В ПРИРОДЕ?</vt:lpstr>
      <vt:lpstr>Презентация PowerPoint</vt:lpstr>
      <vt:lpstr>«СЛОГ ДА СЛОГ - И БУДЕТ СЛОВО, МЫ В ИГРУ СЫГРАЕМ СНОВА»</vt:lpstr>
      <vt:lpstr>«МЯЧ ПОЙМАЙ – СЛОВО СОСТАВЛЯЙ»</vt:lpstr>
      <vt:lpstr>«СЛОВО ЭТО ИЗМЕНЯЙ, ИЗМЕНЯЯ – УДЛИНЯЙ»</vt:lpstr>
      <vt:lpstr>«ЛОГОПЕДУ МЯЧ БРОСАЙ , СЛОВА БЫСТРО НАЗЫВАЙ»</vt:lpstr>
      <vt:lpstr>                                 «КТО ЧЕМ ЗАНИМАЕТСЯ?»</vt:lpstr>
      <vt:lpstr>ИГРА: «СКАЖИ НАОБОРОТ»</vt:lpstr>
      <vt:lpstr>Презентация PowerPoint</vt:lpstr>
      <vt:lpstr>Игры на автоматизацию звуков</vt:lpstr>
      <vt:lpstr>« ОДИН – МНОГО»</vt:lpstr>
      <vt:lpstr>Презентация PowerPoint</vt:lpstr>
      <vt:lpstr>Плюсы посещения логопедической группы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Весёлые игры с мячом</dc:title>
  <dc:creator>петровские</dc:creator>
  <cp:lastModifiedBy>Владислав Груздев</cp:lastModifiedBy>
  <cp:revision>110</cp:revision>
  <dcterms:created xsi:type="dcterms:W3CDTF">2013-08-10T15:17:21Z</dcterms:created>
  <dcterms:modified xsi:type="dcterms:W3CDTF">2019-08-27T11:22:16Z</dcterms:modified>
</cp:coreProperties>
</file>