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2" r:id="rId12"/>
    <p:sldId id="267" r:id="rId13"/>
    <p:sldId id="268" r:id="rId14"/>
    <p:sldId id="275" r:id="rId15"/>
    <p:sldId id="269" r:id="rId16"/>
    <p:sldId id="270" r:id="rId17"/>
    <p:sldId id="277" r:id="rId18"/>
    <p:sldId id="278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3CFCE-15BA-421D-BB98-3DD140A1251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DFF61-3C6E-4F0B-BB99-A5EC5A035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DFF61-3C6E-4F0B-BB99-A5EC5A035ED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DFF61-3C6E-4F0B-BB99-A5EC5A035EDD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1;&#1087;&#1077;&#1088;%20&#1092;&#1080;&#1079;&#1082;&#1091;&#1083;&#1100;&#1090;&#1084;&#1080;&#1085;&#1091;&#1090;&#1082;&#1072;.exe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357298"/>
            <a:ext cx="7572428" cy="250033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«Сравнение рациональных чисел»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714752"/>
            <a:ext cx="8143932" cy="2744364"/>
          </a:xfrm>
        </p:spPr>
        <p:txBody>
          <a:bodyPr>
            <a:normAutofit/>
          </a:bodyPr>
          <a:lstStyle/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(Математика 6 класс, </a:t>
            </a:r>
            <a:r>
              <a:rPr lang="ru-RU" b="1" dirty="0" smtClean="0">
                <a:solidFill>
                  <a:schemeClr val="tx1"/>
                </a:solidFill>
              </a:rPr>
              <a:t>учебник</a:t>
            </a:r>
            <a:r>
              <a:rPr lang="ru-RU" b="1" dirty="0" smtClean="0">
                <a:solidFill>
                  <a:schemeClr val="tx1"/>
                </a:solidFill>
              </a:rPr>
              <a:t>: </a:t>
            </a:r>
            <a:r>
              <a:rPr lang="ru-RU" dirty="0" smtClean="0">
                <a:solidFill>
                  <a:schemeClr val="tx1"/>
                </a:solidFill>
              </a:rPr>
              <a:t>Математика-6, «Сферы», Москва «Просвещение»)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r>
              <a:rPr lang="ru-RU" i="1" dirty="0" smtClean="0">
                <a:solidFill>
                  <a:schemeClr val="tx1"/>
                </a:solidFill>
              </a:rPr>
              <a:t>Учитель математики МБОУ СОШ № </a:t>
            </a:r>
            <a:r>
              <a:rPr lang="ru-RU" i="1" dirty="0" smtClean="0">
                <a:solidFill>
                  <a:schemeClr val="tx1"/>
                </a:solidFill>
              </a:rPr>
              <a:t>142</a:t>
            </a:r>
            <a:endParaRPr lang="ru-RU" i="1" dirty="0" smtClean="0">
              <a:solidFill>
                <a:schemeClr val="tx1"/>
              </a:solidFill>
            </a:endParaRPr>
          </a:p>
          <a:p>
            <a:r>
              <a:rPr lang="ru-RU" i="1" dirty="0" smtClean="0">
                <a:solidFill>
                  <a:schemeClr val="tx1"/>
                </a:solidFill>
              </a:rPr>
              <a:t>Шатова </a:t>
            </a:r>
            <a:r>
              <a:rPr lang="ru-RU" i="1" smtClean="0">
                <a:solidFill>
                  <a:schemeClr val="tx1"/>
                </a:solidFill>
              </a:rPr>
              <a:t>Любов</a:t>
            </a:r>
            <a:r>
              <a:rPr lang="ru-RU" i="1" smtClean="0">
                <a:solidFill>
                  <a:schemeClr val="tx1"/>
                </a:solidFill>
              </a:rPr>
              <a:t>ь Дмитриевна</a:t>
            </a:r>
            <a:endParaRPr lang="ru-RU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121444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001056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5" name="Рисунок 7" descr="Буратино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28604"/>
            <a:ext cx="171451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000232" y="785794"/>
            <a:ext cx="6643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Ключ правильных ответов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1643050"/>
            <a:ext cx="850109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             а) </a:t>
            </a:r>
            <a:r>
              <a:rPr lang="ru-RU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А</a:t>
            </a: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(-3) и </a:t>
            </a:r>
            <a:r>
              <a:rPr lang="ru-RU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В</a:t>
            </a: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(3); </a:t>
            </a:r>
          </a:p>
          <a:p>
            <a:pPr>
              <a:defRPr/>
            </a:pP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             б)  -2,6;</a:t>
            </a:r>
          </a:p>
          <a:p>
            <a:pPr>
              <a:defRPr/>
            </a:pP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             в)  6;  18;  31. </a:t>
            </a:r>
          </a:p>
          <a:p>
            <a:pPr>
              <a:defRPr/>
            </a:pPr>
            <a:endParaRPr lang="ru-RU" altLang="ru-RU" sz="40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r>
              <a:rPr lang="ru-RU" sz="3200" i="1" dirty="0" smtClean="0"/>
              <a:t>    Подсчитаем общее количество </a:t>
            </a:r>
          </a:p>
          <a:p>
            <a:pPr>
              <a:defRPr/>
            </a:pPr>
            <a:r>
              <a:rPr lang="ru-RU" sz="3200" i="1" dirty="0" smtClean="0"/>
              <a:t>баллов за 3 задания</a:t>
            </a:r>
            <a:endParaRPr lang="ru-RU" altLang="ru-RU" sz="3200" i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121444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71678"/>
            <a:ext cx="8643998" cy="407196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думает, что материал предыдущих уроков  усвоил хорошо?</a:t>
            </a:r>
          </a:p>
          <a:p>
            <a:pPr>
              <a:buFontTx/>
              <a:buChar char="-"/>
            </a:pPr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считает, что надо ещё поработать над этим материалом?</a:t>
            </a:r>
          </a:p>
          <a:p>
            <a:pPr>
              <a:buFontTx/>
              <a:buChar char="-"/>
            </a:pPr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Кто удовлетворён своими результатами?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00166" y="500042"/>
            <a:ext cx="6000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Рефлексия</a:t>
            </a:r>
            <a:endParaRPr lang="ru-RU" sz="4800" dirty="0">
              <a:solidFill>
                <a:srgbClr val="7030A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96" y="357166"/>
            <a:ext cx="2143108" cy="1714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571480"/>
            <a:ext cx="6755120" cy="785818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altLang="ru-RU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Сравнить числа:</a:t>
            </a:r>
            <a:endParaRPr lang="ru-RU" altLang="ru-RU" i="1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001056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34" y="500042"/>
            <a:ext cx="1071570" cy="10715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71868" y="35004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371475"/>
          </a:xfrm>
          <a:prstGeom prst="rect">
            <a:avLst/>
          </a:prstGeom>
          <a:noFill/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371475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371475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371475"/>
          </a:xfrm>
          <a:prstGeom prst="rect">
            <a:avLst/>
          </a:prstGeom>
          <a:noFill/>
        </p:spPr>
      </p:pic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371475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371475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500430" y="3714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214810" y="2857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509558" y="1500174"/>
            <a:ext cx="8229600" cy="526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15  и  28;        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13,7  и  8,6;    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и                   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12,3  и  12,29;  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-8  и  6.</a:t>
            </a:r>
          </a:p>
        </p:txBody>
      </p:sp>
      <p:pic>
        <p:nvPicPr>
          <p:cNvPr id="2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143248"/>
            <a:ext cx="11763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3143248"/>
            <a:ext cx="10493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Сравнение рациональных чисел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71612"/>
            <a:ext cx="8001056" cy="392909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Цель урока: </a:t>
            </a:r>
          </a:p>
          <a:p>
            <a:r>
              <a:rPr lang="ru-RU" sz="36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изучить с правила сравнения положительных и отрицательных чисел;</a:t>
            </a:r>
          </a:p>
          <a:p>
            <a:r>
              <a:rPr lang="ru-RU" sz="36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научиться применять полученные знания при выполнении различных заданий.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488" y="642918"/>
            <a:ext cx="3214710" cy="105156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6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-8  и  6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idx="1"/>
          </p:nvPr>
        </p:nvSpPr>
        <p:spPr>
          <a:xfrm>
            <a:off x="250825" y="3357563"/>
            <a:ext cx="8321703" cy="2160588"/>
          </a:xfrm>
        </p:spPr>
        <p:txBody>
          <a:bodyPr/>
          <a:lstStyle/>
          <a:p>
            <a:pPr algn="just" eaLnBrk="1" hangingPunct="1">
              <a:buFont typeface="Symbol" pitchFamily="18" charset="2"/>
              <a:buChar char=""/>
              <a:defRPr/>
            </a:pPr>
            <a:r>
              <a:rPr lang="ru-RU" altLang="ru-RU" b="1" i="1" dirty="0" smtClean="0">
                <a:solidFill>
                  <a:srgbClr val="66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Из двух положительных чисел больше то, которое на координатной прямой расположено правее, меньше то – которое левее.</a:t>
            </a:r>
            <a:endParaRPr lang="ru-RU" altLang="ru-RU" b="1" dirty="0" smtClean="0">
              <a:solidFill>
                <a:srgbClr val="6666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endParaRPr lang="ru-RU" altLang="ru-RU" b="1" dirty="0" smtClean="0">
              <a:solidFill>
                <a:srgbClr val="6666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071678"/>
            <a:ext cx="84597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28596" y="2786058"/>
            <a:ext cx="8215370" cy="4235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buFont typeface="Symbol" pitchFamily="18" charset="2"/>
              <a:buChar char=""/>
              <a:defRPr/>
            </a:pPr>
            <a:r>
              <a:rPr lang="ru-RU" altLang="ru-RU" sz="32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Из двух рациональных чисел </a:t>
            </a:r>
            <a:r>
              <a:rPr lang="ru-RU" altLang="ru-RU" sz="3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больше</a:t>
            </a:r>
            <a:r>
              <a:rPr lang="ru-RU" altLang="ru-RU" sz="32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то, которое на </a:t>
            </a:r>
            <a:r>
              <a:rPr lang="ru-RU" altLang="ru-RU" sz="32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координатной </a:t>
            </a:r>
            <a:r>
              <a:rPr lang="ru-RU" altLang="ru-RU" sz="32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прямой расположено </a:t>
            </a:r>
            <a:r>
              <a:rPr lang="ru-RU" altLang="ru-RU" sz="3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правее,</a:t>
            </a:r>
            <a:r>
              <a:rPr lang="ru-RU" altLang="ru-RU" sz="32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 sz="32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меньше</a:t>
            </a:r>
            <a:r>
              <a:rPr lang="ru-RU" altLang="ru-RU" sz="32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то – которое </a:t>
            </a:r>
            <a:r>
              <a:rPr lang="ru-RU" altLang="ru-RU" sz="32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левее</a:t>
            </a:r>
            <a:r>
              <a:rPr lang="ru-RU" altLang="ru-RU" sz="32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  </a:t>
            </a:r>
          </a:p>
          <a:p>
            <a:pPr algn="just">
              <a:spcBef>
                <a:spcPct val="20000"/>
              </a:spcBef>
              <a:defRPr/>
            </a:pPr>
            <a:r>
              <a:rPr lang="ru-RU" altLang="ru-RU" sz="32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</a:p>
          <a:p>
            <a:pPr algn="just">
              <a:spcBef>
                <a:spcPct val="20000"/>
              </a:spcBef>
              <a:buFont typeface="Symbol" pitchFamily="18" charset="2"/>
              <a:buChar char=""/>
              <a:defRPr/>
            </a:pPr>
            <a:r>
              <a:rPr lang="ru-RU" altLang="ru-RU" sz="2400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Супер</a:t>
            </a:r>
            <a:r>
              <a:rPr lang="ru-RU" altLang="ru-RU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 физкультминутка.</a:t>
            </a:r>
            <a:r>
              <a:rPr lang="en-US" altLang="ru-RU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exe</a:t>
            </a:r>
            <a:endParaRPr lang="ru-RU" altLang="ru-RU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ru-RU" altLang="ru-RU" sz="2800" dirty="0">
              <a:solidFill>
                <a:srgbClr val="006600"/>
              </a:solidFill>
            </a:endParaRPr>
          </a:p>
        </p:txBody>
      </p:sp>
      <p:pic>
        <p:nvPicPr>
          <p:cNvPr id="9226" name="Picture 10" descr="j02321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000892" y="428604"/>
            <a:ext cx="148113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3372" y="928670"/>
            <a:ext cx="78581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071678"/>
            <a:ext cx="72009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3880" cy="1214446"/>
          </a:xfrm>
        </p:spPr>
        <p:txBody>
          <a:bodyPr>
            <a:normAutofit/>
          </a:bodyPr>
          <a:lstStyle/>
          <a:p>
            <a:pPr algn="ctr"/>
            <a:r>
              <a:rPr lang="ru-RU" alt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Упражнения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071678"/>
            <a:ext cx="8001056" cy="50006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Устно</a:t>
            </a:r>
            <a:r>
              <a:rPr lang="ru-RU" sz="36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№ 493</a:t>
            </a:r>
          </a:p>
          <a:p>
            <a:pPr>
              <a:buNone/>
              <a:defRPr/>
            </a:pPr>
            <a:endParaRPr lang="ru-RU" sz="3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Письменно на доске и в тетрадях</a:t>
            </a:r>
            <a:r>
              <a:rPr lang="ru-RU" sz="36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Tx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№ 496; № 504</a:t>
            </a:r>
          </a:p>
          <a:p>
            <a:pPr>
              <a:buFontTx/>
              <a:buNone/>
              <a:defRPr/>
            </a:pPr>
            <a:endParaRPr lang="ru-RU" sz="3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Самостоятельно</a:t>
            </a:r>
            <a:r>
              <a:rPr lang="ru-RU" sz="36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№533(а, в)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500042"/>
            <a:ext cx="2101849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83880" cy="128586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№ 533(а, в)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8001056" cy="48577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а)  -0,987 &lt; -0,897;        в)  1,8 &gt; -18,2;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-5,17 &gt; -6,18;                 -27,2 &gt; -30,5;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-3,1&lt; 0;                      -0,003 &gt; -0,005;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0,0302 &gt; 0,0032;            -2,3 &lt; 1,7</a:t>
            </a:r>
          </a:p>
          <a:p>
            <a:pPr>
              <a:buNone/>
            </a:pPr>
            <a: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      всё  «+»   отметка 5,</a:t>
            </a:r>
            <a:b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     1-2  «-»   отметка 4 , </a:t>
            </a:r>
            <a:b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      3     «-»   отметка 3.</a:t>
            </a:r>
          </a:p>
          <a:p>
            <a:pPr>
              <a:buNone/>
            </a:pP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5" name="Рисунок 4" descr="Буратино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357562"/>
            <a:ext cx="292893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8107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6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Выполните тест</a:t>
            </a:r>
            <a:r>
              <a:rPr lang="ru-RU" altLang="ru-RU" sz="36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81075"/>
            <a:ext cx="8686800" cy="58769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/>
              <a:t>1</a:t>
            </a: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 </a:t>
            </a:r>
            <a:r>
              <a:rPr lang="ru-RU" altLang="ru-RU" sz="2400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Из двух рациональных чисел больше то, которое на координатной прямой расположено -</a:t>
            </a:r>
            <a:endParaRPr lang="ru-RU" altLang="ru-RU" sz="24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ru-RU" altLang="ru-RU" sz="24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а) правее;   б) левее.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2) </a:t>
            </a:r>
            <a:r>
              <a:rPr lang="ru-RU" altLang="ru-RU" sz="2400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Из двух рациональных чисел меньше то, которое на координатной прямой расположено -</a:t>
            </a:r>
            <a:endParaRPr lang="ru-RU" altLang="ru-RU" sz="24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ru-RU" altLang="ru-RU" sz="24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а) правее;   б) левее</a:t>
            </a:r>
            <a:r>
              <a:rPr lang="ru-RU" altLang="ru-RU" sz="2400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altLang="ru-RU" sz="2400" b="1" i="1" dirty="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3)</a:t>
            </a:r>
            <a:r>
              <a:rPr lang="ru-RU" altLang="ru-RU" sz="2400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Какое из данных чисел 0, -10, 12, -6 на координатной прямой расположено левее?</a:t>
            </a:r>
            <a:endParaRPr lang="ru-RU" altLang="ru-RU" sz="24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ru-RU" altLang="ru-RU" sz="24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а) 0;             б) -10;              в )12;         г) -6.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4)</a:t>
            </a:r>
            <a:r>
              <a:rPr lang="ru-RU" altLang="ru-RU" sz="2400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Какое из данных чисел 0, -8, -14, 5  имеет наименьший модуль?</a:t>
            </a:r>
            <a:endParaRPr lang="ru-RU" altLang="ru-RU" sz="24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ru-RU" altLang="ru-RU" sz="24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а) 0;             б) -8;                в )-14;        г) 5.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5)</a:t>
            </a:r>
            <a:r>
              <a:rPr lang="ru-RU" altLang="ru-RU" sz="2400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Запишите числа -5, 0, 11, - 2 в порядке возрастания.</a:t>
            </a:r>
            <a:endParaRPr lang="ru-RU" altLang="ru-RU" sz="24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ru-RU" altLang="ru-RU" sz="24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а) 0, 12, -5, 11; б) 11, 0, -2, -5; в ) -5,-2,0, 11.</a:t>
            </a:r>
            <a:endParaRPr lang="ru-RU" altLang="ru-RU" sz="2400" dirty="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 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V="1">
            <a:off x="642910" y="2143104"/>
            <a:ext cx="2143140" cy="45719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3071802" y="3143248"/>
            <a:ext cx="1584325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2928926" y="4286256"/>
            <a:ext cx="1223963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857224" y="5357826"/>
            <a:ext cx="1008062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6572264" y="6357958"/>
            <a:ext cx="208915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Rectangle 10" descr="Почтовая бумага"/>
          <p:cNvSpPr>
            <a:spLocks noChangeArrowheads="1"/>
          </p:cNvSpPr>
          <p:nvPr/>
        </p:nvSpPr>
        <p:spPr bwMode="auto">
          <a:xfrm>
            <a:off x="4000496" y="4857760"/>
            <a:ext cx="4826000" cy="1654175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 «+»   отметка 5,</a:t>
            </a:r>
            <a:b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4  «+»   отметка 4 , </a:t>
            </a:r>
            <a:b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ru-RU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  «+»   отметка 3.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8" grpId="0" animBg="1"/>
      <p:bldP spid="11269" grpId="0" animBg="1"/>
      <p:bldP spid="11270" grpId="0" animBg="1"/>
      <p:bldP spid="11271" grpId="0" animBg="1"/>
      <p:bldP spid="11272" grpId="0" animBg="1"/>
      <p:bldP spid="112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4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Подведем итоги и оценим себя</a:t>
            </a:r>
            <a:endParaRPr lang="ru-RU" sz="44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00174"/>
            <a:ext cx="8183880" cy="4714908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«5»</a:t>
            </a:r>
          </a:p>
          <a:p>
            <a:pPr lvl="0" algn="ctr">
              <a:buNone/>
            </a:pPr>
            <a:endParaRPr lang="ru-RU" sz="5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«4» </a:t>
            </a:r>
          </a:p>
          <a:p>
            <a:pPr lvl="0" algn="ctr">
              <a:buNone/>
            </a:pPr>
            <a:endParaRPr lang="ru-RU" sz="5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15 -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оценка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«3»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121444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8001056" cy="47863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Сегодня на уроке я (узнал, научился, смог, получил возможность…) и захотелось…</a:t>
            </a:r>
          </a:p>
          <a:p>
            <a:pPr>
              <a:defRPr/>
            </a:pPr>
            <a:r>
              <a:rPr lang="ru-RU" altLang="ru-RU" sz="2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Мне удалось ( понять, осмыслить, разобраться, уяснить, осознать, систематизировать разнообразные сведения…), теперь я…</a:t>
            </a:r>
          </a:p>
          <a:p>
            <a:pPr>
              <a:defRPr/>
            </a:pPr>
            <a:r>
              <a:rPr lang="ru-RU" altLang="ru-RU" sz="2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Самым интересным ( познавательным, удивительным…) сегодня было( стало)…</a:t>
            </a:r>
          </a:p>
          <a:p>
            <a:pPr>
              <a:defRPr/>
            </a:pPr>
            <a:r>
              <a:rPr lang="ru-RU" altLang="ru-RU" sz="2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Труднее всего мне сегодня показалось, (что, когда…), но (все же, тем не менее, однако…)</a:t>
            </a:r>
          </a:p>
          <a:p>
            <a:pPr>
              <a:defRPr/>
            </a:pPr>
            <a:r>
              <a:rPr lang="ru-RU" altLang="ru-RU" sz="2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Своей работой на уроке я доволен (не совсем, не доволен), потому что…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00166" y="500042"/>
            <a:ext cx="6000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4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14818"/>
          </a:xfrm>
        </p:spPr>
        <p:txBody>
          <a:bodyPr>
            <a:noAutofit/>
          </a:bodyPr>
          <a:lstStyle/>
          <a:p>
            <a:pPr algn="ctr"/>
            <a:r>
              <a:rPr lang="ru-RU" sz="4800" kern="10" dirty="0" smtClean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  <a:t>Математику нельзя изучать, </a:t>
            </a:r>
            <a:br>
              <a:rPr lang="ru-RU" sz="4800" kern="10" dirty="0" smtClean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</a:br>
            <a:r>
              <a:rPr lang="ru-RU" sz="4800" kern="10" dirty="0" smtClean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  <a:t>наблюдая</a:t>
            </a:r>
            <a:br>
              <a:rPr lang="ru-RU" sz="4800" kern="10" dirty="0" smtClean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</a:br>
            <a:r>
              <a:rPr lang="ru-RU" sz="4800" kern="10" dirty="0" smtClean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  <a:t> как это делает сосед.</a:t>
            </a:r>
            <a:r>
              <a:rPr lang="ru-RU" sz="5400" kern="10" dirty="0" smtClean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  <a:t/>
            </a:r>
            <a:br>
              <a:rPr lang="ru-RU" sz="5400" kern="10" dirty="0" smtClean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</a:b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4429132"/>
            <a:ext cx="8183880" cy="150019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/>
          </a:p>
          <a:p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86" y="3786190"/>
            <a:ext cx="2643206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altLang="ru-RU" sz="44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183880" cy="59293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выучить    </a:t>
            </a:r>
          </a:p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№ 533 ( б, г ); № 497.</a:t>
            </a:r>
          </a:p>
          <a:p>
            <a:pPr>
              <a:buNone/>
            </a:pPr>
            <a:endParaRPr lang="ru-RU" altLang="ru-RU" sz="40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6600" dirty="0" smtClean="0">
              <a:solidFill>
                <a:srgbClr val="7030A0"/>
              </a:solidFill>
            </a:endParaRPr>
          </a:p>
        </p:txBody>
      </p:sp>
      <p:pic>
        <p:nvPicPr>
          <p:cNvPr id="4" name="Рисунок 2" descr="j02805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857496"/>
            <a:ext cx="307181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00042"/>
            <a:ext cx="8183880" cy="4830894"/>
          </a:xfrm>
        </p:spPr>
        <p:txBody>
          <a:bodyPr/>
          <a:lstStyle/>
          <a:p>
            <a:pPr>
              <a:buNone/>
            </a:pPr>
            <a:r>
              <a:rPr lang="ru-RU" sz="6000" b="1" dirty="0" smtClean="0">
                <a:solidFill>
                  <a:srgbClr val="7030A0"/>
                </a:solidFill>
              </a:rPr>
              <a:t>Спасибо за урок!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422" y="2143116"/>
            <a:ext cx="4429156" cy="4071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9572692" cy="135732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Повторим </a:t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положительные и отрицательные числа </a:t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( устно)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8572560" cy="4643470"/>
          </a:xfrm>
        </p:spPr>
        <p:txBody>
          <a:bodyPr/>
          <a:lstStyle/>
          <a:p>
            <a:r>
              <a:rPr lang="ru-RU" dirty="0" smtClean="0"/>
              <a:t> Приведите примеры положительных чисел.</a:t>
            </a:r>
          </a:p>
          <a:p>
            <a:r>
              <a:rPr lang="ru-RU" dirty="0" smtClean="0"/>
              <a:t> Приведите примеры отрицательных чисел.</a:t>
            </a:r>
          </a:p>
          <a:p>
            <a:r>
              <a:rPr lang="ru-RU" dirty="0" smtClean="0"/>
              <a:t> Чем отличаются друг от друга положительные и отрицательные числа?</a:t>
            </a:r>
          </a:p>
          <a:p>
            <a:r>
              <a:rPr lang="ru-RU" dirty="0" smtClean="0"/>
              <a:t> Что вы можете сказать про число </a:t>
            </a:r>
            <a:r>
              <a:rPr lang="ru-RU" i="1" dirty="0" smtClean="0"/>
              <a:t>0</a:t>
            </a:r>
            <a:r>
              <a:rPr lang="ru-RU" dirty="0" smtClean="0"/>
              <a:t>?</a:t>
            </a:r>
          </a:p>
          <a:p>
            <a:r>
              <a:rPr lang="ru-RU" dirty="0" smtClean="0"/>
              <a:t> Как называют все целые числа и все дроби?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1000108"/>
            <a:ext cx="8643966" cy="928694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(письменно на листочках</a:t>
            </a:r>
            <a:r>
              <a:rPr lang="ru-RU" sz="4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85926"/>
            <a:ext cx="8001056" cy="421484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Из чисел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7; -1,2; 35; 0; -5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выпишите:</a:t>
            </a:r>
          </a:p>
          <a:p>
            <a:pPr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а) положительные числа; 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б) отрицательные числа;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в) число, которое не относится ни к положительным, ни к отрицательным.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34" y="500042"/>
            <a:ext cx="1007101" cy="1097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357166"/>
            <a:ext cx="6183616" cy="928694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Ключ правильных ответов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142984"/>
            <a:ext cx="8001056" cy="48577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а)  7;  35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б)  -1,2; -5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         в)  0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Повторим координатную прямую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Дайте определение координатной прямой.</a:t>
            </a:r>
          </a:p>
          <a:p>
            <a:pPr>
              <a:buNone/>
            </a:pPr>
            <a:endParaRPr lang="ru-RU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5" name="Рисунок 7" descr="Буратино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57166"/>
            <a:ext cx="171451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121444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001056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34" y="500042"/>
            <a:ext cx="1007101" cy="109753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643010" y="714356"/>
            <a:ext cx="75009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Задание 2  (письменно на листочках) 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28597" y="1643050"/>
            <a:ext cx="8143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а) Запишите координаты отмеченных на координатной прямой точек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А, В, С, Д, О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071810"/>
            <a:ext cx="82073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596" y="4071942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б)  Изобразите координатную прямую с единичным отрезком 2 клетки и  отметьте на ней точки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М(4); N(-3,5); Р(2,5); К(-2).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121444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001056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pic>
        <p:nvPicPr>
          <p:cNvPr id="6" name="Рисунок 7" descr="Буратино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428604"/>
            <a:ext cx="171451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071670" y="642918"/>
            <a:ext cx="6000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Ключ правильных ответов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43076" y="1285860"/>
            <a:ext cx="70009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а)  </a:t>
            </a:r>
            <a:r>
              <a:rPr lang="ru-RU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А</a:t>
            </a: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(-2);    </a:t>
            </a:r>
            <a:r>
              <a:rPr lang="ru-RU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В</a:t>
            </a: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(1,5);   </a:t>
            </a:r>
            <a:r>
              <a:rPr lang="ru-RU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С</a:t>
            </a: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(5); </a:t>
            </a:r>
          </a:p>
          <a:p>
            <a:pPr>
              <a:defRPr/>
            </a:pPr>
            <a:r>
              <a:rPr lang="ru-RU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</a:t>
            </a:r>
            <a:r>
              <a:rPr lang="en-US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</a:t>
            </a: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(-4,5);   </a:t>
            </a:r>
            <a:r>
              <a:rPr lang="ru-RU" alt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О</a:t>
            </a:r>
            <a:r>
              <a:rPr lang="ru-RU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(0)</a:t>
            </a:r>
            <a:endParaRPr lang="ru-RU" sz="4000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500438"/>
            <a:ext cx="845661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71472" y="3071810"/>
            <a:ext cx="689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21537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571500"/>
            <a:ext cx="8286779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Повторим</a:t>
            </a:r>
            <a:b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противоположные числа, модуль числа 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Дайте определение противоположных чисел и приведите примеры.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Что называется модулем числа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Чему равен модуль положительного числа?       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Чему равен модуль отрицательного числа?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Пример.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Чему равен модуль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121444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001056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54" y="5929330"/>
            <a:ext cx="1214446" cy="9286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597" y="1428737"/>
            <a:ext cx="828680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а) Выпишите точки, которые имеют противоположные координаты:</a:t>
            </a:r>
          </a:p>
          <a:p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б) Из данных чисел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-2,6; 2,05; 2,2; -2,22; 2,53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выберите то, которое имеет наибольший модуль.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в) Вычислите: 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|-4| </a:t>
            </a:r>
            <a:r>
              <a:rPr lang="ru-RU" sz="3200" b="1" dirty="0" smtClean="0">
                <a:latin typeface="Times New Roman"/>
                <a:cs typeface="Times New Roman"/>
              </a:rPr>
              <a:t>∙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1,5;  34 - |- 16|;  |+23| + |-8|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34" y="500042"/>
            <a:ext cx="1007101" cy="109753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571604" y="785794"/>
            <a:ext cx="72152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Задание 3  (письменно на листочках) </a:t>
            </a:r>
            <a:endParaRPr lang="ru-RU" sz="3200" b="1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857496"/>
            <a:ext cx="777716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1400</TotalTime>
  <Words>822</Words>
  <PresentationFormat>Экран (4:3)</PresentationFormat>
  <Paragraphs>138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«Сравнение рациональных чисел» </vt:lpstr>
      <vt:lpstr>Математику нельзя изучать,  наблюдая  как это делает сосед. </vt:lpstr>
      <vt:lpstr>    Повторим    положительные и отрицательные числа    ( устно) </vt:lpstr>
      <vt:lpstr>    Задание 1  (письменно на листочках)  </vt:lpstr>
      <vt:lpstr>    Ключ правильных ответов</vt:lpstr>
      <vt:lpstr>    </vt:lpstr>
      <vt:lpstr>    </vt:lpstr>
      <vt:lpstr>  Повторим  противоположные числа, модуль числа  - Дайте определение противоположных чисел и приведите примеры. - Что называется модулем числа а? - Чему равен модуль положительного числа?        Пример. - Чему равен модуль отрицательного числа? Пример. - Чему равен модуль 0?</vt:lpstr>
      <vt:lpstr>    </vt:lpstr>
      <vt:lpstr>    </vt:lpstr>
      <vt:lpstr>    </vt:lpstr>
      <vt:lpstr>Сравнить числа:</vt:lpstr>
      <vt:lpstr>    Сравнение рациональных чисел</vt:lpstr>
      <vt:lpstr>-8  и  6</vt:lpstr>
      <vt:lpstr>Упражнения</vt:lpstr>
      <vt:lpstr>№ 533(а, в)</vt:lpstr>
      <vt:lpstr>Выполните тест:</vt:lpstr>
      <vt:lpstr>Подведем итоги и оценим себя</vt:lpstr>
      <vt:lpstr>    </vt:lpstr>
      <vt:lpstr>Домашнее задание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Линейные и квадратные неравенства</dc:title>
  <dc:creator>1</dc:creator>
  <cp:lastModifiedBy>USER</cp:lastModifiedBy>
  <cp:revision>108</cp:revision>
  <dcterms:created xsi:type="dcterms:W3CDTF">2018-09-02T14:57:46Z</dcterms:created>
  <dcterms:modified xsi:type="dcterms:W3CDTF">2019-09-30T11:07:21Z</dcterms:modified>
</cp:coreProperties>
</file>