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3" r:id="rId2"/>
    <p:sldId id="305" r:id="rId3"/>
    <p:sldId id="264" r:id="rId4"/>
    <p:sldId id="285" r:id="rId5"/>
    <p:sldId id="274" r:id="rId6"/>
    <p:sldId id="281" r:id="rId7"/>
    <p:sldId id="275" r:id="rId8"/>
    <p:sldId id="311" r:id="rId9"/>
    <p:sldId id="276" r:id="rId10"/>
    <p:sldId id="312" r:id="rId11"/>
    <p:sldId id="283" r:id="rId12"/>
    <p:sldId id="277" r:id="rId13"/>
    <p:sldId id="292" r:id="rId14"/>
    <p:sldId id="287" r:id="rId15"/>
    <p:sldId id="266" r:id="rId16"/>
    <p:sldId id="288" r:id="rId17"/>
    <p:sldId id="267" r:id="rId18"/>
    <p:sldId id="314" r:id="rId19"/>
    <p:sldId id="269" r:id="rId20"/>
    <p:sldId id="290" r:id="rId21"/>
    <p:sldId id="270" r:id="rId22"/>
    <p:sldId id="291" r:id="rId23"/>
    <p:sldId id="271" r:id="rId24"/>
    <p:sldId id="303" r:id="rId25"/>
    <p:sldId id="295" r:id="rId26"/>
    <p:sldId id="304" r:id="rId27"/>
    <p:sldId id="294" r:id="rId28"/>
    <p:sldId id="297" r:id="rId29"/>
    <p:sldId id="298" r:id="rId30"/>
    <p:sldId id="306" r:id="rId31"/>
    <p:sldId id="299" r:id="rId32"/>
    <p:sldId id="307" r:id="rId33"/>
    <p:sldId id="300" r:id="rId34"/>
    <p:sldId id="308" r:id="rId35"/>
    <p:sldId id="309" r:id="rId36"/>
    <p:sldId id="278" r:id="rId37"/>
    <p:sldId id="280" r:id="rId38"/>
    <p:sldId id="293" r:id="rId39"/>
    <p:sldId id="296" r:id="rId40"/>
    <p:sldId id="302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дя" initials="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D60093"/>
    <a:srgbClr val="700000"/>
    <a:srgbClr val="9A0000"/>
    <a:srgbClr val="DDC1D5"/>
    <a:srgbClr val="FF99FF"/>
    <a:srgbClr val="FFCCFF"/>
    <a:srgbClr val="FFCCCC"/>
    <a:srgbClr val="D5C9D2"/>
    <a:srgbClr val="E2B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0634" autoAdjust="0"/>
  </p:normalViewPr>
  <p:slideViewPr>
    <p:cSldViewPr>
      <p:cViewPr varScale="1">
        <p:scale>
          <a:sx n="66" d="100"/>
          <a:sy n="66" d="100"/>
        </p:scale>
        <p:origin x="-14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27FDD0-0007-4FA2-80DF-D62979B33E43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03D1971-DF48-47E5-9884-DD7BA10C2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8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794F3D-95C6-4343-8385-0AD99DE94F77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318EB1-E84E-4E16-BF5D-5774931A1936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6C85C9-E6E5-4B96-B25B-21FDC04A829F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D342B-5FDE-4800-9309-B6C1AEF2CB63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47345-B025-4647-94AE-ED7A77268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D1F90-10B1-41E3-9F1A-B409FADAC728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3D068-248D-41B6-9B57-A3F1318AD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43F8-8064-47DC-BEB4-FE9AF7A13374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67379-DCA5-4558-BB22-C1A901228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574C2-DA45-4C31-8EEA-3864304DE373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D1027-7E1C-4386-A0BD-773119904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15655-A185-4894-86D7-527B6D09929F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E164-4A4F-44A9-B8F4-2A4B426EF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9C271-5509-429C-BC79-8698F667EC53}" type="datetime1">
              <a:rPr lang="ru-RU" smtClean="0"/>
              <a:t>30.09.2019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20D9-0FE6-4C19-A9F7-CA544186D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C34AC-19C3-4045-88CA-A61ACFBA20BF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5B065-A35F-4238-8CBD-E2CE9C6F2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3195-33E8-472E-AA35-BC086F3F0FCE}" type="datetime1">
              <a:rPr lang="ru-RU" smtClean="0"/>
              <a:t>30.09.2019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ED51E-7DC0-4A3B-98B3-C10556922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30A6-6003-4DAD-8F0C-BA51FEDC5BFA}" type="datetime1">
              <a:rPr lang="ru-RU" smtClean="0"/>
              <a:t>30.09.2019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4AED-4DDD-4C6E-9C74-8266402F7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277B-AAAB-4C75-98A6-80DEF86407ED}" type="datetime1">
              <a:rPr lang="ru-RU" smtClean="0"/>
              <a:t>30.09.2019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C021D-D8B9-49AB-A6A7-4ECB21E78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0AED-0044-4AF7-9CBE-4B81236A4651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E0540-4E8B-4801-B85E-9140A7138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77E70-4C38-4B96-B83B-103AE5A62B60}" type="datetime1">
              <a:rPr lang="ru-RU" smtClean="0"/>
              <a:t>30.09.2019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3943E-E7A0-48FE-93AF-3FCD6D0057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E1EBC380-2CA6-4DE6-A7A5-AE2F0DDDEB56}" type="datetime1">
              <a:rPr lang="ru-RU" smtClean="0"/>
              <a:t>30.09.2019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A0C6406-9C96-4FBB-8559-FC401C466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1.xml"/><Relationship Id="rId18" Type="http://schemas.openxmlformats.org/officeDocument/2006/relationships/slide" Target="slide37.xml"/><Relationship Id="rId3" Type="http://schemas.openxmlformats.org/officeDocument/2006/relationships/slide" Target="slide3.xml"/><Relationship Id="rId21" Type="http://schemas.openxmlformats.org/officeDocument/2006/relationships/slide" Target="slide40.xml"/><Relationship Id="rId7" Type="http://schemas.openxmlformats.org/officeDocument/2006/relationships/slide" Target="slide7.xml"/><Relationship Id="rId12" Type="http://schemas.openxmlformats.org/officeDocument/2006/relationships/slide" Target="slide19.xml"/><Relationship Id="rId17" Type="http://schemas.openxmlformats.org/officeDocument/2006/relationships/slide" Target="slide36.xml"/><Relationship Id="rId2" Type="http://schemas.openxmlformats.org/officeDocument/2006/relationships/notesSlide" Target="../notesSlides/notesSlide1.xml"/><Relationship Id="rId16" Type="http://schemas.openxmlformats.org/officeDocument/2006/relationships/slide" Target="slide27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7.xml"/><Relationship Id="rId5" Type="http://schemas.openxmlformats.org/officeDocument/2006/relationships/slide" Target="slide5.xml"/><Relationship Id="rId15" Type="http://schemas.openxmlformats.org/officeDocument/2006/relationships/slide" Target="slide25.xml"/><Relationship Id="rId10" Type="http://schemas.openxmlformats.org/officeDocument/2006/relationships/slide" Target="slide15.xml"/><Relationship Id="rId19" Type="http://schemas.openxmlformats.org/officeDocument/2006/relationships/slide" Target="slide38.xml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oboev.ru/fons/OTg5/Bankoboev.Ru_raduga_so_zvezdami.gif" TargetMode="External"/><Relationship Id="rId2" Type="http://schemas.openxmlformats.org/officeDocument/2006/relationships/hyperlink" Target="http://imgfotki.yandex.ru/get/4710/104967700.1a/0_72543_964463d0_XL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hyperlink" Target="https://www.google.ru/" TargetMode="External"/><Relationship Id="rId4" Type="http://schemas.openxmlformats.org/officeDocument/2006/relationships/hyperlink" Target="http://stmus.nm.ru/bys/suita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777163" cy="1069975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Старинная танцевальная сюита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844675"/>
            <a:ext cx="7775575" cy="4608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Автор презентации: 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преподаватель  МКУ ДО АГО «</a:t>
            </a:r>
            <a:r>
              <a:rPr lang="ru-RU" sz="2800" dirty="0" err="1" smtClean="0"/>
              <a:t>Ачитская</a:t>
            </a:r>
            <a:r>
              <a:rPr lang="ru-RU" sz="2800" dirty="0" smtClean="0"/>
              <a:t> ДШИ» 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ru-RU" sz="2800" b="1" dirty="0" err="1" smtClean="0"/>
              <a:t>Манукян</a:t>
            </a:r>
            <a:r>
              <a:rPr lang="ru-RU" sz="2800" b="1" dirty="0" smtClean="0"/>
              <a:t> Надежда Олеговна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028825"/>
            <a:ext cx="7777163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49EAF2-932B-431A-98CB-27CDEB9D4C9B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Гальярда</a:t>
            </a:r>
            <a:endParaRPr lang="ru-RU" dirty="0" smtClean="0"/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260648"/>
            <a:ext cx="8596056" cy="6264695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882022" y="6093296"/>
            <a:ext cx="504106" cy="5763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2E0651-F7D2-4716-BD40-7050A207D500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6046503"/>
            <a:ext cx="576064" cy="5754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95906" y="332656"/>
            <a:ext cx="2380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Гальярда</a:t>
            </a:r>
            <a:endParaRPr lang="ru-RU" dirty="0"/>
          </a:p>
        </p:txBody>
      </p:sp>
      <p:pic>
        <p:nvPicPr>
          <p:cNvPr id="286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536" y="205227"/>
            <a:ext cx="8553777" cy="6433332"/>
          </a:xfrm>
        </p:spPr>
      </p:pic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153831" y="6095639"/>
            <a:ext cx="504106" cy="5763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ранней 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танцевальной сюиты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1)Общая тональность</a:t>
            </a:r>
          </a:p>
          <a:p>
            <a:pPr eaLnBrk="1" hangingPunct="1"/>
            <a:r>
              <a:rPr lang="ru-RU" smtClean="0"/>
              <a:t>2)Общая исходная мелодическая фраза</a:t>
            </a:r>
          </a:p>
          <a:p>
            <a:pPr eaLnBrk="1" hangingPunct="1"/>
            <a:r>
              <a:rPr lang="ru-RU" smtClean="0"/>
              <a:t>3)Контрастность темпов и характеров</a:t>
            </a:r>
          </a:p>
          <a:p>
            <a:pPr eaLnBrk="1" hangingPunct="1"/>
            <a:endParaRPr lang="ru-RU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mtClean="0"/>
          </a:p>
        </p:txBody>
      </p:sp>
      <p:sp>
        <p:nvSpPr>
          <p:cNvPr id="2970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A7667E-62E8-4290-88C7-0064B9D9E1F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60" y="6021288"/>
            <a:ext cx="504056" cy="5759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4000" dirty="0" smtClean="0"/>
              <a:t>   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Классическая старинная сюита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/>
              <a:t>    </a:t>
            </a:r>
            <a:r>
              <a:rPr lang="ru-RU" sz="4000" dirty="0" err="1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И.Я.Фробергер</a:t>
            </a:r>
            <a:endParaRPr lang="ru-RU" sz="4000" dirty="0" smtClean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2060848"/>
            <a:ext cx="4531802" cy="4536802"/>
          </a:xfrm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2232" y="1052736"/>
            <a:ext cx="3670931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066753-7838-4F0B-A57F-D33ECB455579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7812360" y="6093296"/>
            <a:ext cx="504701" cy="5043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00438"/>
            <a:ext cx="428466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3500438"/>
            <a:ext cx="3889375" cy="2878137"/>
          </a:xfrm>
        </p:spPr>
      </p:pic>
      <p:pic>
        <p:nvPicPr>
          <p:cNvPr id="3277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76250"/>
            <a:ext cx="35290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76250"/>
            <a:ext cx="46085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D864DF1-67EC-4708-ADFF-6B214828A256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6" action="ppaction://hlinksldjump" highlightClick="1"/>
          </p:cNvPr>
          <p:cNvSpPr/>
          <p:nvPr/>
        </p:nvSpPr>
        <p:spPr>
          <a:xfrm>
            <a:off x="7596336" y="5949280"/>
            <a:ext cx="648073" cy="6444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Аллеманда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13966"/>
            <a:ext cx="8229600" cy="4525963"/>
          </a:xfrm>
        </p:spPr>
        <p:txBody>
          <a:bodyPr/>
          <a:lstStyle/>
          <a:p>
            <a:pPr eaLnBrk="1" hangingPunct="1"/>
            <a:r>
              <a:rPr lang="ru-RU" b="1" dirty="0" err="1" smtClean="0"/>
              <a:t>Аллеманда</a:t>
            </a:r>
            <a:r>
              <a:rPr lang="ru-RU" b="1" dirty="0" smtClean="0"/>
              <a:t> </a:t>
            </a:r>
            <a:r>
              <a:rPr lang="ru-RU" dirty="0" smtClean="0"/>
              <a:t>– старинный немецкий танец</a:t>
            </a:r>
          </a:p>
          <a:p>
            <a:pPr eaLnBrk="1" hangingPunct="1"/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умеренный темп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- 4-хдольный размер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движение преимущественно ровными мелкими длительностями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общий характер – лирически смягченная моторность. </a:t>
            </a:r>
          </a:p>
        </p:txBody>
      </p:sp>
      <p:sp>
        <p:nvSpPr>
          <p:cNvPr id="3379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26088"/>
            <a:ext cx="2195264" cy="395386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BE80F5A-9AE3-49B3-BF69-4DC191FDCE20}" type="slidenum">
              <a:rPr lang="ru-RU" smtClean="0"/>
              <a:pPr/>
              <a:t>15</a:t>
            </a:fld>
            <a:endParaRPr lang="ru-RU" dirty="0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12360" y="6093296"/>
            <a:ext cx="504701" cy="5043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1Аллеманда 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0406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DCD5CF-7437-4588-9ED7-0C45889C220D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404664"/>
            <a:ext cx="2852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Аллеманда</a:t>
            </a:r>
            <a:endParaRPr lang="ru-RU" dirty="0"/>
          </a:p>
        </p:txBody>
      </p:sp>
      <p:pic>
        <p:nvPicPr>
          <p:cNvPr id="3584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414919"/>
            <a:ext cx="8601383" cy="6048672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6117231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Куранта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eaLnBrk="1" hangingPunct="1"/>
            <a:r>
              <a:rPr lang="ru-RU" b="1" dirty="0" smtClean="0"/>
              <a:t>Куранта</a:t>
            </a:r>
            <a:r>
              <a:rPr lang="ru-RU" dirty="0" smtClean="0"/>
              <a:t> – старинный французский танец</a:t>
            </a:r>
          </a:p>
          <a:p>
            <a:pPr eaLnBrk="1" hangingPunct="1"/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подвижный темп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- 3-хдольный размер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движение преимущественно ровными мелкими длительностями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общий характер – оживленно – моторный. </a:t>
            </a:r>
          </a:p>
        </p:txBody>
      </p:sp>
      <p:sp>
        <p:nvSpPr>
          <p:cNvPr id="3686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7B5C90-A252-490E-8C90-00B0C518ECAA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34733" y="6064267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2Куранта 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9760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Куранта</a:t>
            </a:r>
            <a:endParaRPr lang="ru-RU" dirty="0" smtClean="0"/>
          </a:p>
        </p:txBody>
      </p:sp>
      <p:pic>
        <p:nvPicPr>
          <p:cNvPr id="38914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/>
          <a:srcRect r="1480"/>
          <a:stretch/>
        </p:blipFill>
        <p:spPr>
          <a:xfrm>
            <a:off x="323528" y="476672"/>
            <a:ext cx="8695444" cy="5964179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84368" y="609329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Сарабанда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Сарабанда</a:t>
            </a:r>
            <a:r>
              <a:rPr lang="ru-RU" dirty="0" smtClean="0"/>
              <a:t> – старинный испанский танец- шествие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Жанровый комплекс</a:t>
            </a:r>
            <a:r>
              <a:rPr lang="ru-RU" dirty="0" smtClean="0"/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dirty="0" smtClean="0"/>
              <a:t>медленный темп 3-хдольный размер с акцентом на второй доле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dirty="0" smtClean="0"/>
              <a:t> аккордовый склад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dirty="0" smtClean="0"/>
              <a:t>общий характер – сосредоточенность, психологическая углубленность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dirty="0" smtClean="0"/>
              <a:t>лирическая модификация </a:t>
            </a:r>
            <a:r>
              <a:rPr lang="ru-RU" dirty="0" err="1" smtClean="0"/>
              <a:t>танцевальности</a:t>
            </a:r>
            <a:r>
              <a:rPr lang="ru-RU" dirty="0" smtClean="0"/>
              <a:t>. </a:t>
            </a:r>
          </a:p>
        </p:txBody>
      </p:sp>
      <p:sp>
        <p:nvSpPr>
          <p:cNvPr id="3994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38BEDC-430C-4D34-B1C6-359BDB606F39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84368" y="609329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3Сарабанда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340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Оглавление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908720"/>
            <a:ext cx="7416824" cy="5400600"/>
          </a:xfrm>
        </p:spPr>
        <p:txBody>
          <a:bodyPr/>
          <a:lstStyle/>
          <a:p>
            <a:pPr eaLnBrk="1" hangingPunct="1">
              <a:defRPr/>
            </a:pPr>
            <a:r>
              <a:rPr lang="ru-RU" sz="1400" b="1" dirty="0" smtClean="0">
                <a:hlinkClick r:id="rId3" action="ppaction://hlinksldjump"/>
              </a:rPr>
              <a:t>Сюита</a:t>
            </a:r>
            <a:endParaRPr lang="ru-RU" sz="1400" b="1" dirty="0" smtClean="0"/>
          </a:p>
          <a:p>
            <a:pPr eaLnBrk="1" hangingPunct="1">
              <a:defRPr/>
            </a:pPr>
            <a:r>
              <a:rPr lang="ru-RU" sz="1400" b="1" dirty="0" smtClean="0">
                <a:hlinkClick r:id="rId4" action="ppaction://hlinksldjump"/>
              </a:rPr>
              <a:t>Старинная сюита</a:t>
            </a:r>
            <a:endParaRPr lang="ru-RU" sz="1400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b="1" dirty="0"/>
              <a:t> </a:t>
            </a:r>
            <a:r>
              <a:rPr lang="ru-RU" sz="1400" b="1" dirty="0" smtClean="0"/>
              <a:t>- </a:t>
            </a:r>
            <a:r>
              <a:rPr lang="ru-RU" sz="1400" b="1" dirty="0" smtClean="0">
                <a:hlinkClick r:id="rId5" action="ppaction://hlinksldjump"/>
              </a:rPr>
              <a:t>Ранняя сюита</a:t>
            </a:r>
            <a:endParaRPr lang="ru-RU" sz="1400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/>
              <a:t>     </a:t>
            </a:r>
            <a:r>
              <a:rPr lang="ru-RU" sz="1400" b="1" dirty="0" smtClean="0"/>
              <a:t>1) </a:t>
            </a:r>
            <a:r>
              <a:rPr lang="ru-RU" sz="1400" dirty="0" err="1" smtClean="0">
                <a:hlinkClick r:id="rId6" action="ppaction://hlinksldjump"/>
              </a:rPr>
              <a:t>Павана</a:t>
            </a:r>
            <a:r>
              <a:rPr lang="ru-RU" sz="1400" dirty="0" smtClean="0">
                <a:hlinkClick r:id="rId6" action="ppaction://hlinksldjump"/>
              </a:rPr>
              <a:t> и </a:t>
            </a:r>
            <a:r>
              <a:rPr lang="ru-RU" sz="1400" dirty="0" err="1" smtClean="0">
                <a:hlinkClick r:id="rId6" action="ppaction://hlinksldjump"/>
              </a:rPr>
              <a:t>гальярда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err="1" smtClean="0">
                <a:hlinkClick r:id="rId7" action="ppaction://hlinksldjump"/>
              </a:rPr>
              <a:t>Павана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err="1" smtClean="0">
                <a:hlinkClick r:id="rId8" action="ppaction://hlinksldjump"/>
              </a:rPr>
              <a:t>Гальярда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/>
              <a:t>     </a:t>
            </a:r>
            <a:r>
              <a:rPr lang="ru-RU" sz="1400" b="1" dirty="0" smtClean="0">
                <a:hlinkClick r:id="rId9" action="ppaction://hlinksldjump"/>
              </a:rPr>
              <a:t>2) </a:t>
            </a:r>
            <a:r>
              <a:rPr lang="ru-RU" sz="1400" dirty="0" smtClean="0">
                <a:hlinkClick r:id="rId9" action="ppaction://hlinksldjump"/>
              </a:rPr>
              <a:t>Признаки ранней сюиты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b="1" dirty="0"/>
              <a:t> </a:t>
            </a:r>
            <a:r>
              <a:rPr lang="ru-RU" sz="1400" b="1" dirty="0" smtClean="0"/>
              <a:t>- </a:t>
            </a:r>
            <a:r>
              <a:rPr lang="ru-RU" sz="1400" b="1" dirty="0" smtClean="0">
                <a:hlinkClick r:id="rId10" action="ppaction://hlinksldjump"/>
              </a:rPr>
              <a:t>Классическая сюита</a:t>
            </a:r>
            <a:endParaRPr lang="ru-RU" sz="1400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/>
              <a:t>    </a:t>
            </a:r>
            <a:r>
              <a:rPr lang="ru-RU" sz="1400" b="1" dirty="0" smtClean="0"/>
              <a:t> 1) </a:t>
            </a:r>
            <a:r>
              <a:rPr lang="ru-RU" sz="1400" dirty="0" smtClean="0">
                <a:hlinkClick r:id="rId10" action="ppaction://hlinksldjump"/>
              </a:rPr>
              <a:t>Обязательные танцы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err="1" smtClean="0">
                <a:hlinkClick r:id="rId10" action="ppaction://hlinksldjump"/>
              </a:rPr>
              <a:t>Аллеманда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>
                <a:hlinkClick r:id="rId11" action="ppaction://hlinksldjump"/>
              </a:rPr>
              <a:t>Куранта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>
                <a:hlinkClick r:id="rId12" action="ppaction://hlinksldjump"/>
              </a:rPr>
              <a:t>Сарабанда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>
                <a:hlinkClick r:id="rId13" action="ppaction://hlinksldjump"/>
              </a:rPr>
              <a:t>Жига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b="1" dirty="0" smtClean="0">
                <a:hlinkClick r:id="rId14" action="ppaction://hlinksldjump"/>
              </a:rPr>
              <a:t>     2) </a:t>
            </a:r>
            <a:r>
              <a:rPr lang="ru-RU" sz="1400" dirty="0" smtClean="0">
                <a:hlinkClick r:id="rId14" action="ppaction://hlinksldjump"/>
              </a:rPr>
              <a:t>Признаки классической сюиты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 smtClean="0"/>
              <a:t>     </a:t>
            </a:r>
            <a:r>
              <a:rPr lang="ru-RU" sz="1400" b="1" dirty="0" smtClean="0">
                <a:hlinkClick r:id="rId15" action="ppaction://hlinksldjump"/>
              </a:rPr>
              <a:t>3) </a:t>
            </a:r>
            <a:r>
              <a:rPr lang="ru-RU" sz="1400" dirty="0" smtClean="0">
                <a:hlinkClick r:id="rId15" action="ppaction://hlinksldjump"/>
              </a:rPr>
              <a:t>Сюиты </a:t>
            </a:r>
            <a:r>
              <a:rPr lang="ru-RU" sz="1400" dirty="0" err="1" smtClean="0">
                <a:hlinkClick r:id="rId15" action="ppaction://hlinksldjump"/>
              </a:rPr>
              <a:t>И.С.Баха</a:t>
            </a:r>
            <a:r>
              <a:rPr lang="ru-RU" sz="1400" dirty="0" smtClean="0">
                <a:hlinkClick r:id="rId15" action="ppaction://hlinksldjump"/>
              </a:rPr>
              <a:t> и </a:t>
            </a:r>
            <a:r>
              <a:rPr lang="ru-RU" sz="1400" dirty="0" err="1" smtClean="0">
                <a:hlinkClick r:id="rId15" action="ppaction://hlinksldjump"/>
              </a:rPr>
              <a:t>Ф.Г.Генделя</a:t>
            </a:r>
            <a:endParaRPr lang="ru-RU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400" dirty="0">
                <a:hlinkClick r:id="rId16" action="ppaction://hlinksldjump"/>
              </a:rPr>
              <a:t> </a:t>
            </a:r>
            <a:r>
              <a:rPr lang="ru-RU" sz="1400" dirty="0" smtClean="0">
                <a:hlinkClick r:id="rId16" action="ppaction://hlinksldjump"/>
              </a:rPr>
              <a:t>   </a:t>
            </a:r>
            <a:r>
              <a:rPr lang="ru-RU" sz="1400" b="1" dirty="0" smtClean="0">
                <a:hlinkClick r:id="rId16" action="ppaction://hlinksldjump"/>
              </a:rPr>
              <a:t> 4) </a:t>
            </a:r>
            <a:r>
              <a:rPr lang="ru-RU" sz="1400" dirty="0" smtClean="0">
                <a:hlinkClick r:id="rId16" action="ppaction://hlinksldjump"/>
              </a:rPr>
              <a:t>Вставные танцы 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b="1" dirty="0" smtClean="0">
                <a:hlinkClick r:id="rId17" action="ppaction://hlinksldjump"/>
              </a:rPr>
              <a:t>Новая сюита</a:t>
            </a:r>
            <a:endParaRPr lang="ru-RU" sz="1400" b="1" dirty="0" smtClean="0"/>
          </a:p>
          <a:p>
            <a:pPr eaLnBrk="1" hangingPunct="1">
              <a:defRPr/>
            </a:pPr>
            <a:r>
              <a:rPr lang="ru-RU" sz="1400" dirty="0" smtClean="0">
                <a:hlinkClick r:id="rId18" action="ppaction://hlinksldjump"/>
              </a:rPr>
              <a:t>Другое значение «сюиты»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>
                <a:hlinkClick r:id="rId19" action="ppaction://hlinksldjump"/>
              </a:rPr>
              <a:t>До новых встреч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>
                <a:hlinkClick r:id="rId20" action="ppaction://hlinksldjump"/>
              </a:rPr>
              <a:t>Литература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>
                <a:hlinkClick r:id="rId21" action="ppaction://hlinksldjump"/>
              </a:rPr>
              <a:t>Интернет ресурсы</a:t>
            </a:r>
            <a:endParaRPr lang="ru-RU" sz="1200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1200" dirty="0"/>
              <a:t> </a:t>
            </a:r>
            <a:endParaRPr lang="ru-RU" sz="1200" dirty="0" smtClean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1638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127B70-23EE-40C7-B3E8-CBBB86801B10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198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50B54B-5B8D-4B50-B202-6D829D01EF13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75386" y="404664"/>
            <a:ext cx="27190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Сарабанда</a:t>
            </a:r>
            <a:endParaRPr lang="ru-RU" dirty="0"/>
          </a:p>
        </p:txBody>
      </p:sp>
      <p:pic>
        <p:nvPicPr>
          <p:cNvPr id="419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7939" y="0"/>
            <a:ext cx="6793908" cy="6866166"/>
          </a:xfr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40352" y="6165303"/>
            <a:ext cx="576114" cy="5580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Жига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dirty="0" smtClean="0"/>
              <a:t>Жига</a:t>
            </a:r>
            <a:r>
              <a:rPr lang="ru-RU" dirty="0" smtClean="0"/>
              <a:t> - старинный танец кельтского происхождения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- быстрый темп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- 3- ( 6 -, 9-, 12 -) дольный размер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- </a:t>
            </a:r>
            <a:r>
              <a:rPr lang="ru-RU" dirty="0" err="1" smtClean="0"/>
              <a:t>триольное</a:t>
            </a:r>
            <a:r>
              <a:rPr lang="ru-RU" dirty="0" smtClean="0"/>
              <a:t> движение, ритмическая упругость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- общий характер – моторность, энергия, блеск </a:t>
            </a:r>
          </a:p>
        </p:txBody>
      </p:sp>
      <p:sp>
        <p:nvSpPr>
          <p:cNvPr id="4301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B84FD0-2863-444E-817E-6DAC53A4942B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36346" y="6055096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4Жига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46F12-84EE-452E-8E75-C71F3F5F6225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579711" y="6093296"/>
            <a:ext cx="683989" cy="64837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36061" y="40466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Жига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/>
          <a:srcRect r="4551"/>
          <a:stretch/>
        </p:blipFill>
        <p:spPr bwMode="auto">
          <a:xfrm flipH="1">
            <a:off x="4636673" y="246440"/>
            <a:ext cx="4399823" cy="649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4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/>
          <a:srcRect r="5170"/>
          <a:stretch/>
        </p:blipFill>
        <p:spPr>
          <a:xfrm>
            <a:off x="297865" y="246440"/>
            <a:ext cx="4371239" cy="6495226"/>
          </a:xfrm>
        </p:spPr>
      </p:pic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214804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-387424"/>
            <a:ext cx="7437512" cy="1728192"/>
          </a:xfrm>
        </p:spPr>
        <p:txBody>
          <a:bodyPr/>
          <a:lstStyle/>
          <a:p>
            <a:pPr eaLnBrk="1" hangingPunct="1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классической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танцевальной сюиты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 </a:t>
            </a:r>
            <a:r>
              <a:rPr lang="ru-RU" sz="2400" b="1" dirty="0" smtClean="0"/>
              <a:t>Общая тональность всех четырёх танцев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</a:t>
            </a:r>
            <a:r>
              <a:rPr lang="ru-RU" sz="2400" b="1" dirty="0" smtClean="0"/>
              <a:t>Общая исходная мелодическая фраза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 </a:t>
            </a:r>
            <a:r>
              <a:rPr lang="ru-RU" sz="2400" b="1" dirty="0" smtClean="0"/>
              <a:t>Вариационное развитие в цикле</a:t>
            </a:r>
            <a:r>
              <a:rPr lang="ru-RU" sz="2400" dirty="0" smtClean="0"/>
              <a:t>. (Циклом мы называем всю совокупность частей, то есть всю сюиту. Благодаря общей начальной фразе, части сюиты превращаются в вариации на эту фразу. Это и есть вариационное развитие.)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/>
          </a:p>
        </p:txBody>
      </p:sp>
      <p:sp>
        <p:nvSpPr>
          <p:cNvPr id="4506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F25E2C-6B92-4989-9355-B0BF44EC1AB4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классической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танцевальной сюиты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</a:t>
            </a:r>
            <a:r>
              <a:rPr lang="ru-RU" sz="2400" b="1" dirty="0" smtClean="0"/>
              <a:t>Контрастность темпов и ритмических рисунков</a:t>
            </a:r>
            <a:r>
              <a:rPr lang="ru-RU" sz="2400" dirty="0" smtClean="0"/>
              <a:t>. (Контрастность темпов не просто присутствует в сюите, но и постепенно </a:t>
            </a:r>
            <a:r>
              <a:rPr lang="ru-RU" sz="2400" b="1" dirty="0" smtClean="0"/>
              <a:t>нарастает.</a:t>
            </a:r>
            <a:r>
              <a:rPr lang="ru-RU" sz="2400" dirty="0" smtClean="0"/>
              <a:t> В первой паре танцев — </a:t>
            </a:r>
            <a:r>
              <a:rPr lang="ru-RU" sz="2400" b="1" dirty="0" err="1" smtClean="0"/>
              <a:t>аллеманда</a:t>
            </a:r>
            <a:r>
              <a:rPr lang="ru-RU" sz="2400" b="1" dirty="0" smtClean="0"/>
              <a:t> </a:t>
            </a:r>
            <a:r>
              <a:rPr lang="ru-RU" sz="2400" dirty="0" smtClean="0"/>
              <a:t>и </a:t>
            </a:r>
            <a:r>
              <a:rPr lang="ru-RU" sz="2400" b="1" dirty="0" smtClean="0"/>
              <a:t>куранта</a:t>
            </a:r>
            <a:r>
              <a:rPr lang="ru-RU" sz="2400" dirty="0" smtClean="0"/>
              <a:t> — контраст темпов небольшой. Но в следующей паре — </a:t>
            </a:r>
            <a:r>
              <a:rPr lang="ru-RU" sz="2400" b="1" dirty="0" smtClean="0"/>
              <a:t>сарабанда</a:t>
            </a:r>
            <a:r>
              <a:rPr lang="ru-RU" sz="2400" dirty="0" smtClean="0"/>
              <a:t> и </a:t>
            </a:r>
            <a:r>
              <a:rPr lang="ru-RU" sz="2400" b="1" dirty="0" smtClean="0"/>
              <a:t>жига</a:t>
            </a:r>
            <a:r>
              <a:rPr lang="ru-RU" sz="2400" dirty="0" smtClean="0"/>
              <a:t> — контраст очень значительный, ведь рядом поставлены </a:t>
            </a:r>
            <a:r>
              <a:rPr lang="ru-RU" sz="2400" b="1" dirty="0" smtClean="0"/>
              <a:t>самая медленная</a:t>
            </a:r>
            <a:r>
              <a:rPr lang="ru-RU" sz="2400" dirty="0" smtClean="0"/>
              <a:t> и </a:t>
            </a:r>
            <a:r>
              <a:rPr lang="ru-RU" sz="2400" b="1" dirty="0" smtClean="0"/>
              <a:t>самая быстрая</a:t>
            </a:r>
            <a:r>
              <a:rPr lang="ru-RU" sz="2400" dirty="0" smtClean="0"/>
              <a:t> части цикла. Контрастность ритмических рисунков тоже заметна, ведь каждый танец имеет свой характерный ритм, именно по ритму мы узнаём тот или иной танец.)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 </a:t>
            </a:r>
            <a:r>
              <a:rPr lang="ru-RU" sz="2400" b="1" dirty="0" smtClean="0"/>
              <a:t>Общая для всех танцев форма</a:t>
            </a:r>
            <a:r>
              <a:rPr lang="ru-RU" sz="2400" dirty="0" smtClean="0"/>
              <a:t> (все танцы в такой сюите пишутся в одной и той же форме, как правило — в </a:t>
            </a:r>
            <a:r>
              <a:rPr lang="ru-RU" sz="2400" b="1" dirty="0" smtClean="0"/>
              <a:t>двухчастной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/>
          </a:p>
        </p:txBody>
      </p:sp>
      <p:sp>
        <p:nvSpPr>
          <p:cNvPr id="4608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53AD75-29A3-43F1-AA71-DCC070CF5C41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740352" y="6021288"/>
            <a:ext cx="576262" cy="6754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8450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Сюиты </a:t>
            </a:r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Г.Ф.Генделя</a:t>
            </a:r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И.С.Баха</a:t>
            </a:r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28495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72225" y="1341438"/>
            <a:ext cx="2571750" cy="3600450"/>
          </a:xfrm>
        </p:spPr>
      </p:pic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3348038" y="1196975"/>
            <a:ext cx="280828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Сюиты Генделя</a:t>
            </a:r>
          </a:p>
          <a:p>
            <a:r>
              <a:rPr lang="ru-RU" sz="2800" b="1"/>
              <a:t>        и Баха</a:t>
            </a:r>
          </a:p>
          <a:p>
            <a:pPr algn="ctr"/>
            <a:r>
              <a:rPr lang="ru-RU" sz="2800"/>
              <a:t>  имеют тот же </a:t>
            </a:r>
          </a:p>
          <a:p>
            <a:pPr algn="ctr"/>
            <a:r>
              <a:rPr lang="ru-RU" sz="2800"/>
              <a:t> «скелет»,что и сюиты Фробергера:</a:t>
            </a:r>
          </a:p>
          <a:p>
            <a:pPr algn="ctr"/>
            <a:r>
              <a:rPr lang="ru-RU" sz="2800"/>
              <a:t>аллеманда, ку-ранта, сарабанда и жига.</a:t>
            </a:r>
          </a:p>
          <a:p>
            <a:endParaRPr lang="ru-RU" sz="2800"/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539750" y="4797425"/>
            <a:ext cx="494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Георг Фридрих Гендель	            </a:t>
            </a:r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4572000" y="486886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                                 Иоганн Себастьян Бах</a:t>
            </a:r>
          </a:p>
        </p:txBody>
      </p:sp>
      <p:sp>
        <p:nvSpPr>
          <p:cNvPr id="47111" name="Rectangle 12"/>
          <p:cNvSpPr>
            <a:spLocks noChangeArrowheads="1"/>
          </p:cNvSpPr>
          <p:nvPr/>
        </p:nvSpPr>
        <p:spPr bwMode="auto">
          <a:xfrm>
            <a:off x="468313" y="5157788"/>
            <a:ext cx="82073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/>
              <a:t>В XVIII веке эти танцы уже вышли из моды, </a:t>
            </a:r>
          </a:p>
          <a:p>
            <a:pPr algn="ctr"/>
            <a:r>
              <a:rPr lang="ru-RU" sz="2800"/>
              <a:t>а сюиты существовали как музыкальные </a:t>
            </a:r>
          </a:p>
          <a:p>
            <a:pPr algn="ctr"/>
            <a:r>
              <a:rPr lang="ru-RU" sz="2800"/>
              <a:t>произведения, которые просто слушали. </a:t>
            </a:r>
          </a:p>
        </p:txBody>
      </p:sp>
      <p:sp>
        <p:nvSpPr>
          <p:cNvPr id="4711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F814D1-A1CD-4F10-A88C-B29DC83202B6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Сюиты </a:t>
            </a:r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Г.Ф.Генделя</a:t>
            </a:r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dirty="0" err="1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И.С.Баха</a:t>
            </a:r>
            <a:endParaRPr lang="ru-RU" dirty="0" smtClean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   Композиторы XVIII века расширили рамки сюиты. Помимо традиционных четырёх танцев они вводили вставные номера.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   Как правило, это были другие, более современные танцы.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   В сюитах Баха чаще всего встречаются такие вставные танцы, как</a:t>
            </a:r>
            <a:r>
              <a:rPr lang="ru-RU" b="1" smtClean="0"/>
              <a:t> менуэт, гавот, бурре.</a:t>
            </a:r>
            <a:r>
              <a:rPr lang="ru-RU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mtClean="0"/>
          </a:p>
          <a:p>
            <a:pPr eaLnBrk="1" hangingPunct="1">
              <a:lnSpc>
                <a:spcPct val="90000"/>
              </a:lnSpc>
            </a:pPr>
            <a:endParaRPr lang="ru-RU" smtClean="0"/>
          </a:p>
        </p:txBody>
      </p:sp>
      <p:sp>
        <p:nvSpPr>
          <p:cNvPr id="4813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83CF4A-3093-434B-9A68-907F5E87DBEE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668344" y="6093296"/>
            <a:ext cx="576262" cy="6130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Вставные танцы старинной танцевальной сюиты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 smtClean="0"/>
              <a:t>      </a:t>
            </a:r>
            <a:r>
              <a:rPr lang="ru-RU" dirty="0" smtClean="0"/>
              <a:t>Это танцы умеренно подвижного темпа. Они обычно помещаются </a:t>
            </a:r>
            <a:r>
              <a:rPr lang="ru-RU" b="1" dirty="0" smtClean="0"/>
              <a:t>между сарабандой и жигой</a:t>
            </a:r>
            <a:r>
              <a:rPr lang="ru-RU" dirty="0" smtClean="0"/>
              <a:t>. По сравнению с сарабандой они кажутся быстрыми, а по сравнению с жигой — довольно спокойными.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dirty="0" smtClean="0"/>
              <a:t>   Строение Французской сюиты № 6 </a:t>
            </a:r>
            <a:r>
              <a:rPr lang="ru-RU" dirty="0" err="1" smtClean="0"/>
              <a:t>И.С.Баха</a:t>
            </a:r>
            <a:r>
              <a:rPr lang="ru-RU" dirty="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b="1" dirty="0" smtClean="0"/>
              <a:t>    </a:t>
            </a:r>
            <a:r>
              <a:rPr lang="ru-RU" b="1" dirty="0" err="1" smtClean="0"/>
              <a:t>аллеманда</a:t>
            </a:r>
            <a:r>
              <a:rPr lang="ru-RU" b="1" dirty="0" smtClean="0"/>
              <a:t>, куранта, сарабанда</a:t>
            </a:r>
            <a:r>
              <a:rPr lang="ru-RU" dirty="0" smtClean="0"/>
              <a:t>, гавот, полонез,   бурре, менуэт, </a:t>
            </a:r>
            <a:r>
              <a:rPr lang="ru-RU" b="1" dirty="0" smtClean="0"/>
              <a:t>жига.</a:t>
            </a:r>
            <a:endParaRPr lang="ru-RU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dirty="0" smtClean="0"/>
              <a:t>   </a:t>
            </a:r>
            <a:endParaRPr lang="ru-RU" b="1" dirty="0" smtClean="0"/>
          </a:p>
        </p:txBody>
      </p:sp>
      <p:sp>
        <p:nvSpPr>
          <p:cNvPr id="5018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7261E6-1223-4B48-B47B-D54FF2D69260}" type="slidenum">
              <a:rPr lang="ru-RU" smtClean="0"/>
              <a:pPr/>
              <a:t>27</a:t>
            </a:fld>
            <a:endParaRPr lang="ru-RU" dirty="0" smtClean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Вставные танцы старинной танцевальной сюиты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   Таким образом </a:t>
            </a:r>
            <a:r>
              <a:rPr lang="ru-RU" b="1" dirty="0" smtClean="0"/>
              <a:t>контраст темпов</a:t>
            </a:r>
            <a:r>
              <a:rPr lang="ru-RU" dirty="0" smtClean="0"/>
              <a:t> между частями </a:t>
            </a:r>
            <a:r>
              <a:rPr lang="ru-RU" b="1" dirty="0" smtClean="0"/>
              <a:t>сохраняется</a:t>
            </a:r>
            <a:r>
              <a:rPr lang="ru-RU" dirty="0" smtClean="0"/>
              <a:t>. Композиция сюит становится свободнее. Из всех признаков сюиты </a:t>
            </a:r>
            <a:r>
              <a:rPr lang="ru-RU" dirty="0" err="1" smtClean="0"/>
              <a:t>И.Я.Фробергера</a:t>
            </a:r>
            <a:r>
              <a:rPr lang="ru-RU" dirty="0" smtClean="0"/>
              <a:t> сохраняются только </a:t>
            </a:r>
            <a:r>
              <a:rPr lang="ru-RU" b="1" dirty="0" smtClean="0"/>
              <a:t>первый </a:t>
            </a:r>
            <a:r>
              <a:rPr lang="ru-RU" dirty="0" smtClean="0"/>
              <a:t>(общая тональность всех частей) и </a:t>
            </a:r>
            <a:r>
              <a:rPr lang="ru-RU" b="1" dirty="0" smtClean="0"/>
              <a:t>четвёртый </a:t>
            </a:r>
            <a:r>
              <a:rPr lang="ru-RU" dirty="0" smtClean="0"/>
              <a:t>(контрастность темпов и ритмических рисунков). Но </a:t>
            </a:r>
            <a:r>
              <a:rPr lang="ru-RU" b="1" dirty="0" smtClean="0"/>
              <a:t>последовательность основных четырёх танцев никогда не нарушается.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5120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CA1818-6FDD-4FA3-B188-02F43E136781}" type="slidenum">
              <a:rPr lang="ru-RU" smtClean="0"/>
              <a:pPr/>
              <a:t>28</a:t>
            </a:fld>
            <a:endParaRPr lang="ru-RU" dirty="0" smtClean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Вставные танцы старинной танцевальной сюиты</a:t>
            </a:r>
          </a:p>
        </p:txBody>
      </p:sp>
      <p:grpSp>
        <p:nvGrpSpPr>
          <p:cNvPr id="52226" name="Organization Chart 6"/>
          <p:cNvGrpSpPr>
            <a:grpSpLocks/>
          </p:cNvGrpSpPr>
          <p:nvPr/>
        </p:nvGrpSpPr>
        <p:grpSpPr bwMode="auto">
          <a:xfrm>
            <a:off x="431800" y="1585913"/>
            <a:ext cx="8208963" cy="4464050"/>
            <a:chOff x="272" y="999"/>
            <a:chExt cx="2880" cy="720"/>
          </a:xfrm>
        </p:grpSpPr>
        <p:cxnSp>
          <p:nvCxnSpPr>
            <p:cNvPr id="52229" name="_s75789"/>
            <p:cNvCxnSpPr>
              <a:cxnSpLocks noChangeShapeType="1"/>
              <a:stCxn id="52235" idx="0"/>
              <a:endCxn id="52232" idx="2"/>
            </p:cNvCxnSpPr>
            <p:nvPr/>
          </p:nvCxnSpPr>
          <p:spPr bwMode="auto">
            <a:xfrm rot="5400000" flipH="1">
              <a:off x="2144" y="855"/>
              <a:ext cx="144" cy="1008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0" name="_s75788"/>
            <p:cNvCxnSpPr>
              <a:cxnSpLocks noChangeShapeType="1"/>
              <a:stCxn id="52234" idx="0"/>
              <a:endCxn id="52232" idx="2"/>
            </p:cNvCxnSpPr>
            <p:nvPr/>
          </p:nvCxnSpPr>
          <p:spPr bwMode="auto">
            <a:xfrm rot="-5400000">
              <a:off x="1641" y="135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2231" name="_s75787"/>
            <p:cNvCxnSpPr>
              <a:cxnSpLocks noChangeShapeType="1"/>
              <a:stCxn id="52233" idx="0"/>
              <a:endCxn id="52232" idx="2"/>
            </p:cNvCxnSpPr>
            <p:nvPr/>
          </p:nvCxnSpPr>
          <p:spPr bwMode="auto">
            <a:xfrm rot="-5400000">
              <a:off x="1136" y="855"/>
              <a:ext cx="144" cy="1008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52232" name="_s75783"/>
            <p:cNvSpPr>
              <a:spLocks noChangeArrowheads="1"/>
            </p:cNvSpPr>
            <p:nvPr/>
          </p:nvSpPr>
          <p:spPr bwMode="auto">
            <a:xfrm>
              <a:off x="1280" y="9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800" dirty="0">
                  <a:solidFill>
                    <a:srgbClr val="D60093"/>
                  </a:solidFill>
                  <a:cs typeface="Arial" charset="0"/>
                </a:rPr>
                <a:t>Вставные </a:t>
              </a:r>
            </a:p>
            <a:p>
              <a:pPr algn="ctr"/>
              <a:r>
                <a:rPr lang="ru-RU" sz="2800" dirty="0">
                  <a:solidFill>
                    <a:srgbClr val="D60093"/>
                  </a:solidFill>
                  <a:cs typeface="Arial" charset="0"/>
                </a:rPr>
                <a:t>танцы</a:t>
              </a:r>
            </a:p>
          </p:txBody>
        </p:sp>
        <p:sp>
          <p:nvSpPr>
            <p:cNvPr id="52233" name="_s75784"/>
            <p:cNvSpPr>
              <a:spLocks noChangeArrowheads="1"/>
            </p:cNvSpPr>
            <p:nvPr/>
          </p:nvSpPr>
          <p:spPr bwMode="auto">
            <a:xfrm>
              <a:off x="272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800" dirty="0">
                  <a:solidFill>
                    <a:srgbClr val="800080"/>
                  </a:solidFill>
                  <a:cs typeface="Arial" charset="0"/>
                </a:rPr>
                <a:t>менуэт</a:t>
              </a:r>
            </a:p>
          </p:txBody>
        </p:sp>
        <p:sp>
          <p:nvSpPr>
            <p:cNvPr id="52234" name="_s75785"/>
            <p:cNvSpPr>
              <a:spLocks noChangeArrowheads="1"/>
            </p:cNvSpPr>
            <p:nvPr/>
          </p:nvSpPr>
          <p:spPr bwMode="auto">
            <a:xfrm>
              <a:off x="1280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800" dirty="0">
                  <a:solidFill>
                    <a:srgbClr val="800080"/>
                  </a:solidFill>
                  <a:cs typeface="Arial" charset="0"/>
                </a:rPr>
                <a:t>гавот</a:t>
              </a:r>
            </a:p>
          </p:txBody>
        </p:sp>
        <p:sp>
          <p:nvSpPr>
            <p:cNvPr id="52235" name="_s75786"/>
            <p:cNvSpPr>
              <a:spLocks noChangeArrowheads="1"/>
            </p:cNvSpPr>
            <p:nvPr/>
          </p:nvSpPr>
          <p:spPr bwMode="auto">
            <a:xfrm>
              <a:off x="2288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800" dirty="0">
                  <a:solidFill>
                    <a:srgbClr val="800080"/>
                  </a:solidFill>
                  <a:cs typeface="Arial" charset="0"/>
                </a:rPr>
                <a:t>бурре</a:t>
              </a:r>
            </a:p>
          </p:txBody>
        </p:sp>
      </p:grpSp>
      <p:sp>
        <p:nvSpPr>
          <p:cNvPr id="5222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422B13-5462-42E9-B17D-CBEFC1C5FAC0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230563" algn="l"/>
              </a:tabLst>
            </a:pPr>
            <a:r>
              <a:rPr lang="ru-RU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Сюита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Сюи́та </a:t>
            </a:r>
            <a:r>
              <a:rPr lang="ru-RU" smtClean="0"/>
              <a:t>(с фр. Suite «ряд», «последовательность») циклическая музыкальная форма, состоящая из нескольких самостоятельных контрастирующих частей. </a:t>
            </a:r>
          </a:p>
          <a:p>
            <a:pPr eaLnBrk="1" hangingPunct="1"/>
            <a:r>
              <a:rPr lang="ru-RU" smtClean="0"/>
              <a:t>Разновидности жанра сюита:</a:t>
            </a:r>
          </a:p>
          <a:p>
            <a:pPr eaLnBrk="1" hangingPunct="1">
              <a:buFontTx/>
              <a:buNone/>
            </a:pPr>
            <a:r>
              <a:rPr lang="ru-RU" smtClean="0"/>
              <a:t> - старинная;</a:t>
            </a:r>
          </a:p>
          <a:p>
            <a:pPr eaLnBrk="1" hangingPunct="1">
              <a:buFontTx/>
              <a:buNone/>
            </a:pPr>
            <a:r>
              <a:rPr lang="ru-RU" smtClean="0"/>
              <a:t> - новая.</a:t>
            </a:r>
          </a:p>
        </p:txBody>
      </p:sp>
      <p:sp>
        <p:nvSpPr>
          <p:cNvPr id="1843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AF57E7-E385-4A89-9A40-F2EF7D51E121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953828" y="6066971"/>
            <a:ext cx="434595" cy="4807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8" grpId="1"/>
      <p:bldP spid="3481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Менуэт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 smtClean="0"/>
              <a:t>Менуэт </a:t>
            </a:r>
            <a:r>
              <a:rPr lang="ru-RU" dirty="0" smtClean="0"/>
              <a:t>- танец </a:t>
            </a:r>
            <a:r>
              <a:rPr lang="ru-RU" b="1" dirty="0" smtClean="0"/>
              <a:t>французского </a:t>
            </a:r>
            <a:r>
              <a:rPr lang="ru-RU" dirty="0" smtClean="0"/>
              <a:t>происхождения.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 - умеренный темп;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 - 3-дольный размер;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 - изящный мелодический рисунок, ритмические и мелодические «завитушки».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 - общий характер – </a:t>
            </a:r>
            <a:r>
              <a:rPr lang="ru-RU" dirty="0" err="1" smtClean="0"/>
              <a:t>церемониальность</a:t>
            </a:r>
            <a:r>
              <a:rPr lang="ru-RU" dirty="0" smtClean="0"/>
              <a:t>, галантность и торжественность.</a:t>
            </a: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Менуэт Starinnye_tanc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6060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Менуэт</a:t>
            </a:r>
          </a:p>
        </p:txBody>
      </p:sp>
      <p:sp>
        <p:nvSpPr>
          <p:cNvPr id="5427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395485-E894-4B76-9F10-2B16E614030B}" type="slidenum">
              <a:rPr lang="ru-RU" smtClean="0"/>
              <a:pPr/>
              <a:t>31</a:t>
            </a:fld>
            <a:endParaRPr lang="ru-RU" smtClean="0"/>
          </a:p>
        </p:txBody>
      </p:sp>
      <p:pic>
        <p:nvPicPr>
          <p:cNvPr id="54274" name="Picture 4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/>
          <a:srcRect t="12909" b="3977"/>
          <a:stretch/>
        </p:blipFill>
        <p:spPr>
          <a:xfrm>
            <a:off x="1475655" y="116632"/>
            <a:ext cx="6192689" cy="6608808"/>
          </a:xfr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39263" y="6077205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Гавот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268760"/>
            <a:ext cx="8229600" cy="4525963"/>
          </a:xfrm>
        </p:spPr>
        <p:txBody>
          <a:bodyPr/>
          <a:lstStyle/>
          <a:p>
            <a:r>
              <a:rPr lang="ru-RU" b="1" dirty="0" smtClean="0"/>
              <a:t>Гавот</a:t>
            </a:r>
            <a:r>
              <a:rPr lang="ru-RU" dirty="0" smtClean="0"/>
              <a:t> танец французского происхождения.</a:t>
            </a:r>
            <a:endParaRPr lang="ru-RU" b="1" dirty="0" smtClean="0"/>
          </a:p>
          <a:p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>
              <a:buFontTx/>
              <a:buNone/>
            </a:pPr>
            <a:r>
              <a:rPr lang="ru-RU" dirty="0" smtClean="0"/>
              <a:t> - умеренный или умеренно быстрый темп;</a:t>
            </a:r>
          </a:p>
          <a:p>
            <a:pPr>
              <a:buFontTx/>
              <a:buNone/>
            </a:pPr>
            <a:r>
              <a:rPr lang="ru-RU" dirty="0" smtClean="0"/>
              <a:t> - чётный (двух- или четырёхдольный) размер с широким двухдольный затактом;</a:t>
            </a:r>
          </a:p>
          <a:p>
            <a:pPr>
              <a:buFontTx/>
              <a:buNone/>
            </a:pPr>
            <a:r>
              <a:rPr lang="ru-RU" dirty="0" smtClean="0"/>
              <a:t> - изяществом и чёткостью ритма; </a:t>
            </a:r>
          </a:p>
          <a:p>
            <a:pPr>
              <a:buFontTx/>
              <a:buNone/>
            </a:pPr>
            <a:r>
              <a:rPr lang="ru-RU" dirty="0" smtClean="0"/>
              <a:t> - общий характер – жеманный и манерный танец с изысканными реверансами.</a:t>
            </a:r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865598" y="6055096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Гавот Nev_domyj_ispolnitel_-_Starinnyj_gavot_(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                                   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Гавот  </a:t>
            </a:r>
          </a:p>
        </p:txBody>
      </p:sp>
      <p:pic>
        <p:nvPicPr>
          <p:cNvPr id="573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528" y="476102"/>
            <a:ext cx="4529945" cy="6121102"/>
          </a:xfrm>
        </p:spPr>
      </p:pic>
      <p:sp>
        <p:nvSpPr>
          <p:cNvPr id="5734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CA84C6-76D5-48D5-82B9-663A71E31A75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088" y="5445125"/>
            <a:ext cx="936625" cy="5762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735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23" y="1772816"/>
            <a:ext cx="3955233" cy="48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7865598" y="6055096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Бурре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Бурре</a:t>
            </a:r>
            <a:r>
              <a:rPr lang="ru-RU" sz="2800" dirty="0" smtClean="0"/>
              <a:t> - танец французского происхождения.</a:t>
            </a:r>
            <a:endParaRPr lang="ru-RU" sz="2800" b="1" dirty="0" smtClean="0"/>
          </a:p>
          <a:p>
            <a:pPr>
              <a:lnSpc>
                <a:spcPct val="90000"/>
              </a:lnSpc>
            </a:pPr>
            <a:r>
              <a:rPr lang="ru-RU" sz="2800" b="1" dirty="0" smtClean="0"/>
              <a:t>Жанровый комплекс</a:t>
            </a:r>
            <a:r>
              <a:rPr lang="ru-RU" sz="2800" dirty="0" smtClean="0"/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- энергичный темп;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- характерный чётный размер (так называемый «</a:t>
            </a:r>
            <a:r>
              <a:rPr lang="ru-RU" sz="2800" dirty="0" err="1" smtClean="0"/>
              <a:t>alla</a:t>
            </a:r>
            <a:r>
              <a:rPr lang="ru-RU" sz="2800" dirty="0" smtClean="0"/>
              <a:t> </a:t>
            </a:r>
            <a:r>
              <a:rPr lang="ru-RU" sz="2800" dirty="0" err="1" smtClean="0"/>
              <a:t>breve</a:t>
            </a:r>
            <a:r>
              <a:rPr lang="ru-RU" sz="2800" dirty="0" smtClean="0"/>
              <a:t>» — размер с жёстким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- делением на два, например, на 4/4 или на 4/8, разделённых пополам);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- чёткий ритм, чаще всего начинающийся с затакта в одну четверть или две восьмые;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- общий характер –«танец неожиданных прыжков».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865598" y="6055096"/>
            <a:ext cx="503758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Бурре 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Бурре</a:t>
            </a:r>
          </a:p>
        </p:txBody>
      </p:sp>
      <p:pic>
        <p:nvPicPr>
          <p:cNvPr id="593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7" y="1477590"/>
            <a:ext cx="8504548" cy="467717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812360" y="6021288"/>
            <a:ext cx="504254" cy="5872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сюита</a:t>
            </a:r>
          </a:p>
        </p:txBody>
      </p:sp>
      <p:grpSp>
        <p:nvGrpSpPr>
          <p:cNvPr id="60418" name="Organization Chart 6"/>
          <p:cNvGrpSpPr>
            <a:grpSpLocks/>
          </p:cNvGrpSpPr>
          <p:nvPr/>
        </p:nvGrpSpPr>
        <p:grpSpPr bwMode="auto">
          <a:xfrm>
            <a:off x="431800" y="1585913"/>
            <a:ext cx="8208963" cy="4464050"/>
            <a:chOff x="272" y="999"/>
            <a:chExt cx="3888" cy="720"/>
          </a:xfrm>
        </p:grpSpPr>
        <p:cxnSp>
          <p:nvCxnSpPr>
            <p:cNvPr id="60422" name="_s51217"/>
            <p:cNvCxnSpPr>
              <a:cxnSpLocks noChangeShapeType="1"/>
              <a:stCxn id="60430" idx="0"/>
              <a:endCxn id="60426" idx="2"/>
            </p:cNvCxnSpPr>
            <p:nvPr/>
          </p:nvCxnSpPr>
          <p:spPr bwMode="auto">
            <a:xfrm rot="5400000" flipH="1">
              <a:off x="2900" y="603"/>
              <a:ext cx="144" cy="1512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60423" name="_s51213"/>
            <p:cNvCxnSpPr>
              <a:cxnSpLocks noChangeShapeType="1"/>
              <a:stCxn id="60429" idx="0"/>
              <a:endCxn id="60426" idx="2"/>
            </p:cNvCxnSpPr>
            <p:nvPr/>
          </p:nvCxnSpPr>
          <p:spPr bwMode="auto">
            <a:xfrm rot="5400000" flipH="1">
              <a:off x="2396" y="1107"/>
              <a:ext cx="144" cy="504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60424" name="_s51212"/>
            <p:cNvCxnSpPr>
              <a:cxnSpLocks noChangeShapeType="1"/>
              <a:stCxn id="60428" idx="0"/>
              <a:endCxn id="60426" idx="2"/>
            </p:cNvCxnSpPr>
            <p:nvPr/>
          </p:nvCxnSpPr>
          <p:spPr bwMode="auto">
            <a:xfrm rot="-5400000">
              <a:off x="1893" y="1107"/>
              <a:ext cx="144" cy="503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60425" name="_s51211"/>
            <p:cNvCxnSpPr>
              <a:cxnSpLocks noChangeShapeType="1"/>
              <a:stCxn id="60427" idx="0"/>
              <a:endCxn id="60426" idx="2"/>
            </p:cNvCxnSpPr>
            <p:nvPr/>
          </p:nvCxnSpPr>
          <p:spPr bwMode="auto">
            <a:xfrm rot="-5400000">
              <a:off x="1388" y="603"/>
              <a:ext cx="144" cy="1512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60426" name="_s51207"/>
            <p:cNvSpPr>
              <a:spLocks noChangeArrowheads="1"/>
            </p:cNvSpPr>
            <p:nvPr/>
          </p:nvSpPr>
          <p:spPr bwMode="auto">
            <a:xfrm>
              <a:off x="1784" y="9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3200" dirty="0">
                  <a:solidFill>
                    <a:srgbClr val="D60093"/>
                  </a:solidFill>
                  <a:cs typeface="Arial" charset="0"/>
                </a:rPr>
                <a:t>Новая</a:t>
              </a:r>
            </a:p>
            <a:p>
              <a:pPr algn="ctr"/>
              <a:r>
                <a:rPr lang="ru-RU" sz="3200" dirty="0">
                  <a:solidFill>
                    <a:srgbClr val="D60093"/>
                  </a:solidFill>
                  <a:cs typeface="Arial" charset="0"/>
                </a:rPr>
                <a:t> сюита</a:t>
              </a:r>
            </a:p>
          </p:txBody>
        </p:sp>
        <p:sp>
          <p:nvSpPr>
            <p:cNvPr id="60427" name="_s51208"/>
            <p:cNvSpPr>
              <a:spLocks noChangeArrowheads="1"/>
            </p:cNvSpPr>
            <p:nvPr/>
          </p:nvSpPr>
          <p:spPr bwMode="auto">
            <a:xfrm>
              <a:off x="272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Романтическая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 фортепианная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сюита</a:t>
              </a:r>
            </a:p>
          </p:txBody>
        </p:sp>
        <p:sp>
          <p:nvSpPr>
            <p:cNvPr id="60428" name="_s51209"/>
            <p:cNvSpPr>
              <a:spLocks noChangeArrowheads="1"/>
            </p:cNvSpPr>
            <p:nvPr/>
          </p:nvSpPr>
          <p:spPr bwMode="auto">
            <a:xfrm>
              <a:off x="1280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Симфоническая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программная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сюита</a:t>
              </a:r>
            </a:p>
          </p:txBody>
        </p:sp>
        <p:sp>
          <p:nvSpPr>
            <p:cNvPr id="60429" name="_s51210"/>
            <p:cNvSpPr>
              <a:spLocks noChangeArrowheads="1"/>
            </p:cNvSpPr>
            <p:nvPr/>
          </p:nvSpPr>
          <p:spPr bwMode="auto">
            <a:xfrm>
              <a:off x="2288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Сюита,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составленная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 из музыки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к спектаклям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или кинофильмам</a:t>
              </a:r>
            </a:p>
          </p:txBody>
        </p:sp>
        <p:sp>
          <p:nvSpPr>
            <p:cNvPr id="60430" name="_s51216"/>
            <p:cNvSpPr>
              <a:spLocks noChangeArrowheads="1"/>
            </p:cNvSpPr>
            <p:nvPr/>
          </p:nvSpPr>
          <p:spPr bwMode="auto">
            <a:xfrm>
              <a:off x="3296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Вокально-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симфонические </a:t>
              </a:r>
            </a:p>
            <a:p>
              <a:pPr algn="ctr"/>
              <a:r>
                <a:rPr lang="ru-RU" dirty="0">
                  <a:solidFill>
                    <a:srgbClr val="800080"/>
                  </a:solidFill>
                  <a:cs typeface="Arial" charset="0"/>
                </a:rPr>
                <a:t>сюиты</a:t>
              </a:r>
            </a:p>
          </p:txBody>
        </p:sp>
      </p:grpSp>
      <p:sp>
        <p:nvSpPr>
          <p:cNvPr id="6042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30033A-804E-4699-A6AD-E609D13F4410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7672043" y="6080693"/>
            <a:ext cx="576114" cy="6207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значение «сюиты»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Термин </a:t>
            </a:r>
            <a:r>
              <a:rPr lang="ru-RU" b="1" dirty="0" smtClean="0"/>
              <a:t>"сюита"</a:t>
            </a:r>
            <a:r>
              <a:rPr lang="ru-RU" dirty="0" smtClean="0"/>
              <a:t> обозначает также музыкально-хореографическую композицию, состоящую из нескольких танцев. Такие сюиты нередко включаются в балетные и оперные спектакли.</a:t>
            </a:r>
            <a:r>
              <a:rPr lang="ru-RU" i="1" dirty="0" smtClean="0"/>
              <a:t> </a:t>
            </a:r>
            <a:r>
              <a:rPr lang="ru-RU" dirty="0" smtClean="0"/>
              <a:t>Иногда их называется дивертисментом.</a:t>
            </a:r>
          </a:p>
        </p:txBody>
      </p:sp>
      <p:sp>
        <p:nvSpPr>
          <p:cNvPr id="6144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0AEB02-D8B4-42A9-97ED-EAFC1490647C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684279" y="6044795"/>
            <a:ext cx="576064" cy="5763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На этом знакомство со старинной танцевальной сюитой завершается. </a:t>
            </a:r>
            <a:br>
              <a:rPr lang="ru-RU" sz="2800" dirty="0" smtClean="0"/>
            </a:br>
            <a:r>
              <a:rPr lang="ru-RU" sz="2800" dirty="0" smtClean="0"/>
              <a:t>      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новых встреч!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 </a:t>
            </a:r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700213"/>
            <a:ext cx="6624638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5402BD0-6E94-4124-B75E-9FB304CD40ED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39820" y="5949280"/>
            <a:ext cx="576336" cy="64837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Литература: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80728"/>
            <a:ext cx="8229228" cy="511209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600" dirty="0" smtClean="0"/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Игорь Глебов (Асафьев Б. В.), Музыкальная форма как процесс, кн. 1-2, М.-Л., 1930-47, Л., 1971;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Яворский Б., Сюиты Баха для клавира, М.-Л., 1947;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err="1" smtClean="0"/>
              <a:t>Друскин</a:t>
            </a:r>
            <a:r>
              <a:rPr lang="ru-RU" sz="1600" dirty="0" smtClean="0"/>
              <a:t> М., Клавирная музыка, Л., 1960;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err="1" smtClean="0"/>
              <a:t>Ефименкова</a:t>
            </a:r>
            <a:r>
              <a:rPr lang="ru-RU" sz="1600" dirty="0" smtClean="0"/>
              <a:t> В., Танцевальные жанры..., М., 1962;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Попова Т.,</a:t>
            </a:r>
            <a:r>
              <a:rPr lang="en-US" sz="1600" dirty="0" smtClean="0"/>
              <a:t> </a:t>
            </a:r>
            <a:r>
              <a:rPr lang="ru-RU" sz="1600" dirty="0" smtClean="0"/>
              <a:t>Сюита, М., 1963;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err="1" smtClean="0"/>
              <a:t>Шорникова</a:t>
            </a:r>
            <a:r>
              <a:rPr lang="ru-RU" sz="1600" dirty="0" smtClean="0"/>
              <a:t> М., Музыкальная литература. Музыка, её формы и жанры. 1 год </a:t>
            </a:r>
            <a:r>
              <a:rPr lang="ru-RU" sz="1600" dirty="0" err="1" smtClean="0"/>
              <a:t>обучения,Р</a:t>
            </a:r>
            <a:r>
              <a:rPr lang="ru-RU" sz="1600" dirty="0" smtClean="0"/>
              <a:t>. на Д., Феникс, 2012;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err="1" smtClean="0"/>
              <a:t>Шорникова</a:t>
            </a:r>
            <a:r>
              <a:rPr lang="ru-RU" sz="1600" dirty="0" smtClean="0"/>
              <a:t> М., Музыкальная литература. Развитие западно-европейской музыки. 2 год обучения, Р. на Д., 2013;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Музыкальная энциклопедия, М., Советский композитор, 1973;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Прохорова И., Музыкальная литература зарубежных стран, для 5-го класса ДМШ и ДШИ, Учебник, М., Музыка, 2003;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Михеева Л., Музыкальный словарь в рассказах, Советский композитор, 19881.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«От гавота до Фокстрота» иллюстрированная антология танцевальной музыки для фортепиано. Выпуск 1. Составители :</a:t>
            </a:r>
            <a:r>
              <a:rPr lang="ru-RU" sz="1600" dirty="0" err="1" smtClean="0"/>
              <a:t>Т.Комаровская</a:t>
            </a:r>
            <a:r>
              <a:rPr lang="ru-RU" sz="1600" dirty="0" smtClean="0"/>
              <a:t>. В. </a:t>
            </a:r>
            <a:r>
              <a:rPr lang="ru-RU" sz="1600" dirty="0" err="1" smtClean="0"/>
              <a:t>Шарай</a:t>
            </a:r>
            <a:r>
              <a:rPr lang="ru-RU" sz="1600" dirty="0" smtClean="0"/>
              <a:t>. Автор текстов Ж. Панова.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Выпуск 2. А. Казаринова.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err="1" smtClean="0"/>
              <a:t>Осовицкая</a:t>
            </a:r>
            <a:r>
              <a:rPr lang="ru-RU" sz="1600" dirty="0" smtClean="0"/>
              <a:t>. «В мире музыки».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Я. Островская. Л. Фролова «Музыкальная литература». Учебное пособие для ДМШ. 1 год обучения.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 smtClean="0"/>
              <a:t>Фролов А.А. Учебное пособие по музыкальной </a:t>
            </a:r>
            <a:r>
              <a:rPr lang="ru-RU" sz="1600" dirty="0" err="1" smtClean="0"/>
              <a:t>литературедля</a:t>
            </a:r>
            <a:r>
              <a:rPr lang="ru-RU" sz="1600" dirty="0" smtClean="0"/>
              <a:t> 3–4 классов ДМШ, часть I, II, Издательство «Композитор • Санкт-Петербург», 2002–2008 </a:t>
            </a:r>
          </a:p>
        </p:txBody>
      </p:sp>
      <p:sp>
        <p:nvSpPr>
          <p:cNvPr id="6349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E7BF25-BBA1-4E70-BC0D-C1F889904DA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12359" y="6093296"/>
            <a:ext cx="504553" cy="575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Старинная сюита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Ранняя </a:t>
            </a:r>
            <a:r>
              <a:rPr lang="ru-RU" sz="2800" smtClean="0"/>
              <a:t>(16 в.). Исторически первая старинная танцевальная сюита. Писалась для одного инструмента или оркестра. </a:t>
            </a:r>
          </a:p>
          <a:p>
            <a:pPr eaLnBrk="1" hangingPunct="1"/>
            <a:r>
              <a:rPr lang="ru-RU" sz="2800" b="1" smtClean="0"/>
              <a:t>Классическая </a:t>
            </a:r>
            <a:r>
              <a:rPr lang="ru-RU" sz="2800" smtClean="0"/>
              <a:t>(17 в.- нач. 18в.). Утвердилась в творчестве австрийского композитора И. Я. Фробергера, писалась для клавесина, лютни инструментального ансамбля или небольшого оркестра. Ее основу составили </a:t>
            </a:r>
            <a:br>
              <a:rPr lang="ru-RU" sz="2800" smtClean="0"/>
            </a:br>
            <a:r>
              <a:rPr lang="ru-RU" sz="2800" smtClean="0"/>
              <a:t>четыре разнохарактерных танца:</a:t>
            </a:r>
          </a:p>
        </p:txBody>
      </p:sp>
      <p:sp>
        <p:nvSpPr>
          <p:cNvPr id="1946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827021-50C9-4961-A1ED-A207C097F103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956376" y="6149130"/>
            <a:ext cx="467592" cy="4314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075240" cy="11430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ресурсы: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dirty="0" smtClean="0"/>
              <a:t>источник шаблона: </a:t>
            </a:r>
            <a:r>
              <a:rPr lang="ru-RU" sz="2400" b="1" i="1" dirty="0" err="1" smtClean="0"/>
              <a:t>Ранько</a:t>
            </a:r>
            <a:r>
              <a:rPr lang="ru-RU" sz="2400" b="1" i="1" dirty="0" smtClean="0"/>
              <a:t> Елена Алексеевна </a:t>
            </a:r>
            <a:r>
              <a:rPr lang="ru-RU" sz="2400" dirty="0" smtClean="0"/>
              <a:t>.</a:t>
            </a:r>
          </a:p>
          <a:p>
            <a:pPr eaLnBrk="1" hangingPunct="1"/>
            <a:r>
              <a:rPr lang="ru-RU" sz="2400" dirty="0" smtClean="0">
                <a:hlinkClick r:id="rId2"/>
              </a:rPr>
              <a:t>http://imgfotki.yandex.ru/get/4710/104967700.1a/0_72543_964463d0_XL</a:t>
            </a:r>
            <a:r>
              <a:rPr lang="ru-RU" sz="2400" dirty="0" smtClean="0"/>
              <a:t>      фон</a:t>
            </a:r>
          </a:p>
          <a:p>
            <a:pPr eaLnBrk="1" hangingPunct="1"/>
            <a:r>
              <a:rPr lang="ru-RU" sz="2400" dirty="0" smtClean="0">
                <a:hlinkClick r:id="rId3"/>
              </a:rPr>
              <a:t>http://www.bankoboev.ru/fons/OTg5/Bankoboev.Ru_raduga_so_zvezdami.gif</a:t>
            </a:r>
            <a:r>
              <a:rPr lang="ru-RU" sz="2400" dirty="0" smtClean="0"/>
              <a:t>   картинка для создания вертикальной виньетки</a:t>
            </a:r>
          </a:p>
          <a:p>
            <a:pPr eaLnBrk="1" hangingPunct="1"/>
            <a:r>
              <a:rPr lang="ru-RU" sz="2400" dirty="0" smtClean="0">
                <a:hlinkClick r:id="rId4"/>
              </a:rPr>
              <a:t>http://stmus.nm.ru/bys/suita.htm</a:t>
            </a:r>
            <a:endParaRPr lang="ru-RU" sz="2400" dirty="0" smtClean="0"/>
          </a:p>
          <a:p>
            <a:pPr eaLnBrk="1" hangingPunct="1"/>
            <a:r>
              <a:rPr lang="ru-RU" sz="2400" dirty="0" smtClean="0">
                <a:hlinkClick r:id="rId5"/>
              </a:rPr>
              <a:t>https://www.google.ru/#newwindow=1&amp;q=Спирова++Старинные+танцы+и+старинные+сюиты</a:t>
            </a:r>
            <a:endParaRPr lang="ru-RU" sz="2400" dirty="0" smtClean="0"/>
          </a:p>
          <a:p>
            <a:pPr eaLnBrk="1" hangingPunct="1"/>
            <a:r>
              <a:rPr lang="ru-RU" sz="2400" dirty="0" smtClean="0">
                <a:hlinkClick r:id="rId5"/>
              </a:rPr>
              <a:t>https://www.google.ru/#newwindow=1&amp;q=Сергеева+Е.Н.+Сюита</a:t>
            </a:r>
            <a:endParaRPr lang="ru-RU" sz="2400" dirty="0" smtClean="0"/>
          </a:p>
          <a:p>
            <a:pPr eaLnBrk="1" hangingPunct="1"/>
            <a:r>
              <a:rPr lang="ru-RU" sz="2400" dirty="0" smtClean="0"/>
              <a:t>https://www.google.ru/#newwindow=1&amp;q=Сергеева+Е.Н.+Сюита</a:t>
            </a:r>
          </a:p>
          <a:p>
            <a:pPr eaLnBrk="1" hangingPunct="1"/>
            <a:endParaRPr lang="ru-RU" sz="1800" dirty="0" smtClean="0"/>
          </a:p>
        </p:txBody>
      </p:sp>
      <p:sp>
        <p:nvSpPr>
          <p:cNvPr id="6451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93D325-3F55-48F4-8AF2-B02E2D69BEE7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4" name="Управляющая кнопка: домой 3">
            <a:hlinkClick r:id="rId6" action="ppaction://hlinksldjump" highlightClick="1"/>
          </p:cNvPr>
          <p:cNvSpPr/>
          <p:nvPr/>
        </p:nvSpPr>
        <p:spPr>
          <a:xfrm>
            <a:off x="7812360" y="6021288"/>
            <a:ext cx="504254" cy="5872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Ранняя сюита </a:t>
            </a:r>
          </a:p>
        </p:txBody>
      </p:sp>
      <p:grpSp>
        <p:nvGrpSpPr>
          <p:cNvPr id="20482" name="Organization Chart 6"/>
          <p:cNvGrpSpPr>
            <a:grpSpLocks/>
          </p:cNvGrpSpPr>
          <p:nvPr/>
        </p:nvGrpSpPr>
        <p:grpSpPr bwMode="auto">
          <a:xfrm>
            <a:off x="431800" y="1585913"/>
            <a:ext cx="8208963" cy="4464050"/>
            <a:chOff x="272" y="999"/>
            <a:chExt cx="1872" cy="720"/>
          </a:xfrm>
        </p:grpSpPr>
        <p:cxnSp>
          <p:nvCxnSpPr>
            <p:cNvPr id="20486" name="_s45069"/>
            <p:cNvCxnSpPr>
              <a:cxnSpLocks noChangeShapeType="1"/>
              <a:stCxn id="20490" idx="0"/>
              <a:endCxn id="20488" idx="2"/>
            </p:cNvCxnSpPr>
            <p:nvPr/>
          </p:nvCxnSpPr>
          <p:spPr bwMode="auto">
            <a:xfrm rot="5400000" flipH="1">
              <a:off x="1388" y="1107"/>
              <a:ext cx="144" cy="504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0487" name="_s45067"/>
            <p:cNvCxnSpPr>
              <a:cxnSpLocks noChangeShapeType="1"/>
              <a:stCxn id="20489" idx="0"/>
              <a:endCxn id="20488" idx="2"/>
            </p:cNvCxnSpPr>
            <p:nvPr/>
          </p:nvCxnSpPr>
          <p:spPr bwMode="auto">
            <a:xfrm rot="-5400000">
              <a:off x="884" y="1107"/>
              <a:ext cx="144" cy="504"/>
            </a:xfrm>
            <a:prstGeom prst="bentConnector3">
              <a:avLst>
                <a:gd name="adj1" fmla="val 1281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0488" name="_s45063"/>
            <p:cNvSpPr>
              <a:spLocks noChangeArrowheads="1"/>
            </p:cNvSpPr>
            <p:nvPr/>
          </p:nvSpPr>
          <p:spPr bwMode="auto">
            <a:xfrm>
              <a:off x="776" y="9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3300" b="1" dirty="0">
                  <a:solidFill>
                    <a:srgbClr val="D60093"/>
                  </a:solidFill>
                  <a:cs typeface="Arial" charset="0"/>
                </a:rPr>
                <a:t>Ранняя сюита </a:t>
              </a:r>
            </a:p>
            <a:p>
              <a:pPr algn="ctr"/>
              <a:endParaRPr lang="ru-RU" sz="3300" dirty="0">
                <a:cs typeface="Arial" charset="0"/>
              </a:endParaRPr>
            </a:p>
          </p:txBody>
        </p:sp>
        <p:sp>
          <p:nvSpPr>
            <p:cNvPr id="20489" name="_s45064"/>
            <p:cNvSpPr>
              <a:spLocks noChangeArrowheads="1"/>
            </p:cNvSpPr>
            <p:nvPr/>
          </p:nvSpPr>
          <p:spPr bwMode="auto">
            <a:xfrm>
              <a:off x="272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3300" b="1" dirty="0" err="1">
                  <a:solidFill>
                    <a:srgbClr val="800080"/>
                  </a:solidFill>
                  <a:cs typeface="Arial" charset="0"/>
                </a:rPr>
                <a:t>Павана</a:t>
              </a:r>
              <a:endParaRPr lang="ru-RU" sz="3300" b="1" dirty="0">
                <a:solidFill>
                  <a:srgbClr val="800080"/>
                </a:solidFill>
                <a:cs typeface="Arial" charset="0"/>
              </a:endParaRPr>
            </a:p>
          </p:txBody>
        </p:sp>
        <p:sp>
          <p:nvSpPr>
            <p:cNvPr id="20490" name="_s45066"/>
            <p:cNvSpPr>
              <a:spLocks noChangeArrowheads="1"/>
            </p:cNvSpPr>
            <p:nvPr/>
          </p:nvSpPr>
          <p:spPr bwMode="auto">
            <a:xfrm>
              <a:off x="1280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2D2E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3300" b="1" dirty="0" err="1">
                  <a:solidFill>
                    <a:srgbClr val="800080"/>
                  </a:solidFill>
                  <a:cs typeface="Arial" charset="0"/>
                </a:rPr>
                <a:t>Гальярда</a:t>
              </a:r>
              <a:endParaRPr lang="ru-RU" sz="3300" b="1" dirty="0">
                <a:solidFill>
                  <a:srgbClr val="800080"/>
                </a:solidFill>
                <a:cs typeface="Arial" charset="0"/>
              </a:endParaRPr>
            </a:p>
          </p:txBody>
        </p:sp>
      </p:grpSp>
      <p:sp>
        <p:nvSpPr>
          <p:cNvPr id="2048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40F984-61A6-4711-AA3E-2F14D83E29AE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7837996" y="6159500"/>
            <a:ext cx="503758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Павана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гальярда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628775"/>
            <a:ext cx="4679950" cy="4410075"/>
          </a:xfrm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2060575"/>
            <a:ext cx="325596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7837996" y="6159500"/>
            <a:ext cx="503758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Павана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b="1" dirty="0" smtClean="0"/>
          </a:p>
          <a:p>
            <a:pPr eaLnBrk="1" hangingPunct="1"/>
            <a:r>
              <a:rPr lang="ru-RU" b="1" dirty="0" err="1" smtClean="0"/>
              <a:t>Павана</a:t>
            </a:r>
            <a:r>
              <a:rPr lang="ru-RU" b="1" dirty="0" smtClean="0"/>
              <a:t> </a:t>
            </a:r>
            <a:r>
              <a:rPr lang="ru-RU" dirty="0" smtClean="0"/>
              <a:t>— старинный танец испанского происхождения</a:t>
            </a:r>
          </a:p>
          <a:p>
            <a:pPr eaLnBrk="1" hangingPunct="1"/>
            <a:r>
              <a:rPr lang="ru-RU" b="1" dirty="0" smtClean="0"/>
              <a:t>Жанровый комплекс: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очень медленный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- 2-х или 4-хдольный размер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- общий характер – торжественное и величавое шествие</a:t>
            </a:r>
          </a:p>
        </p:txBody>
      </p:sp>
      <p:sp>
        <p:nvSpPr>
          <p:cNvPr id="2355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DBAF8A-7276-4627-8C2F-0DCE86F2BDAA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37996" y="6159500"/>
            <a:ext cx="503758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avana_-_Tanec_(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9281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Павана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132255"/>
            <a:ext cx="8496944" cy="3346983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BE164-4A4F-44A9-B8F4-2A4B426EF08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95536" y="3477165"/>
            <a:ext cx="8496944" cy="334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244408" y="6184134"/>
            <a:ext cx="503758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Гальярда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dirty="0" err="1" smtClean="0"/>
              <a:t>Гальярда</a:t>
            </a:r>
            <a:r>
              <a:rPr lang="ru-RU" b="1" dirty="0" smtClean="0"/>
              <a:t>–</a:t>
            </a:r>
            <a:r>
              <a:rPr lang="ru-RU" dirty="0" smtClean="0"/>
              <a:t>старинный итальянский танец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  с энергичными прыжками.</a:t>
            </a:r>
          </a:p>
          <a:p>
            <a:pPr eaLnBrk="1" hangingPunct="1"/>
            <a:r>
              <a:rPr lang="ru-RU" b="1" dirty="0" smtClean="0"/>
              <a:t>Жанровый комплекс</a:t>
            </a:r>
            <a:r>
              <a:rPr lang="ru-RU" dirty="0" smtClean="0"/>
              <a:t>: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- подвижный темп</a:t>
            </a:r>
          </a:p>
          <a:p>
            <a:pPr eaLnBrk="1" hangingPunct="1">
              <a:buFontTx/>
              <a:buNone/>
            </a:pPr>
            <a:r>
              <a:rPr lang="ru-RU" dirty="0" smtClean="0"/>
              <a:t>- трехдольный размер</a:t>
            </a:r>
          </a:p>
          <a:p>
            <a:pPr eaLnBrk="1" hangingPunct="1">
              <a:buFontTx/>
              <a:buChar char="-"/>
            </a:pPr>
            <a:r>
              <a:rPr lang="ru-RU" dirty="0" smtClean="0"/>
              <a:t>фактура, как правило, аккордовая</a:t>
            </a:r>
          </a:p>
          <a:p>
            <a:pPr eaLnBrk="1" hangingPunct="1">
              <a:buFontTx/>
              <a:buNone/>
            </a:pPr>
            <a:r>
              <a:rPr lang="ru-RU" dirty="0" smtClean="0"/>
              <a:t>- общий характер – весёлый, энергичный </a:t>
            </a:r>
          </a:p>
          <a:p>
            <a:pPr eaLnBrk="1" hangingPunct="1">
              <a:buFontTx/>
              <a:buChar char="-"/>
            </a:pPr>
            <a:endParaRPr lang="ru-RU" dirty="0" smtClean="0"/>
          </a:p>
        </p:txBody>
      </p:sp>
      <p:sp>
        <p:nvSpPr>
          <p:cNvPr id="2662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FA4F98-A74A-4A21-B2B5-C7E0B7C239E9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93352" y="6095639"/>
            <a:ext cx="504106" cy="5763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Ansambl_starinnoj_muzyki_Galyarda_-_Jean-Baptist_Lully_Galliarde_pour_les_Parents_et_Amis_des_Ma_(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1457</TotalTime>
  <Words>1162</Words>
  <Application>Microsoft Office PowerPoint</Application>
  <PresentationFormat>Экран (4:3)</PresentationFormat>
  <Paragraphs>256</Paragraphs>
  <Slides>40</Slides>
  <Notes>3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День Победы_06</vt:lpstr>
      <vt:lpstr>Старинная танцевальная сюита</vt:lpstr>
      <vt:lpstr>Оглавление</vt:lpstr>
      <vt:lpstr>Сюита</vt:lpstr>
      <vt:lpstr>Старинная сюита</vt:lpstr>
      <vt:lpstr>Ранняя сюита </vt:lpstr>
      <vt:lpstr>Павана и гальярда</vt:lpstr>
      <vt:lpstr>Павана</vt:lpstr>
      <vt:lpstr>Павана</vt:lpstr>
      <vt:lpstr>Гальярда</vt:lpstr>
      <vt:lpstr>Гальярда</vt:lpstr>
      <vt:lpstr>Презентация PowerPoint</vt:lpstr>
      <vt:lpstr>  Признаки ранней  танцевальной сюиты </vt:lpstr>
      <vt:lpstr>    Классическая старинная сюита     И.Я.Фробергер</vt:lpstr>
      <vt:lpstr>Презентация PowerPoint</vt:lpstr>
      <vt:lpstr>Аллеманда </vt:lpstr>
      <vt:lpstr>Презентация PowerPoint</vt:lpstr>
      <vt:lpstr>Куранта</vt:lpstr>
      <vt:lpstr>Куранта</vt:lpstr>
      <vt:lpstr>Сарабанда</vt:lpstr>
      <vt:lpstr>Презентация PowerPoint</vt:lpstr>
      <vt:lpstr>Жига</vt:lpstr>
      <vt:lpstr>Презентация PowerPoint</vt:lpstr>
      <vt:lpstr>   Признаки классической танцевальной сюиты </vt:lpstr>
      <vt:lpstr>Признаки классической танцевальной сюиты</vt:lpstr>
      <vt:lpstr>Сюиты Г.Ф.Генделя и И.С.Баха  </vt:lpstr>
      <vt:lpstr>Сюиты Г.Ф.Генделя и И.С.Баха</vt:lpstr>
      <vt:lpstr>Вставные танцы старинной танцевальной сюиты</vt:lpstr>
      <vt:lpstr>Вставные танцы старинной танцевальной сюиты</vt:lpstr>
      <vt:lpstr>Вставные танцы старинной танцевальной сюиты</vt:lpstr>
      <vt:lpstr>Менуэт</vt:lpstr>
      <vt:lpstr>Менуэт</vt:lpstr>
      <vt:lpstr>Гавот</vt:lpstr>
      <vt:lpstr>                                    Гавот  </vt:lpstr>
      <vt:lpstr>Бурре</vt:lpstr>
      <vt:lpstr>Бурре</vt:lpstr>
      <vt:lpstr>Новая сюита</vt:lpstr>
      <vt:lpstr>Другое значение «сюиты»</vt:lpstr>
      <vt:lpstr>  На этом знакомство со старинной танцевальной сюитой завершается.         До новых встреч!  </vt:lpstr>
      <vt:lpstr>Литература: </vt:lpstr>
      <vt:lpstr>Интернет ресурсы: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Надя</cp:lastModifiedBy>
  <cp:revision>50</cp:revision>
  <dcterms:created xsi:type="dcterms:W3CDTF">2013-03-16T20:41:41Z</dcterms:created>
  <dcterms:modified xsi:type="dcterms:W3CDTF">2019-09-29T19:53:12Z</dcterms:modified>
</cp:coreProperties>
</file>