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9" r:id="rId2"/>
    <p:sldId id="258" r:id="rId3"/>
    <p:sldId id="282" r:id="rId4"/>
    <p:sldId id="283" r:id="rId5"/>
    <p:sldId id="257" r:id="rId6"/>
    <p:sldId id="260" r:id="rId7"/>
    <p:sldId id="261" r:id="rId8"/>
    <p:sldId id="262" r:id="rId9"/>
    <p:sldId id="263" r:id="rId10"/>
    <p:sldId id="264" r:id="rId11"/>
    <p:sldId id="295" r:id="rId12"/>
    <p:sldId id="265" r:id="rId13"/>
    <p:sldId id="296" r:id="rId14"/>
    <p:sldId id="266" r:id="rId15"/>
    <p:sldId id="297" r:id="rId16"/>
    <p:sldId id="267" r:id="rId17"/>
    <p:sldId id="268" r:id="rId18"/>
    <p:sldId id="270" r:id="rId19"/>
    <p:sldId id="272" r:id="rId20"/>
    <p:sldId id="273" r:id="rId21"/>
    <p:sldId id="276" r:id="rId22"/>
    <p:sldId id="277" r:id="rId23"/>
    <p:sldId id="278" r:id="rId24"/>
    <p:sldId id="289" r:id="rId25"/>
    <p:sldId id="29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4660"/>
  </p:normalViewPr>
  <p:slideViewPr>
    <p:cSldViewPr>
      <p:cViewPr varScale="1">
        <p:scale>
          <a:sx n="99" d="100"/>
          <a:sy n="99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59165D-C1D3-4F03-9BF8-C9CCE5DDC95F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0DD2FD-A375-4AC3-A798-99B26FD3EC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6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675D2B-784B-474D-A0A0-A901BB51B3B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B925FF-1AF8-4124-8DD3-A903B70FA47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F4CFFD-E763-48FA-82D4-76F368DEF88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9D723-F7AD-45E8-83FE-03C5D8E75240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E129C-8DA7-4CD9-9D1A-75E9544E0B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69C53-EEB3-46F5-BC0A-3585148FAC82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CF11A-80F4-4663-94D1-79E1B4A91A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39DFB-A72B-4080-B49E-07D278D73466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A904A-D99D-4066-A3BD-2E00E5CD08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B96C0-24F5-49D0-9980-446866F761D5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00D8-C1C1-4369-B5B2-F301294CEB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B60F5-1DAF-41A4-9214-80D52E2F63A9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9160D-9443-4591-9BD1-16779DE0C9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0AE7F-4A65-48EE-91FE-0536DA982AFE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C4EAC-3F2E-4FA4-ABFB-8E79666CFA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96251-F2E7-4948-8618-81CAF829274B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37B92-8D74-4D31-A4C9-2504CF903E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79786-21E1-4C62-8D95-5405EA3C6AE0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76D1-B586-4F84-A12B-B9DB49AE3D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0C4C-FA2E-4939-8BEF-2B62D4DBE52C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99CE0-B559-47F3-A207-D2A52E1440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A3075-366B-4629-8EE9-5D2D2C391816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9145-2EB9-4BD7-A0D7-7BB6AC502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8D75FE-68C3-4CD7-9B01-3C85BD028459}" type="datetimeFigureOut">
              <a:rPr lang="ru-RU"/>
              <a:pPr>
                <a:defRPr/>
              </a:pPr>
              <a:t>29.09.2019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11341F-4080-471D-B0BD-5EA029B380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PowerPoint_Slide2.sld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PowerPoint_Slide1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647700"/>
            <a:ext cx="7704138" cy="1081088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  «Детский сад </a:t>
            </a:r>
            <a:r>
              <a:rPr lang="ru-RU" sz="2400" dirty="0" smtClean="0">
                <a:solidFill>
                  <a:schemeClr val="tx1"/>
                </a:solidFill>
              </a:rPr>
              <a:t>общеразвивающего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вида № </a:t>
            </a:r>
            <a:r>
              <a:rPr lang="ru-RU" sz="2400" dirty="0" smtClean="0">
                <a:solidFill>
                  <a:schemeClr val="tx1"/>
                </a:solidFill>
              </a:rPr>
              <a:t>29 «Елочка»  </a:t>
            </a:r>
            <a:r>
              <a:rPr lang="ru-RU" sz="2400" dirty="0" err="1" smtClean="0">
                <a:solidFill>
                  <a:schemeClr val="tx1"/>
                </a:solidFill>
              </a:rPr>
              <a:t>Зеленодольского</a:t>
            </a:r>
            <a:r>
              <a:rPr lang="ru-RU" sz="2400" dirty="0" smtClean="0">
                <a:solidFill>
                  <a:schemeClr val="tx1"/>
                </a:solidFill>
              </a:rPr>
              <a:t> муниципального района РТ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Учим ребенка рисовать!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solidFill>
                  <a:srgbClr val="009900"/>
                </a:solidFill>
              </a:rPr>
              <a:t>Подбор наиболее оптимальных приемов формирования у детей знаний, умений, навыков в изобразительной деятельности.</a:t>
            </a:r>
          </a:p>
          <a:p>
            <a:r>
              <a:rPr lang="ru-RU" sz="2000" dirty="0" smtClean="0">
                <a:solidFill>
                  <a:srgbClr val="A50021"/>
                </a:solidFill>
              </a:rPr>
              <a:t>Выполнила: </a:t>
            </a:r>
            <a:r>
              <a:rPr lang="ru-RU" sz="2000" dirty="0" smtClean="0">
                <a:solidFill>
                  <a:srgbClr val="A50021"/>
                </a:solidFill>
              </a:rPr>
              <a:t>Воспитатель 1кв. категории  </a:t>
            </a:r>
            <a:r>
              <a:rPr lang="ru-RU" sz="2000" dirty="0" smtClean="0">
                <a:solidFill>
                  <a:srgbClr val="A50021"/>
                </a:solidFill>
              </a:rPr>
              <a:t>Кузнецова В.И.</a:t>
            </a:r>
            <a:endParaRPr lang="ru-RU" sz="2000" dirty="0" smtClean="0">
              <a:solidFill>
                <a:srgbClr val="A50021"/>
              </a:solidFill>
            </a:endParaRPr>
          </a:p>
          <a:p>
            <a:endParaRPr lang="ru-RU" sz="2400" dirty="0" smtClean="0">
              <a:solidFill>
                <a:srgbClr val="A50021"/>
              </a:solidFill>
            </a:endParaRPr>
          </a:p>
          <a:p>
            <a:pPr eaLnBrk="1" hangingPunct="1"/>
            <a:endParaRPr lang="ru-RU" b="1" dirty="0" smtClean="0">
              <a:solidFill>
                <a:srgbClr val="0070C0"/>
              </a:solidFill>
            </a:endParaRPr>
          </a:p>
          <a:p>
            <a:pPr eaLnBrk="1" hangingPunct="1"/>
            <a:endParaRPr lang="ru-RU" b="1" dirty="0" smtClean="0">
              <a:solidFill>
                <a:srgbClr val="0070C0"/>
              </a:solidFill>
            </a:endParaRPr>
          </a:p>
          <a:p>
            <a:endParaRPr lang="ru-RU" sz="2400" dirty="0" smtClean="0">
              <a:solidFill>
                <a:srgbClr val="A50021"/>
              </a:solidFill>
            </a:endParaRPr>
          </a:p>
          <a:p>
            <a:endParaRPr lang="ru-RU" sz="2400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  <a:cs typeface="Times New Roman" pitchFamily="18" charset="0"/>
              </a:rPr>
              <a:t>Рисование с помощью ваты и пипетки</a:t>
            </a:r>
            <a:endParaRPr lang="ru-RU" smtClean="0"/>
          </a:p>
        </p:txBody>
      </p:sp>
      <p:pic>
        <p:nvPicPr>
          <p:cNvPr id="29698" name="Picture 3" descr="G:\НЕСТАНДАРТНЫЕ ОБОРУДОВАНИЯ ИЗО\Ватой+пипеткой\DSCN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2500313"/>
            <a:ext cx="3810000" cy="2857500"/>
          </a:xfrm>
        </p:spPr>
      </p:pic>
      <p:pic>
        <p:nvPicPr>
          <p:cNvPr id="29699" name="Picture 4" descr="G:\НЕСТАНДАРТНЫЕ ОБОРУДОВАНИЯ ИЗО\Ватой+пипеткой\DSCN5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500313"/>
            <a:ext cx="2357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G:\НЕСТАНДАРТНЫЕ ОБОРУДОВАНИЯ ИЗО\Ватой+пипеткой\DSCN5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00063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G:\НЕСТАНДАРТНЫЕ ОБОРУДОВАНИЯ ИЗО\Ватой+пипеткой\DSCN51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3"/>
            <a:ext cx="423703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G:\НЕСТАНДАРТНЫЕ ОБОРУДОВАНИЯ ИЗО\Ватой+пипеткой\DSCN51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571875"/>
            <a:ext cx="378618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G:\НЕСТАНДАРТНЫЕ ОБОРУДОВАНИЯ ИЗО\Паста+Рис\DSCN52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3643313"/>
            <a:ext cx="22510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  <a:cs typeface="Times New Roman" pitchFamily="18" charset="0"/>
              </a:rPr>
              <a:t>Рисование с помощью зубной пасты и ватными палочками</a:t>
            </a:r>
            <a:endParaRPr lang="ru-RU" smtClean="0"/>
          </a:p>
        </p:txBody>
      </p:sp>
      <p:pic>
        <p:nvPicPr>
          <p:cNvPr id="31746" name="Picture 1" descr="G:\НЕСТАНДАРТНЫЕ ОБОРУДОВАНИЯ ИЗО\Паста+Рис\DSCN52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2143125"/>
            <a:ext cx="3086100" cy="4114800"/>
          </a:xfrm>
        </p:spPr>
      </p:pic>
      <p:pic>
        <p:nvPicPr>
          <p:cNvPr id="31747" name="Picture 2" descr="G:\НЕСТАНДАРТНЫЕ ОБОРУДОВАНИЯ ИЗО\Паста+Рис\DSCN5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2143125"/>
            <a:ext cx="3108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:\НЕСТАНДАРТНЫЕ ОБОРУДОВАНИЯ ИЗО\Паста+Рис\DSCN5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3825"/>
            <a:ext cx="8572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  <a:cs typeface="Times New Roman" pitchFamily="18" charset="0"/>
              </a:rPr>
              <a:t>Рисуем цветным рисом</a:t>
            </a:r>
            <a:endParaRPr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	Сначала клей ПВА нанесите на рисунок, потом насыпьте рис, каждый фрагмент делается отдельно,  потом прижмите ладонью. Лишний рис с рисунка высыпьте обратно в баночку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795" name="Picture 2" descr="G:\НЕСТАНДАРТНЫЕ ОБОРУДОВАНИЯ ИЗО\Паста+Рис\DSCN5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000375"/>
            <a:ext cx="2481263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G:\НЕСТАНДАРТНЫЕ ОБОРУДОВАНИЯ ИЗО\Паста+Рис\DSCN52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0" y="3000375"/>
            <a:ext cx="24653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G:\НЕСТАНДАРТНЫЕ ОБОРУДОВАНИЯ ИЗО\Паста+Рис\DSCN52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3000375"/>
            <a:ext cx="2427288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:\НЕСТАНДАРТНЫЕ ОБОРУДОВАНИЯ ИЗО\Паста+Рис\DSCN5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19088"/>
            <a:ext cx="8215313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549275"/>
            <a:ext cx="5832475" cy="950913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Рисование мятой бумагой или полиэтиленовым пакетом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0" y="1500188"/>
            <a:ext cx="7643813" cy="4629150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Помять бумагу или полиэтиленовый пакет, окунуть в краску и сделать отпечаток на бумаге. Потом кисточкой будем дорисовывать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 descr="http://i010.radikal.ru/0811/8a/d65577e795a8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74778" y="2204864"/>
            <a:ext cx="2952770" cy="22145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56.radikal.ru/i151/0811/5d/21a15d91703d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5008" y="3269550"/>
            <a:ext cx="3286148" cy="246461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51.radikal.ru/i132/0811/ff/7d1e00a65e61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7142" y="3643314"/>
            <a:ext cx="3323272" cy="24924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i030.radikal.ru/0811/bb/d9de1df756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6425" cy="500063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Набрызг зубной щеткой и зубочисткой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5" y="1285875"/>
            <a:ext cx="3786188" cy="3000375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Разбрызгивание капель с помощью зубной щетки и зубочистки. Зубной щеткой в  </a:t>
            </a:r>
            <a:r>
              <a:rPr lang="ru-RU" sz="2000" b="1" dirty="0" err="1" smtClean="0">
                <a:solidFill>
                  <a:srgbClr val="00B050"/>
                </a:solidFill>
              </a:rPr>
              <a:t>в</a:t>
            </a:r>
            <a:r>
              <a:rPr lang="ru-RU" sz="2000" b="1" dirty="0" smtClean="0">
                <a:solidFill>
                  <a:srgbClr val="00B050"/>
                </a:solidFill>
              </a:rPr>
              <a:t> левой руке наберем немного краски, а в правой руке держим зубочистку и расчесываем им щетку. Брызги полетят на бумагу, а может быть не только на нее. </a:t>
            </a:r>
            <a:endParaRPr lang="ru-RU" sz="2000" dirty="0" smtClean="0">
              <a:solidFill>
                <a:srgbClr val="00B050"/>
              </a:solidFill>
            </a:endParaRPr>
          </a:p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1506" name="Picture 2" descr="C:\Users\Пользователь\Downloads\1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45369" y="4214818"/>
            <a:ext cx="3272633" cy="2454475"/>
          </a:xfrm>
          <a:prstGeom prst="ellipse">
            <a:avLst/>
          </a:prstGeom>
          <a:noFill/>
        </p:spPr>
      </p:pic>
      <p:pic>
        <p:nvPicPr>
          <p:cNvPr id="7" name="Рисунок 6" descr="J:\DCIM\105_PANA\P1050144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76856" y="1357298"/>
            <a:ext cx="3375445" cy="450059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6425" cy="357188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«Кляксография»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813" y="1285875"/>
            <a:ext cx="7643812" cy="4843463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Поставим большую яркую кляксу. Возьмем трубочку для коктейля и осторожно подуем на каплю. Побежала она вверх, оставляя за собой след. Повернем лист и снова подуем. А можно сделать еще одну кляксу, но другого цвета. Пусть встретятся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ownloads\32ы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48954" y="2643182"/>
            <a:ext cx="2303875" cy="30718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Новая папка (3)\P1040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863" y="2571750"/>
            <a:ext cx="431165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785813"/>
            <a:ext cx="7929563" cy="1357312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00664D"/>
                </a:solidFill>
                <a:cs typeface="Times New Roman" pitchFamily="18" charset="0"/>
              </a:rPr>
              <a:t>Презентация на тему </a:t>
            </a:r>
            <a:r>
              <a:rPr lang="ru-RU" sz="2800" b="1" i="1" smtClean="0">
                <a:solidFill>
                  <a:srgbClr val="009900"/>
                </a:solidFill>
              </a:rPr>
              <a:t>«Использование нестандартного оборудования для развития творчества детей на занятиях по</a:t>
            </a:r>
            <a:r>
              <a:rPr lang="ru-RU" sz="2800" b="1" i="1" smtClean="0">
                <a:solidFill>
                  <a:srgbClr val="00B050"/>
                </a:solidFill>
              </a:rPr>
              <a:t> </a:t>
            </a:r>
            <a:r>
              <a:rPr lang="ru-RU" sz="2800" b="1" i="1" smtClean="0">
                <a:solidFill>
                  <a:srgbClr val="009900"/>
                </a:solidFill>
              </a:rPr>
              <a:t>изодеятельности»</a:t>
            </a:r>
            <a:r>
              <a:rPr lang="ru-RU" sz="2800" b="1" i="1" smtClean="0">
                <a:solidFill>
                  <a:srgbClr val="00B050"/>
                </a:solidFill>
              </a:rPr>
              <a:t> </a:t>
            </a:r>
            <a:r>
              <a:rPr lang="ru-RU" sz="2800" b="1" i="1" smtClean="0">
                <a:solidFill>
                  <a:srgbClr val="00664D"/>
                </a:solidFill>
              </a:rPr>
              <a:t>(из опыта работы).</a:t>
            </a:r>
            <a:r>
              <a:rPr lang="ru-RU" sz="3200" b="1" i="1" u="sng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sz="3200" b="1" i="1" u="sng" smtClean="0">
                <a:solidFill>
                  <a:srgbClr val="FF0000"/>
                </a:solidFill>
                <a:cs typeface="Times New Roman" pitchFamily="18" charset="0"/>
              </a:rPr>
            </a:br>
            <a:endParaRPr lang="ru-RU" sz="3200" b="1" i="1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6" descr="C:\Documents and Settings\Admin\Рабочий стол\маринко\bel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143116"/>
            <a:ext cx="2762269" cy="207170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IMG_042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29322" y="2071678"/>
            <a:ext cx="2836252" cy="2127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Picture 6" descr="C:\Documents and Settings\Admin\Рабочий стол\иршмшд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28926" y="2000240"/>
            <a:ext cx="2952749" cy="2214562"/>
          </a:xfrm>
          <a:prstGeom prst="ellipse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2" descr="сканирование000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1538" y="4143380"/>
            <a:ext cx="3361265" cy="2520949"/>
          </a:xfrm>
          <a:prstGeom prst="ellips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Documents and Settings\Admin\Мои документы\Мои результаты сканировани\2011-04 (апр)\сканирование001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0562" y="4143379"/>
            <a:ext cx="3357586" cy="2518189"/>
          </a:xfrm>
          <a:prstGeom prst="ellipse">
            <a:avLst/>
          </a:prstGeom>
          <a:ln w="19050" cap="sq">
            <a:solidFill>
              <a:srgbClr val="FF99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2.bp.blogspot.com/-O792v471o-s/TgrRCHTZSZI/AAAAAAAADgo/kjysZZqmRQI/s1600/P10116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6363"/>
            <a:ext cx="8572500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6425" cy="504825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«Цветные ниточки»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0" y="1125538"/>
            <a:ext cx="7500938" cy="5003800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Ниточки 25-30 см. окрасить в разные цвета, выложить – как захочется – на одной стороне сложенного пополам листа. Концы ниток вывести наружу. Сложить половинки листа, прижать их друг к другу, разгладить. Затем, не снимая ладони с бумаги, правой рукой осторожно выдернуть одну нитку за другой. Развернуть лист…А нитки-то волшебные!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ownloads\_323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3143248"/>
            <a:ext cx="2277054" cy="27883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wnloads\_327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488" y="3571876"/>
            <a:ext cx="2857520" cy="21431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wnloads\_279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86446" y="2928934"/>
            <a:ext cx="2439342" cy="31432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Пользователь\Downloads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549275"/>
            <a:ext cx="5688012" cy="719138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Рисование углем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0" y="1268413"/>
            <a:ext cx="7643813" cy="4860925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Оказывается, что картины, нарисованные углем, тоже очень эффектно смотрятся.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J:\Новая папка (3)\P1040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25"/>
            <a:ext cx="35004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Новая папка (3)\P10408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572000"/>
            <a:ext cx="3500437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Новая папка (3)\P10408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3125"/>
            <a:ext cx="34290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J:\Новая папка (3)\P10408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572000"/>
            <a:ext cx="3500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476250"/>
            <a:ext cx="6626225" cy="223837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008000"/>
                </a:solidFill>
                <a:cs typeface="Times New Roman" pitchFamily="18" charset="0"/>
              </a:rPr>
              <a:t>Каждая из этих техник - это маленькая игра. </a:t>
            </a:r>
            <a:br>
              <a:rPr lang="ru-RU" sz="2000" b="1" i="1" smtClean="0">
                <a:solidFill>
                  <a:srgbClr val="008000"/>
                </a:solidFill>
                <a:cs typeface="Times New Roman" pitchFamily="18" charset="0"/>
              </a:rPr>
            </a:br>
            <a:r>
              <a:rPr lang="ru-RU" sz="2000" b="1" i="1" smtClean="0">
                <a:solidFill>
                  <a:srgbClr val="008000"/>
                </a:solidFill>
                <a:cs typeface="Times New Roman" pitchFamily="18" charset="0"/>
              </a:rPr>
              <a:t>Их использование позволяет детям чувствовать себя раскованнее, смелее, непосредственнее, развивает воображение, дает полную свободу для самовыражения.</a:t>
            </a:r>
            <a:r>
              <a:rPr lang="ru-RU" sz="2000" smtClean="0">
                <a:solidFill>
                  <a:srgbClr val="008000"/>
                </a:solidFill>
                <a:cs typeface="Times New Roman" pitchFamily="18" charset="0"/>
              </a:rPr>
              <a:t/>
            </a:r>
            <a:br>
              <a:rPr lang="ru-RU" sz="2000" smtClean="0">
                <a:solidFill>
                  <a:srgbClr val="008000"/>
                </a:solidFill>
                <a:cs typeface="Times New Roman" pitchFamily="18" charset="0"/>
              </a:rPr>
            </a:br>
            <a:r>
              <a:rPr lang="ru-RU" sz="2000" smtClean="0">
                <a:solidFill>
                  <a:srgbClr val="008000"/>
                </a:solidFill>
                <a:cs typeface="Times New Roman" pitchFamily="18" charset="0"/>
              </a:rPr>
              <a:t> </a:t>
            </a:r>
          </a:p>
        </p:txBody>
      </p:sp>
      <p:pic>
        <p:nvPicPr>
          <p:cNvPr id="6" name="Содержимое 6" descr="untitle67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6409" y="2143116"/>
            <a:ext cx="1968500" cy="1476375"/>
          </a:xfrm>
          <a:prstGeom prst="round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Picture 5" descr="C:\Documents and Settings\Admin\Мои документы\Мои результаты сканировани\2011-04 (апр)\сканирование001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28662" y="4000504"/>
            <a:ext cx="1795700" cy="2394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Documents and Settings\Admin\Мои документы\Мои результаты сканировани\2011-04 (апр)\сканирование00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10936" y="4786322"/>
            <a:ext cx="2351628" cy="1763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C:\Documents and Settings\Admin\Мои документы\Мои результаты сканировани\2011-04 (апр)\сканирование00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15074" y="2419859"/>
            <a:ext cx="2166941" cy="1625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1" descr="C:\Documents and Settings\Admin\Рабочий стол\маринко\images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63890" y="2500306"/>
            <a:ext cx="2349500" cy="176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2" descr="C:\Documents and Settings\Admin\Рабочий стол\маринко\8a_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961977" y="4572008"/>
            <a:ext cx="2762269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0" y="53975"/>
          <a:ext cx="9144000" cy="680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Слайд" r:id="rId4" imgW="4570541" imgH="3427323" progId="">
                  <p:embed/>
                </p:oleObj>
              </mc:Choice>
              <mc:Fallback>
                <p:oleObj name="Слайд" r:id="rId4" imgW="4570541" imgH="3427323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975"/>
                        <a:ext cx="9144000" cy="680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428625" y="333375"/>
            <a:ext cx="8229600" cy="863600"/>
          </a:xfrm>
        </p:spPr>
        <p:txBody>
          <a:bodyPr/>
          <a:lstStyle/>
          <a:p>
            <a:pPr defTabSz="406400"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Цель:</a:t>
            </a: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1143000" y="981075"/>
            <a:ext cx="7286625" cy="3305175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Изучить процесс развития творческих способностей детей средствами нетрадиционных техник рисования</a:t>
            </a:r>
          </a:p>
          <a:p>
            <a:pPr marL="0" indent="0" eaLnBrk="1" hangingPunct="1"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Формировать эстетическое отношение к окружающей действительности на основе ознакомления с нетрадиционными техниками рисования.</a:t>
            </a:r>
          </a:p>
          <a:p>
            <a:pPr marL="0" indent="0" eaLnBrk="1" hangingPunct="1"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Расширять представления о многообразии нетрадиционных техник рисования.</a:t>
            </a:r>
          </a:p>
          <a:p>
            <a:pPr marL="0" indent="0" eaLnBrk="1" hangingPunct="1"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Совершенствовать технические умения и навыки рисования.</a:t>
            </a:r>
          </a:p>
          <a:p>
            <a:pPr marL="0" indent="0" eaLnBrk="1" hangingPunct="1">
              <a:buFont typeface="Times New Roman" pitchFamily="18" charset="0"/>
              <a:buNone/>
              <a:defRPr/>
            </a:pPr>
            <a:endParaRPr lang="ru-RU" sz="1800" dirty="0" smtClean="0">
              <a:solidFill>
                <a:schemeClr val="accent1"/>
              </a:solidFill>
            </a:endParaRPr>
          </a:p>
          <a:p>
            <a:pPr marL="0" indent="0" eaLnBrk="1" hangingPunct="1">
              <a:buFont typeface="Times New Roman" pitchFamily="18" charset="0"/>
              <a:buNone/>
              <a:defRPr/>
            </a:pPr>
            <a:endParaRPr lang="ru-RU" sz="2400" dirty="0" smtClean="0">
              <a:solidFill>
                <a:schemeClr val="accent1"/>
              </a:solidFill>
            </a:endParaRPr>
          </a:p>
        </p:txBody>
      </p:sp>
      <p:pic>
        <p:nvPicPr>
          <p:cNvPr id="4100" name="Picture 6" descr="рыж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789040"/>
            <a:ext cx="2623952" cy="2500334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8888" y="1000125"/>
            <a:ext cx="4249737" cy="928688"/>
          </a:xfrm>
        </p:spPr>
        <p:txBody>
          <a:bodyPr/>
          <a:lstStyle/>
          <a:p>
            <a:pPr defTabSz="406400" eaLnBrk="1" hangingPunct="1"/>
            <a:r>
              <a:rPr lang="ru-RU" sz="2800" b="1" i="1" smtClean="0">
                <a:solidFill>
                  <a:srgbClr val="FF0000"/>
                </a:solidFill>
                <a:cs typeface="Times New Roman" pitchFamily="18" charset="0"/>
              </a:rPr>
              <a:t>Задачи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71625" y="2143125"/>
            <a:ext cx="6715125" cy="1928813"/>
          </a:xfrm>
        </p:spPr>
        <p:txBody>
          <a:bodyPr/>
          <a:lstStyle/>
          <a:p>
            <a:pPr marL="0" indent="0" defTabSz="407526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Сформировать у детей изобразительные навыки и умения</a:t>
            </a:r>
          </a:p>
          <a:p>
            <a:pPr marL="0" indent="0" defTabSz="407526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Побудить желание рисовать</a:t>
            </a:r>
          </a:p>
          <a:p>
            <a:pPr marL="0" indent="0" defTabSz="407526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Развить воображение, мышление</a:t>
            </a:r>
          </a:p>
          <a:p>
            <a:pPr marL="0" indent="0" defTabSz="407526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Побудить у детей эмоциональную отзывчивость к окружающему миру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124" name="Picture 7" descr="i?id=72477524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221088"/>
            <a:ext cx="2808312" cy="2291114"/>
          </a:xfrm>
          <a:prstGeom prst="ellipse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125" name="Picture 5" descr="Untitled - лл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6632"/>
            <a:ext cx="2071702" cy="2071702"/>
          </a:xfrm>
          <a:prstGeom prst="ellips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Слайд" r:id="rId4" imgW="4570541" imgH="3427323" progId="">
                  <p:embed/>
                </p:oleObj>
              </mc:Choice>
              <mc:Fallback>
                <p:oleObj name="Слайд" r:id="rId4" imgW="4570541" imgH="3427323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6425" cy="77470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C00000"/>
                </a:solidFill>
                <a:cs typeface="Times New Roman" pitchFamily="18" charset="0"/>
              </a:rPr>
              <a:t>«Пальчики - палитра»</a:t>
            </a:r>
            <a:endParaRPr lang="ru-RU" sz="2800" i="1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6425" cy="49149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dirty="0" smtClean="0"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Под рукой нет кисточки? Не беда! Один палец обмакнем в красную краску, другой - в синюю, третий - в желтую... Чем не палитра!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4" name="Рисунок 3" descr="J:\DCIM\105_PANA\P1050128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7984" y="2267372"/>
            <a:ext cx="3929090" cy="2946817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J:\DCIM\105_PANA\P1050127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2872838"/>
            <a:ext cx="4075386" cy="3056539"/>
          </a:xfrm>
          <a:prstGeom prst="ellipse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Содержимое 12" descr="DSCN51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571500"/>
            <a:ext cx="7080250" cy="531018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333375"/>
            <a:ext cx="7440612" cy="1008063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FF0000"/>
                </a:solidFill>
                <a:cs typeface="Times New Roman" pitchFamily="18" charset="0"/>
              </a:rPr>
              <a:t>«Печать от руки» </a:t>
            </a:r>
            <a:endParaRPr lang="ru-RU" b="1" i="1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0" y="1052513"/>
            <a:ext cx="7643813" cy="50768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Обмакнем всю ладонь или ее часть в краску и оставим на бумаге отпечаток. А можно «раскрасить» ладонь в разные цвета. Что получилось? 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4" name="Рисунок 3" descr="G:\Фото Для презентации\Изображение 009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57554" y="3786190"/>
            <a:ext cx="3227393" cy="24205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:\Фото Для презентации\Изображение 096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0" y="2143116"/>
            <a:ext cx="3429024" cy="257176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G:\Фото Для презентации\Изображение 097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92656" y="1916832"/>
            <a:ext cx="2222748" cy="301236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Пользователь\Desktop\изо\09685b11483a44273a7d2ac86ce7441c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14313"/>
            <a:ext cx="8188325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ouds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428</Words>
  <Application>Microsoft Office PowerPoint</Application>
  <PresentationFormat>Экран (4:3)</PresentationFormat>
  <Paragraphs>41</Paragraphs>
  <Slides>25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clouds</vt:lpstr>
      <vt:lpstr>Слайд</vt:lpstr>
      <vt:lpstr>Муниципальное бюджетное дошкольное образовательное учреждение   «Детский сад общеразвивающего вида № 29 «Елочка»  Зеленодольского муниципального района РТ </vt:lpstr>
      <vt:lpstr>Презентация на тему «Использование нестандартного оборудования для развития творчества детей на занятиях по изодеятельности» (из опыта работы). </vt:lpstr>
      <vt:lpstr>Цель:</vt:lpstr>
      <vt:lpstr>Задачи</vt:lpstr>
      <vt:lpstr>Презентация PowerPoint</vt:lpstr>
      <vt:lpstr>«Пальчики - палитра»</vt:lpstr>
      <vt:lpstr>Презентация PowerPoint</vt:lpstr>
      <vt:lpstr>«Печать от руки» </vt:lpstr>
      <vt:lpstr>Презентация PowerPoint</vt:lpstr>
      <vt:lpstr>Рисование с помощью ваты и пипетки</vt:lpstr>
      <vt:lpstr>Презентация PowerPoint</vt:lpstr>
      <vt:lpstr>Рисование с помощью зубной пасты и ватными палочками</vt:lpstr>
      <vt:lpstr>Презентация PowerPoint</vt:lpstr>
      <vt:lpstr>Рисуем цветным рисом</vt:lpstr>
      <vt:lpstr>Презентация PowerPoint</vt:lpstr>
      <vt:lpstr>Рисование мятой бумагой или полиэтиленовым пакетом</vt:lpstr>
      <vt:lpstr>Презентация PowerPoint</vt:lpstr>
      <vt:lpstr>Набрызг зубной щеткой и зубочисткой</vt:lpstr>
      <vt:lpstr>«Кляксография»</vt:lpstr>
      <vt:lpstr>Презентация PowerPoint</vt:lpstr>
      <vt:lpstr>«Цветные ниточки»</vt:lpstr>
      <vt:lpstr>Презентация PowerPoint</vt:lpstr>
      <vt:lpstr>Рисование углем</vt:lpstr>
      <vt:lpstr>Каждая из этих техник - это маленькая игра.  Их использование позволяет детям чувствовать себя раскованнее, смелее, непосредственнее, развивает воображение, дает полную свободу для самовыражения.  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Нетрадиционные техники рисования</dc:title>
  <dc:creator>Пользователь Windows</dc:creator>
  <cp:lastModifiedBy>Admin</cp:lastModifiedBy>
  <cp:revision>91</cp:revision>
  <dcterms:created xsi:type="dcterms:W3CDTF">2013-03-09T12:19:30Z</dcterms:created>
  <dcterms:modified xsi:type="dcterms:W3CDTF">2019-09-29T07:58:43Z</dcterms:modified>
</cp:coreProperties>
</file>