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67" r:id="rId5"/>
    <p:sldId id="270" r:id="rId6"/>
    <p:sldId id="272" r:id="rId7"/>
    <p:sldId id="268" r:id="rId8"/>
    <p:sldId id="258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9999FF"/>
    <a:srgbClr val="FF66FF"/>
    <a:srgbClr val="FF33CC"/>
    <a:srgbClr val="FFFF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98" d="100"/>
          <a:sy n="98" d="100"/>
        </p:scale>
        <p:origin x="-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33B373-8DDB-49B2-95C7-35A5F54502E0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647E11-F3BE-494B-98AE-7319E67D09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1785926"/>
            <a:ext cx="8143900" cy="50720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1714488"/>
            <a:ext cx="6429420" cy="5386090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СОШ №  443 Фрунзенского района Санкт-Петербурга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3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Чиркова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Полина Дмитриевна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хореографического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57166"/>
            <a:ext cx="6215106" cy="134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357166"/>
            <a:ext cx="6572296" cy="134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10" b="1" i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0"/>
            <a:ext cx="8143900" cy="16287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30" b="1" i="1" dirty="0" smtClean="0">
                <a:solidFill>
                  <a:srgbClr val="A50021"/>
                </a:solidFill>
                <a:latin typeface="Times New Roman" pitchFamily="18" charset="0"/>
              </a:rPr>
              <a:t>Мы должны считать потерянным каждый день, в который мы не танцевали хотя бы раз. (Фридрих Ницше)</a:t>
            </a:r>
            <a:endParaRPr lang="ru-RU" sz="2230" b="1" i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1071546"/>
            <a:ext cx="8143900" cy="57864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0"/>
            <a:ext cx="8143900" cy="10715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6600CC"/>
                </a:solidFill>
                <a:latin typeface="Times New Roman" pitchFamily="18" charset="0"/>
              </a:rPr>
              <a:t>Квикстеп – это танец, в котором воплотились и жизнерадостность молодости, и элегантность зрелости, и опыт преклонных лет</a:t>
            </a:r>
            <a:endParaRPr lang="ru-RU" b="1" i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8193" name="Picture 1" descr="D:\Фото\Сын\1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643570" y="1500175"/>
            <a:ext cx="3221035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214414" y="1357298"/>
            <a:ext cx="4214842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10" b="1" dirty="0" smtClean="0">
                <a:solidFill>
                  <a:srgbClr val="FF0000"/>
                </a:solidFill>
                <a:latin typeface="Times New Roman" pitchFamily="18" charset="0"/>
              </a:rPr>
              <a:t>Квикстеп    </a:t>
            </a:r>
            <a:r>
              <a:rPr lang="ru-RU" sz="2270" b="1" dirty="0" smtClean="0">
                <a:solidFill>
                  <a:schemeClr val="tx1"/>
                </a:solidFill>
                <a:latin typeface="Times New Roman" pitchFamily="18" charset="0"/>
              </a:rPr>
              <a:t>появился во время    Первой   Мировой войны  в пригороде  </a:t>
            </a:r>
            <a:r>
              <a:rPr lang="ru-RU" sz="2270" b="1" dirty="0" err="1" smtClean="0">
                <a:solidFill>
                  <a:schemeClr val="tx1"/>
                </a:solidFill>
                <a:latin typeface="Times New Roman" pitchFamily="18" charset="0"/>
              </a:rPr>
              <a:t>Нью</a:t>
            </a:r>
            <a:r>
              <a:rPr lang="ru-RU" sz="2270" b="1" dirty="0" smtClean="0">
                <a:solidFill>
                  <a:schemeClr val="tx1"/>
                </a:solidFill>
                <a:latin typeface="Times New Roman" pitchFamily="18" charset="0"/>
              </a:rPr>
              <a:t>- Йорка,   первоначально исполнялся   африканскими танцорами.</a:t>
            </a:r>
          </a:p>
          <a:p>
            <a:r>
              <a:rPr lang="ru-RU" sz="2270" b="1" dirty="0" smtClean="0">
                <a:solidFill>
                  <a:schemeClr val="tx1"/>
                </a:solidFill>
                <a:latin typeface="Times New Roman" pitchFamily="18" charset="0"/>
              </a:rPr>
              <a:t>Дебютировал в Американском </a:t>
            </a:r>
            <a:r>
              <a:rPr lang="ru-RU" sz="2270" b="1" dirty="0" err="1" smtClean="0">
                <a:solidFill>
                  <a:schemeClr val="tx1"/>
                </a:solidFill>
                <a:latin typeface="Times New Roman" pitchFamily="18" charset="0"/>
              </a:rPr>
              <a:t>мюзик-холе</a:t>
            </a:r>
            <a:r>
              <a:rPr lang="ru-RU" sz="2270" b="1" dirty="0" smtClean="0">
                <a:solidFill>
                  <a:schemeClr val="tx1"/>
                </a:solidFill>
                <a:latin typeface="Times New Roman" pitchFamily="18" charset="0"/>
              </a:rPr>
              <a:t>  и стал очень популярен в танцевальных залах.</a:t>
            </a:r>
          </a:p>
          <a:p>
            <a:r>
              <a:rPr lang="ru-RU" sz="2270" b="1" dirty="0" smtClean="0">
                <a:solidFill>
                  <a:schemeClr val="tx1"/>
                </a:solidFill>
                <a:latin typeface="Times New Roman" pitchFamily="18" charset="0"/>
              </a:rPr>
              <a:t>Одним из танцев повлиявших на развитие Квикстепа  был популярный Чарльстон</a:t>
            </a:r>
            <a:endParaRPr lang="ru-RU" sz="227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85860"/>
          </a:xfr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2650" b="1" i="1" dirty="0" smtClean="0">
                <a:solidFill>
                  <a:srgbClr val="0000FF"/>
                </a:solidFill>
                <a:latin typeface="Times New Roman" pitchFamily="18" charset="0"/>
              </a:rPr>
              <a:t>  Танец — это тайный язык души (Марта Грэхем)</a:t>
            </a:r>
            <a:endParaRPr lang="ru-RU" sz="26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00174"/>
            <a:ext cx="8143900" cy="5357826"/>
          </a:xfr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240" b="1" i="1" dirty="0" smtClean="0">
                <a:solidFill>
                  <a:srgbClr val="0000FF"/>
                </a:solidFill>
                <a:latin typeface="Times New Roman" pitchFamily="18" charset="0"/>
              </a:rPr>
              <a:t>       </a:t>
            </a:r>
            <a:r>
              <a:rPr lang="ru-RU" sz="2240" dirty="0" smtClean="0"/>
              <a:t>  </a:t>
            </a:r>
            <a:r>
              <a:rPr lang="ru-RU" sz="4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 Танец – язык души и  тела»</a:t>
            </a:r>
            <a:endParaRPr lang="en-US" sz="4300" dirty="0" smtClean="0"/>
          </a:p>
          <a:p>
            <a:endParaRPr lang="en-US" sz="2240" dirty="0" smtClean="0"/>
          </a:p>
          <a:p>
            <a:pPr>
              <a:buBlip>
                <a:blip r:embed="rId3"/>
              </a:buBlip>
            </a:pPr>
            <a:r>
              <a:rPr lang="ru-RU" sz="2240" b="1" dirty="0" smtClean="0">
                <a:solidFill>
                  <a:srgbClr val="009900"/>
                </a:solidFill>
                <a:latin typeface="Times New Roman" pitchFamily="18" charset="0"/>
              </a:rPr>
              <a:t>Цель</a:t>
            </a:r>
            <a:r>
              <a:rPr lang="ru-RU" sz="2240" b="1" dirty="0" smtClean="0">
                <a:latin typeface="Times New Roman" pitchFamily="18" charset="0"/>
              </a:rPr>
              <a:t>  -создание условий  для развития творческой              личности.</a:t>
            </a:r>
          </a:p>
          <a:p>
            <a:pPr>
              <a:buNone/>
            </a:pPr>
            <a:r>
              <a:rPr lang="ru-RU" sz="2240" b="1" dirty="0" smtClean="0">
                <a:solidFill>
                  <a:srgbClr val="FF0000"/>
                </a:solidFill>
                <a:latin typeface="Times New Roman" pitchFamily="18" charset="0"/>
              </a:rPr>
              <a:t>    Задачи: </a:t>
            </a:r>
          </a:p>
          <a:p>
            <a:pPr>
              <a:buBlip>
                <a:blip r:embed="rId3"/>
              </a:buBlip>
            </a:pPr>
            <a:r>
              <a:rPr lang="ru-RU" sz="2240" b="1" dirty="0" smtClean="0">
                <a:latin typeface="Times New Roman" pitchFamily="18" charset="0"/>
              </a:rPr>
              <a:t>способствовать воспитанию культуры поведения учащихся, их взаимоотношения, проявления чувства коллективизма, дружбы;</a:t>
            </a:r>
          </a:p>
          <a:p>
            <a:pPr>
              <a:buBlip>
                <a:blip r:embed="rId3"/>
              </a:buBlip>
            </a:pPr>
            <a:r>
              <a:rPr lang="ru-RU" sz="2240" b="1" dirty="0" smtClean="0">
                <a:latin typeface="Times New Roman" pitchFamily="18" charset="0"/>
              </a:rPr>
              <a:t>содействовать повышению познавательной активности учащихся, изучая историю танца;</a:t>
            </a:r>
          </a:p>
          <a:p>
            <a:pPr>
              <a:buBlip>
                <a:blip r:embed="rId3"/>
              </a:buBlip>
            </a:pPr>
            <a:r>
              <a:rPr lang="ru-RU" sz="2240" b="1" dirty="0" smtClean="0">
                <a:latin typeface="Times New Roman" pitchFamily="18" charset="0"/>
              </a:rPr>
              <a:t>расширить кругозор подростков и их общей эрудиции.</a:t>
            </a:r>
          </a:p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251548"/>
          </a:xfrm>
          <a:effectLst>
            <a:outerShdw blurRad="63500" dist="25400" dir="5400000" rotWithShape="0">
              <a:srgbClr val="000000">
                <a:alpha val="43137"/>
              </a:srgbClr>
            </a:outerShdw>
            <a:softEdge rad="317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       Я не стараюсь танцевать лучше всех остальных. </a:t>
            </a:r>
            <a:b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Я стараюсь танцевать лучше себя самого.</a:t>
            </a:r>
            <a:r>
              <a:rPr lang="ru-RU" sz="2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 (Барышников)</a:t>
            </a:r>
            <a:endParaRPr lang="ru-RU" sz="2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00100" y="1285860"/>
            <a:ext cx="8143900" cy="5572140"/>
          </a:xfrm>
          <a:blipFill>
            <a:blip r:embed="rId2" cstate="print"/>
            <a:tile tx="0" ty="0" sx="100000" sy="100000" flip="none" algn="tl"/>
          </a:blipFill>
          <a:ln w="38100">
            <a:solidFill>
              <a:srgbClr val="FFFFFF"/>
            </a:solidFill>
          </a:ln>
          <a:effectLst>
            <a:softEdge rad="3175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ru-RU" sz="395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Танцы</a:t>
            </a: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</a:rPr>
              <a:t>    это вид искусства, в котором                                 художественные образы                                                                   создаются  средствами                                                  пластических                                                             движений и ритмически                                                                     четкой и непрерывной                                                             смены выразительных                                                           положений человеческого тела.                                                  Танец неразрывно связан с музыкой, эмоционально-образное содержание которой находит свое воплощение в его хореографической композиции, движениях, фигурах.</a:t>
            </a: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714488"/>
            <a:ext cx="250033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071546"/>
            <a:ext cx="5500694" cy="57864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Танец возник из разнообразных движений и жестов, связанных с трудовыми процессами и эмоциональными впечатлениями человека от окружающего мира. Почти все важные события в жизни первобытного человека отмечались танцами: рождение, смерть, война, избрание нового вождя, исцеление больного. Танцем выражались моления о дожде, о солнечном свете, о плодородии, о защите и прощении. Движения постепенно подвергались художественному обобщению, в результате чего сформировалось искусство танца, одно из древнейших проявлений народного творчества.            У каждого народа сложились свои танцевальные традиции. На основе народного танца начал создаваться сценический танец. В профессиональном театральном искусстве танец достиг высокого развития и был научно систематизирован.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8143900" cy="1071546"/>
          </a:xfrm>
          <a:prstGeom prst="rect">
            <a:avLst/>
          </a:prstGeom>
          <a:solidFill>
            <a:srgbClr val="FF66FF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Я открыла искусство танца — искусство, утраченное две тысячи лет назад. (</a:t>
            </a:r>
            <a:r>
              <a:rPr lang="ru-RU" b="1" i="1" cap="all" dirty="0" err="1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Айседора</a:t>
            </a:r>
            <a:r>
              <a:rPr lang="ru-RU" b="1" i="1" cap="all" dirty="0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ru-RU" b="1" i="1" cap="all" dirty="0" err="1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Дункан</a:t>
            </a:r>
            <a:r>
              <a:rPr lang="ru-RU" b="1" i="1" cap="all" dirty="0" smtClean="0">
                <a:ln w="0"/>
                <a:solidFill>
                  <a:srgbClr val="006699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)</a:t>
            </a:r>
            <a:endParaRPr lang="ru-RU" b="1" i="1" cap="all" dirty="0">
              <a:ln w="0"/>
              <a:solidFill>
                <a:srgbClr val="006699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071546"/>
            <a:ext cx="2643206" cy="57864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071546"/>
            <a:ext cx="8143900" cy="8572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/>
            <a:r>
              <a:rPr lang="ru-RU" sz="30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Происхождение и история танца</a:t>
            </a:r>
            <a:r>
              <a:rPr lang="ru-RU" sz="3680" b="1" dirty="0" smtClean="0">
                <a:solidFill>
                  <a:srgbClr val="99CC00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2828678" cy="3286148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071546"/>
            <a:ext cx="8143900" cy="45720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10" b="1" dirty="0" smtClean="0">
                <a:solidFill>
                  <a:srgbClr val="9900FF"/>
                </a:solidFill>
                <a:latin typeface="Times New Roman" pitchFamily="18" charset="0"/>
              </a:rPr>
              <a:t>Бальные танцы</a:t>
            </a:r>
          </a:p>
          <a:p>
            <a:pPr algn="ctr"/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В середине ХХ века появилось такое понятие как   </a:t>
            </a:r>
          </a:p>
          <a:p>
            <a:pPr algn="ctr"/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«Бальный танец».</a:t>
            </a:r>
          </a:p>
          <a:p>
            <a:pPr algn="ctr"/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Программа бальных танцев имеет две программы: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европейская:                                            латиноамериканская:                </a:t>
            </a:r>
          </a:p>
          <a:p>
            <a:endParaRPr lang="ru-RU" sz="218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медленный вальс;                                           ча-ча-ча;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фокстрот;                                                      самба; 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квикстеп;                                                      румба; 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танго;                                                             </a:t>
            </a:r>
            <a:r>
              <a:rPr lang="ru-RU" sz="2180" b="1" dirty="0" err="1" smtClean="0">
                <a:solidFill>
                  <a:schemeClr val="tx1"/>
                </a:solidFill>
                <a:latin typeface="Times New Roman" pitchFamily="18" charset="0"/>
              </a:rPr>
              <a:t>джайв</a:t>
            </a:r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венский вальс;                                             </a:t>
            </a:r>
            <a:r>
              <a:rPr lang="ru-RU" sz="2180" b="1" dirty="0" err="1" smtClean="0">
                <a:solidFill>
                  <a:schemeClr val="tx1"/>
                </a:solidFill>
                <a:latin typeface="Times New Roman" pitchFamily="18" charset="0"/>
              </a:rPr>
              <a:t>пасодобль</a:t>
            </a:r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r>
              <a:rPr lang="ru-RU" sz="2180" b="1" dirty="0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endParaRPr lang="ru-RU" sz="218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8143900" cy="928670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90" b="1" i="1" dirty="0" smtClean="0">
                <a:solidFill>
                  <a:srgbClr val="FF0000"/>
                </a:solidFill>
                <a:latin typeface="Times New Roman" pitchFamily="18" charset="0"/>
              </a:rPr>
              <a:t>Танец — поэма, в ней каждое движение — слово (Мата </a:t>
            </a:r>
            <a:r>
              <a:rPr lang="ru-RU" sz="2190" b="1" i="1" dirty="0" err="1" smtClean="0">
                <a:solidFill>
                  <a:srgbClr val="FF0000"/>
                </a:solidFill>
                <a:latin typeface="Times New Roman" pitchFamily="18" charset="0"/>
              </a:rPr>
              <a:t>Хари</a:t>
            </a:r>
            <a:r>
              <a:rPr lang="ru-RU" sz="2190" b="1" i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endParaRPr lang="ru-RU" sz="219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5000636"/>
            <a:ext cx="8143900" cy="18573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786058"/>
            <a:ext cx="264320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736"/>
            <a:ext cx="8143900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0"/>
            <a:ext cx="8143900" cy="1414442"/>
          </a:xfrm>
          <a:prstGeom prst="rect">
            <a:avLst/>
          </a:prstGeom>
          <a:solidFill>
            <a:srgbClr val="66FFFF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40" b="1" i="1" dirty="0" smtClean="0">
                <a:solidFill>
                  <a:srgbClr val="C00000"/>
                </a:solidFill>
                <a:latin typeface="Times New Roman" pitchFamily="18" charset="0"/>
              </a:rPr>
              <a:t>«Танец - это наша древняя речь.»</a:t>
            </a:r>
          </a:p>
          <a:p>
            <a:pPr algn="ctr"/>
            <a:r>
              <a:rPr lang="ru-RU" sz="3240" b="1" i="1" dirty="0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</a:t>
            </a:r>
            <a:r>
              <a:rPr lang="ru-RU" sz="1870" b="1" i="1" dirty="0" smtClean="0">
                <a:solidFill>
                  <a:srgbClr val="C00000"/>
                </a:solidFill>
                <a:latin typeface="Times New Roman" pitchFamily="18" charset="0"/>
              </a:rPr>
              <a:t>(Софья </a:t>
            </a:r>
            <a:r>
              <a:rPr lang="ru-RU" sz="1870" b="1" i="1" dirty="0" err="1" smtClean="0">
                <a:solidFill>
                  <a:srgbClr val="C00000"/>
                </a:solidFill>
                <a:latin typeface="Times New Roman" pitchFamily="18" charset="0"/>
              </a:rPr>
              <a:t>Баскина</a:t>
            </a:r>
            <a:r>
              <a:rPr lang="ru-RU" sz="1870" b="1" i="1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  <a:endParaRPr lang="ru-RU" sz="187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500174"/>
            <a:ext cx="70009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40" b="1" dirty="0" smtClean="0">
                <a:solidFill>
                  <a:srgbClr val="0000FF"/>
                </a:solidFill>
                <a:latin typeface="Times New Roman" pitchFamily="18" charset="0"/>
              </a:rPr>
              <a:t>Танцы европейской программы.</a:t>
            </a:r>
            <a:endParaRPr lang="ru-RU" sz="264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6626" name="Picture 2" descr="D:\Фото\Сын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1718731" cy="2563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8" name="Picture 4" descr="D:\Фото\Сын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643314"/>
            <a:ext cx="1714500" cy="2614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9" name="Picture 5" descr="D:\Фото\Сын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2285992"/>
            <a:ext cx="1522449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30" name="Picture 6" descr="D:\Фото\Сын\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357430"/>
            <a:ext cx="1785950" cy="2763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1142976" y="5000636"/>
            <a:ext cx="1571636" cy="271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квикстеп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5214950"/>
            <a:ext cx="1214446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ТАНГО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6357958"/>
            <a:ext cx="1643074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ФОКСТРОТ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929586" y="4714884"/>
            <a:ext cx="12144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ВАЛЬС</a:t>
            </a:r>
            <a:endParaRPr lang="ru-RU" dirty="0"/>
          </a:p>
        </p:txBody>
      </p:sp>
      <p:pic>
        <p:nvPicPr>
          <p:cNvPr id="26627" name="Picture 3" descr="D:\Фото\Сын\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214818"/>
            <a:ext cx="1650223" cy="25177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000108"/>
            <a:ext cx="8143900" cy="585789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 descr="D:\Фото\Сын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71612"/>
            <a:ext cx="3073533" cy="45688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000100" y="0"/>
            <a:ext cx="8143900" cy="928670"/>
          </a:xfrm>
          <a:prstGeom prst="rect">
            <a:avLst/>
          </a:prstGeom>
          <a:solidFill>
            <a:srgbClr val="9999FF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3960" b="1" i="1" spc="50" dirty="0" smtClean="0">
                <a:ln w="1143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Вальс - это все-таки вальс.</a:t>
            </a:r>
            <a:endParaRPr lang="ru-RU" sz="3960" b="1" i="1" spc="50" dirty="0" smtClean="0">
              <a:ln w="11430">
                <a:solidFill>
                  <a:schemeClr val="accent5">
                    <a:lumMod val="60000"/>
                    <a:lumOff val="4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1500174"/>
            <a:ext cx="4000528" cy="46434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50" b="1" dirty="0" smtClean="0">
                <a:solidFill>
                  <a:srgbClr val="FF0000"/>
                </a:solidFill>
                <a:latin typeface="Times New Roman" pitchFamily="18" charset="0"/>
              </a:rPr>
              <a:t>Медленный вальс </a:t>
            </a:r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</a:rPr>
              <a:t>–бальный танец европейской программы. Разновидностью медленного вальса является венский вальс, но отличается количеством тактов в минуту, то есть темпом исполнения.</a:t>
            </a:r>
          </a:p>
          <a:p>
            <a:pPr algn="ctr"/>
            <a:r>
              <a:rPr lang="ru-RU" sz="2250" b="1" dirty="0" smtClean="0">
                <a:solidFill>
                  <a:srgbClr val="FFFF00"/>
                </a:solidFill>
                <a:latin typeface="Times New Roman" pitchFamily="18" charset="0"/>
              </a:rPr>
              <a:t>Венский вальс </a:t>
            </a:r>
            <a:r>
              <a:rPr lang="ru-RU" sz="2250" b="1" dirty="0" smtClean="0">
                <a:solidFill>
                  <a:schemeClr val="tx1"/>
                </a:solidFill>
                <a:latin typeface="Times New Roman" pitchFamily="18" charset="0"/>
              </a:rPr>
              <a:t>нам известен по произведениям известного австрийского композитора Иоганна Штрауса. </a:t>
            </a:r>
            <a:endParaRPr lang="ru-RU" sz="225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1285860"/>
            <a:ext cx="8143900" cy="55721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8143900" cy="142873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9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Если вы не дадите мне танцевать в моей собственной манере, я вообще не буду танцевать.              </a:t>
            </a:r>
            <a:r>
              <a:rPr lang="ru-RU" sz="144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Л. Кэрролл</a:t>
            </a:r>
            <a:endParaRPr lang="ru-RU" sz="144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  <p:pic>
        <p:nvPicPr>
          <p:cNvPr id="10241" name="Picture 1" descr="D:\Фото\Сын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921580" cy="45720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71604" y="1643050"/>
            <a:ext cx="45719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643050"/>
            <a:ext cx="4143404" cy="471490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560" b="1" dirty="0" smtClean="0">
                <a:solidFill>
                  <a:srgbClr val="D60093"/>
                </a:solidFill>
                <a:latin typeface="Times New Roman" pitchFamily="18" charset="0"/>
              </a:rPr>
              <a:t>Фокстрот</a:t>
            </a:r>
            <a:r>
              <a:rPr lang="ru-RU" sz="2020" b="1" dirty="0" smtClean="0">
                <a:solidFill>
                  <a:schemeClr val="tx1"/>
                </a:solidFill>
                <a:latin typeface="Times New Roman" pitchFamily="18" charset="0"/>
              </a:rPr>
              <a:t>  -    развившийся   в 1912 году   в США из    не     столь темпераментного   </a:t>
            </a:r>
            <a:r>
              <a:rPr lang="ru-RU" sz="2020" b="1" dirty="0" err="1" smtClean="0">
                <a:solidFill>
                  <a:schemeClr val="tx1"/>
                </a:solidFill>
                <a:latin typeface="Times New Roman" pitchFamily="18" charset="0"/>
              </a:rPr>
              <a:t>ванстепа</a:t>
            </a:r>
            <a:r>
              <a:rPr lang="ru-RU" sz="2020" b="1" dirty="0" smtClean="0">
                <a:solidFill>
                  <a:schemeClr val="tx1"/>
                </a:solidFill>
                <a:latin typeface="Times New Roman" pitchFamily="18" charset="0"/>
              </a:rPr>
              <a:t>, новый    парный    танец. Необыкновенно  гармоничный танец,  сочетающий  прежде  всего неповторимую    «гладкую» </a:t>
            </a:r>
            <a:r>
              <a:rPr lang="ru-RU" sz="2020" b="1" dirty="0" err="1" smtClean="0">
                <a:solidFill>
                  <a:schemeClr val="tx1"/>
                </a:solidFill>
                <a:latin typeface="Times New Roman" pitchFamily="18" charset="0"/>
              </a:rPr>
              <a:t>скользящесть</a:t>
            </a:r>
            <a:r>
              <a:rPr lang="ru-RU" sz="2020" b="1" dirty="0" smtClean="0">
                <a:solidFill>
                  <a:schemeClr val="tx1"/>
                </a:solidFill>
                <a:latin typeface="Times New Roman" pitchFamily="18" charset="0"/>
              </a:rPr>
              <a:t>   (невесомость) шагов,  воздушность,  легкость.</a:t>
            </a:r>
          </a:p>
          <a:p>
            <a:r>
              <a:rPr lang="ru-RU" sz="2020" b="1" dirty="0" smtClean="0">
                <a:solidFill>
                  <a:schemeClr val="tx1"/>
                </a:solidFill>
                <a:latin typeface="Times New Roman" pitchFamily="18" charset="0"/>
              </a:rPr>
              <a:t>Пожалуй , только здесь оба партнера  полностью  сливаются  в танце,  как  единое  целое.</a:t>
            </a:r>
            <a:endParaRPr lang="ru-RU" sz="202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428736"/>
            <a:ext cx="8143900" cy="54292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0"/>
            <a:ext cx="8143900" cy="1414442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70" b="1" i="1" dirty="0" smtClean="0">
                <a:solidFill>
                  <a:srgbClr val="FFFF00"/>
                </a:solidFill>
                <a:latin typeface="Times New Roman" pitchFamily="18" charset="0"/>
              </a:rPr>
              <a:t>Хуан </a:t>
            </a:r>
            <a:r>
              <a:rPr lang="ru-RU" sz="1970" b="1" i="1" dirty="0" err="1" smtClean="0">
                <a:solidFill>
                  <a:srgbClr val="FFFF00"/>
                </a:solidFill>
                <a:latin typeface="Times New Roman" pitchFamily="18" charset="0"/>
              </a:rPr>
              <a:t>Д'Ариенсо</a:t>
            </a:r>
            <a:r>
              <a:rPr lang="ru-RU" sz="1970" b="1" i="1" dirty="0" smtClean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  <a:p>
            <a:pPr algn="ctr"/>
            <a:r>
              <a:rPr lang="ru-RU" sz="2640" b="1" i="1" dirty="0" smtClean="0">
                <a:solidFill>
                  <a:srgbClr val="FFFF00"/>
                </a:solidFill>
                <a:latin typeface="Times New Roman" pitchFamily="18" charset="0"/>
              </a:rPr>
              <a:t> «Танго - это ритм, нерв, сила и характер»</a:t>
            </a:r>
            <a:r>
              <a:rPr lang="ru-RU" sz="2640" b="1" i="1" dirty="0" smtClean="0">
                <a:solidFill>
                  <a:srgbClr val="FF0000"/>
                </a:solidFill>
                <a:latin typeface="Times New Roman" pitchFamily="18" charset="0"/>
              </a:rPr>
              <a:t>."</a:t>
            </a:r>
            <a:endParaRPr lang="ru-RU" sz="264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500174"/>
            <a:ext cx="4000528" cy="4857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70" b="1" dirty="0" smtClean="0">
                <a:solidFill>
                  <a:schemeClr val="tx1"/>
                </a:solidFill>
                <a:latin typeface="Times New Roman" pitchFamily="18" charset="0"/>
              </a:rPr>
              <a:t>Первоначально   </a:t>
            </a:r>
            <a:r>
              <a:rPr lang="ru-RU" sz="2430" b="1" dirty="0" smtClean="0">
                <a:solidFill>
                  <a:srgbClr val="FF0000"/>
                </a:solidFill>
                <a:latin typeface="Times New Roman" pitchFamily="18" charset="0"/>
              </a:rPr>
              <a:t>танго</a:t>
            </a:r>
            <a:r>
              <a:rPr lang="ru-RU" sz="2070" b="1" dirty="0" smtClean="0">
                <a:solidFill>
                  <a:schemeClr val="tx1"/>
                </a:solidFill>
                <a:latin typeface="Times New Roman" pitchFamily="18" charset="0"/>
              </a:rPr>
              <a:t>  было танцем   мужчин.   Это была, своего   рода,   дуэль, противоборство.  Позже  танго стало  танцем  мужчины  и женщины.  Но характер  танца сохранился,  осталось противоборство,   но уже между мужчиной   и  женщиной. В начале   ХХ  века   танго распространилось  по   всей Европе.</a:t>
            </a:r>
            <a:endParaRPr lang="ru-RU" sz="207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9217" name="Picture 1" descr="D:\Фото\Сын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83274"/>
            <a:ext cx="3286148" cy="5017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E1E1E1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588</TotalTime>
  <Words>570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Презентация PowerPoint</vt:lpstr>
      <vt:lpstr>  Танец — это тайный язык души (Марта Грэхем)</vt:lpstr>
      <vt:lpstr>         Я не стараюсь танцевать лучше всех остальных.    Я стараюсь танцевать лучше себя самого.  (Барышников)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Мелешко</cp:lastModifiedBy>
  <cp:revision>64</cp:revision>
  <dcterms:created xsi:type="dcterms:W3CDTF">2004-02-16T21:33:51Z</dcterms:created>
  <dcterms:modified xsi:type="dcterms:W3CDTF">2019-09-27T06:41:00Z</dcterms:modified>
</cp:coreProperties>
</file>