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2" r:id="rId3"/>
    <p:sldId id="266" r:id="rId4"/>
    <p:sldId id="257" r:id="rId5"/>
    <p:sldId id="278" r:id="rId6"/>
    <p:sldId id="279" r:id="rId7"/>
    <p:sldId id="272" r:id="rId8"/>
    <p:sldId id="273" r:id="rId9"/>
    <p:sldId id="274" r:id="rId10"/>
    <p:sldId id="269" r:id="rId11"/>
    <p:sldId id="270" r:id="rId12"/>
    <p:sldId id="275" r:id="rId13"/>
    <p:sldId id="280" r:id="rId14"/>
    <p:sldId id="276" r:id="rId15"/>
    <p:sldId id="281" r:id="rId16"/>
    <p:sldId id="264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186" autoAdjust="0"/>
  </p:normalViewPr>
  <p:slideViewPr>
    <p:cSldViewPr>
      <p:cViewPr varScale="1">
        <p:scale>
          <a:sx n="84" d="100"/>
          <a:sy n="84" d="100"/>
        </p:scale>
        <p:origin x="-80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404C13-8E73-4903-B5BD-80A5E49207F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D248B2-F61F-4344-8D05-CDACC5C0161E}">
      <dgm:prSet custT="1"/>
      <dgm:spPr/>
      <dgm:t>
        <a:bodyPr/>
        <a:lstStyle/>
        <a:p>
          <a:pPr rtl="0"/>
          <a:r>
            <a:rPr lang="ru-RU" sz="2400" b="1" i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Реализуют познавательную активность.</a:t>
          </a:r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2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   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61E90B5-3E6E-4793-8E93-4CC40CF4A41A}" type="parTrans" cxnId="{2BEE1F00-E82B-415F-BAA7-FA2134871410}">
      <dgm:prSet/>
      <dgm:spPr/>
      <dgm:t>
        <a:bodyPr/>
        <a:lstStyle/>
        <a:p>
          <a:endParaRPr lang="ru-RU"/>
        </a:p>
      </dgm:t>
    </dgm:pt>
    <dgm:pt modelId="{1E322061-27C5-4C4A-96DE-DE55C9E7133E}" type="sibTrans" cxnId="{2BEE1F00-E82B-415F-BAA7-FA2134871410}">
      <dgm:prSet/>
      <dgm:spPr/>
      <dgm:t>
        <a:bodyPr/>
        <a:lstStyle/>
        <a:p>
          <a:endParaRPr lang="ru-RU"/>
        </a:p>
      </dgm:t>
    </dgm:pt>
    <dgm:pt modelId="{E31E401B-3ADB-4167-8EF4-46D503FABDDE}">
      <dgm:prSet custT="1"/>
      <dgm:spPr/>
      <dgm:t>
        <a:bodyPr/>
        <a:lstStyle/>
        <a:p>
          <a:pPr rtl="0"/>
          <a:r>
            <a:rPr lang="ru-RU" sz="2000" b="1" i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В интересной игровой форме обогащают свой словарь.</a:t>
          </a:r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20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 </a:t>
          </a:r>
          <a:r>
            <a:rPr lang="ru-RU" sz="2000" i="1" dirty="0" smtClean="0"/>
            <a:t>   </a:t>
          </a:r>
          <a:endParaRPr lang="ru-RU" sz="2000" dirty="0"/>
        </a:p>
      </dgm:t>
    </dgm:pt>
    <dgm:pt modelId="{46B3AA07-A8DE-40F8-B8AC-C17ECF05EDE7}" type="parTrans" cxnId="{AFDF82B3-B090-439B-84A7-C3EA30DAB825}">
      <dgm:prSet/>
      <dgm:spPr/>
      <dgm:t>
        <a:bodyPr/>
        <a:lstStyle/>
        <a:p>
          <a:endParaRPr lang="ru-RU"/>
        </a:p>
      </dgm:t>
    </dgm:pt>
    <dgm:pt modelId="{AA003060-9C20-495F-B65D-8D5749300986}" type="sibTrans" cxnId="{AFDF82B3-B090-439B-84A7-C3EA30DAB825}">
      <dgm:prSet/>
      <dgm:spPr/>
      <dgm:t>
        <a:bodyPr/>
        <a:lstStyle/>
        <a:p>
          <a:endParaRPr lang="ru-RU"/>
        </a:p>
      </dgm:t>
    </dgm:pt>
    <dgm:pt modelId="{FA3BDF50-A6EC-4563-9E9A-007C96699CCF}">
      <dgm:prSet custT="1"/>
      <dgm:spPr/>
      <dgm:t>
        <a:bodyPr/>
        <a:lstStyle/>
        <a:p>
          <a:pPr rtl="0"/>
          <a:r>
            <a:rPr lang="ru-RU" sz="2000" b="1" i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Знакомятся с художественными произведениями</a:t>
          </a:r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стихами, </a:t>
          </a:r>
          <a:r>
            <a:rPr lang="ru-RU" sz="2000" b="1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потешками</a:t>
          </a:r>
          <a:r>
            <a:rPr lang="ru-RU" sz="2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пальчиковыми играми.</a:t>
          </a:r>
          <a:endParaRPr lang="ru-RU" sz="20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C9466BA-6B24-400C-87C4-AA06D1F1D99C}" type="parTrans" cxnId="{E39B5D18-EA5C-4E60-AB37-679E948ADD1A}">
      <dgm:prSet/>
      <dgm:spPr/>
      <dgm:t>
        <a:bodyPr/>
        <a:lstStyle/>
        <a:p>
          <a:endParaRPr lang="ru-RU"/>
        </a:p>
      </dgm:t>
    </dgm:pt>
    <dgm:pt modelId="{1EBC878A-CC68-4E2B-89BB-D6F21F46F18B}" type="sibTrans" cxnId="{E39B5D18-EA5C-4E60-AB37-679E948ADD1A}">
      <dgm:prSet/>
      <dgm:spPr/>
      <dgm:t>
        <a:bodyPr/>
        <a:lstStyle/>
        <a:p>
          <a:endParaRPr lang="ru-RU"/>
        </a:p>
      </dgm:t>
    </dgm:pt>
    <dgm:pt modelId="{78B72552-9FA6-499C-B4D2-A81E1F0EAB23}">
      <dgm:prSet custT="1"/>
      <dgm:spPr/>
      <dgm:t>
        <a:bodyPr/>
        <a:lstStyle/>
        <a:p>
          <a:pPr rtl="0"/>
          <a:r>
            <a:rPr lang="ru-RU" sz="2000" b="1" i="0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 детей появляются первые элементарные математические представления о счете, размере, величине.</a:t>
          </a:r>
          <a:endParaRPr lang="ru-RU" sz="2000" b="1" i="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81937314-EA37-47ED-AD5E-19D2773B2D63}" type="parTrans" cxnId="{A53F3ED3-9565-4CB7-ADD9-24D0F65B4F16}">
      <dgm:prSet/>
      <dgm:spPr/>
      <dgm:t>
        <a:bodyPr/>
        <a:lstStyle/>
        <a:p>
          <a:endParaRPr lang="ru-RU"/>
        </a:p>
      </dgm:t>
    </dgm:pt>
    <dgm:pt modelId="{54D7574C-8040-4044-8F97-978B9E9F8D48}" type="sibTrans" cxnId="{A53F3ED3-9565-4CB7-ADD9-24D0F65B4F16}">
      <dgm:prSet/>
      <dgm:spPr/>
      <dgm:t>
        <a:bodyPr/>
        <a:lstStyle/>
        <a:p>
          <a:endParaRPr lang="ru-RU"/>
        </a:p>
      </dgm:t>
    </dgm:pt>
    <dgm:pt modelId="{88B69617-BFB4-473B-BB06-D49761D6B7B8}">
      <dgm:prSet custT="1"/>
      <dgm:spPr/>
      <dgm:t>
        <a:bodyPr/>
        <a:lstStyle/>
        <a:p>
          <a:pPr rtl="0"/>
          <a:r>
            <a:rPr lang="ru-RU" sz="2400" b="1" i="1" u="sng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Развивают сенсорные эталоны.</a:t>
          </a:r>
          <a:r>
            <a:rPr lang="ru-RU" sz="2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endParaRPr lang="ru-RU" sz="2400" b="1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7C2B5D4-68C9-474D-8593-B86765CA4BC8}" type="parTrans" cxnId="{65B08ED2-051A-42BC-98E1-327E34A38E3A}">
      <dgm:prSet/>
      <dgm:spPr/>
      <dgm:t>
        <a:bodyPr/>
        <a:lstStyle/>
        <a:p>
          <a:endParaRPr lang="ru-RU"/>
        </a:p>
      </dgm:t>
    </dgm:pt>
    <dgm:pt modelId="{8DC81EE1-327D-49CF-A960-45E501316A0C}" type="sibTrans" cxnId="{65B08ED2-051A-42BC-98E1-327E34A38E3A}">
      <dgm:prSet/>
      <dgm:spPr/>
      <dgm:t>
        <a:bodyPr/>
        <a:lstStyle/>
        <a:p>
          <a:endParaRPr lang="ru-RU"/>
        </a:p>
      </dgm:t>
    </dgm:pt>
    <dgm:pt modelId="{56255A32-9668-4113-A770-DEDFD0107460}" type="pres">
      <dgm:prSet presAssocID="{63404C13-8E73-4903-B5BD-80A5E49207F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195A1-EF3F-4D14-AE16-D2F8CAA236BA}" type="pres">
      <dgm:prSet presAssocID="{29D248B2-F61F-4344-8D05-CDACC5C0161E}" presName="circ1" presStyleLbl="vennNode1" presStyleIdx="0" presStyleCnt="5"/>
      <dgm:spPr/>
    </dgm:pt>
    <dgm:pt modelId="{E0D8BEE6-148D-42CC-9BA8-6555F2D18E6A}" type="pres">
      <dgm:prSet presAssocID="{29D248B2-F61F-4344-8D05-CDACC5C0161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56B2D9-CE24-4976-A7CE-A7F90F394611}" type="pres">
      <dgm:prSet presAssocID="{E31E401B-3ADB-4167-8EF4-46D503FABDDE}" presName="circ2" presStyleLbl="vennNode1" presStyleIdx="1" presStyleCnt="5"/>
      <dgm:spPr/>
    </dgm:pt>
    <dgm:pt modelId="{A7EC01DC-D9FE-4E50-BF48-860531F44B4C}" type="pres">
      <dgm:prSet presAssocID="{E31E401B-3ADB-4167-8EF4-46D503FABDDE}" presName="circ2Tx" presStyleLbl="revTx" presStyleIdx="0" presStyleCnt="0" custLinFactNeighborX="-5459" custLinFactNeighborY="-406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A2C73A-B979-4C61-90A8-FAEE2D29829A}" type="pres">
      <dgm:prSet presAssocID="{FA3BDF50-A6EC-4563-9E9A-007C96699CCF}" presName="circ3" presStyleLbl="vennNode1" presStyleIdx="2" presStyleCnt="5"/>
      <dgm:spPr/>
    </dgm:pt>
    <dgm:pt modelId="{9F40FBFD-B16C-4CF3-8355-F4EE21096481}" type="pres">
      <dgm:prSet presAssocID="{FA3BDF50-A6EC-4563-9E9A-007C96699CCF}" presName="circ3Tx" presStyleLbl="revTx" presStyleIdx="0" presStyleCnt="0" custScaleX="104715" custLinFactNeighborX="9181" custLinFactNeighborY="-518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B5222-E653-4DEB-BE0D-D5AADC8D2594}" type="pres">
      <dgm:prSet presAssocID="{78B72552-9FA6-499C-B4D2-A81E1F0EAB23}" presName="circ4" presStyleLbl="vennNode1" presStyleIdx="3" presStyleCnt="5"/>
      <dgm:spPr/>
    </dgm:pt>
    <dgm:pt modelId="{C62E64A8-3BCD-464D-BD21-B7F6A2AFCE8E}" type="pres">
      <dgm:prSet presAssocID="{78B72552-9FA6-499C-B4D2-A81E1F0EAB23}" presName="circ4Tx" presStyleLbl="revTx" presStyleIdx="0" presStyleCnt="0" custScaleY="126565" custLinFactNeighborX="-9181" custLinFactNeighborY="-584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52D49-A5A3-42EC-BCA5-D98906DCB1EC}" type="pres">
      <dgm:prSet presAssocID="{88B69617-BFB4-473B-BB06-D49761D6B7B8}" presName="circ5" presStyleLbl="vennNode1" presStyleIdx="4" presStyleCnt="5"/>
      <dgm:spPr/>
    </dgm:pt>
    <dgm:pt modelId="{EFFDED81-82CD-4F0E-A43E-425CC2572115}" type="pres">
      <dgm:prSet presAssocID="{88B69617-BFB4-473B-BB06-D49761D6B7B8}" presName="circ5Tx" presStyleLbl="revTx" presStyleIdx="0" presStyleCnt="0" custLinFactNeighborX="3102" custLinFactNeighborY="-472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B08ED2-051A-42BC-98E1-327E34A38E3A}" srcId="{63404C13-8E73-4903-B5BD-80A5E49207FB}" destId="{88B69617-BFB4-473B-BB06-D49761D6B7B8}" srcOrd="4" destOrd="0" parTransId="{C7C2B5D4-68C9-474D-8593-B86765CA4BC8}" sibTransId="{8DC81EE1-327D-49CF-A960-45E501316A0C}"/>
    <dgm:cxn modelId="{A53F49EC-BAEC-454E-A0AB-101719DD0D79}" type="presOf" srcId="{29D248B2-F61F-4344-8D05-CDACC5C0161E}" destId="{E0D8BEE6-148D-42CC-9BA8-6555F2D18E6A}" srcOrd="0" destOrd="0" presId="urn:microsoft.com/office/officeart/2005/8/layout/venn1"/>
    <dgm:cxn modelId="{E39B5D18-EA5C-4E60-AB37-679E948ADD1A}" srcId="{63404C13-8E73-4903-B5BD-80A5E49207FB}" destId="{FA3BDF50-A6EC-4563-9E9A-007C96699CCF}" srcOrd="2" destOrd="0" parTransId="{9C9466BA-6B24-400C-87C4-AA06D1F1D99C}" sibTransId="{1EBC878A-CC68-4E2B-89BB-D6F21F46F18B}"/>
    <dgm:cxn modelId="{AFDF82B3-B090-439B-84A7-C3EA30DAB825}" srcId="{63404C13-8E73-4903-B5BD-80A5E49207FB}" destId="{E31E401B-3ADB-4167-8EF4-46D503FABDDE}" srcOrd="1" destOrd="0" parTransId="{46B3AA07-A8DE-40F8-B8AC-C17ECF05EDE7}" sibTransId="{AA003060-9C20-495F-B65D-8D5749300986}"/>
    <dgm:cxn modelId="{79D61122-2EC7-4818-BCA0-CEC410A2E2FA}" type="presOf" srcId="{78B72552-9FA6-499C-B4D2-A81E1F0EAB23}" destId="{C62E64A8-3BCD-464D-BD21-B7F6A2AFCE8E}" srcOrd="0" destOrd="0" presId="urn:microsoft.com/office/officeart/2005/8/layout/venn1"/>
    <dgm:cxn modelId="{17D4484A-5140-4DDA-946A-CCA73345D09A}" type="presOf" srcId="{E31E401B-3ADB-4167-8EF4-46D503FABDDE}" destId="{A7EC01DC-D9FE-4E50-BF48-860531F44B4C}" srcOrd="0" destOrd="0" presId="urn:microsoft.com/office/officeart/2005/8/layout/venn1"/>
    <dgm:cxn modelId="{A53F3ED3-9565-4CB7-ADD9-24D0F65B4F16}" srcId="{63404C13-8E73-4903-B5BD-80A5E49207FB}" destId="{78B72552-9FA6-499C-B4D2-A81E1F0EAB23}" srcOrd="3" destOrd="0" parTransId="{81937314-EA37-47ED-AD5E-19D2773B2D63}" sibTransId="{54D7574C-8040-4044-8F97-978B9E9F8D48}"/>
    <dgm:cxn modelId="{2BEE1F00-E82B-415F-BAA7-FA2134871410}" srcId="{63404C13-8E73-4903-B5BD-80A5E49207FB}" destId="{29D248B2-F61F-4344-8D05-CDACC5C0161E}" srcOrd="0" destOrd="0" parTransId="{561E90B5-3E6E-4793-8E93-4CC40CF4A41A}" sibTransId="{1E322061-27C5-4C4A-96DE-DE55C9E7133E}"/>
    <dgm:cxn modelId="{7082A6E1-5AAE-4063-ADF7-399F8DCA879D}" type="presOf" srcId="{FA3BDF50-A6EC-4563-9E9A-007C96699CCF}" destId="{9F40FBFD-B16C-4CF3-8355-F4EE21096481}" srcOrd="0" destOrd="0" presId="urn:microsoft.com/office/officeart/2005/8/layout/venn1"/>
    <dgm:cxn modelId="{212E337D-9334-44FD-9143-4EDEE3AA6632}" type="presOf" srcId="{88B69617-BFB4-473B-BB06-D49761D6B7B8}" destId="{EFFDED81-82CD-4F0E-A43E-425CC2572115}" srcOrd="0" destOrd="0" presId="urn:microsoft.com/office/officeart/2005/8/layout/venn1"/>
    <dgm:cxn modelId="{F166EA80-B6BD-4150-965B-0CD5935B0316}" type="presOf" srcId="{63404C13-8E73-4903-B5BD-80A5E49207FB}" destId="{56255A32-9668-4113-A770-DEDFD0107460}" srcOrd="0" destOrd="0" presId="urn:microsoft.com/office/officeart/2005/8/layout/venn1"/>
    <dgm:cxn modelId="{DF44878F-5863-4A98-97C9-78728A105DD3}" type="presParOf" srcId="{56255A32-9668-4113-A770-DEDFD0107460}" destId="{AF0195A1-EF3F-4D14-AE16-D2F8CAA236BA}" srcOrd="0" destOrd="0" presId="urn:microsoft.com/office/officeart/2005/8/layout/venn1"/>
    <dgm:cxn modelId="{77FAB098-9755-4B30-8EA2-AFEDB5104E8D}" type="presParOf" srcId="{56255A32-9668-4113-A770-DEDFD0107460}" destId="{E0D8BEE6-148D-42CC-9BA8-6555F2D18E6A}" srcOrd="1" destOrd="0" presId="urn:microsoft.com/office/officeart/2005/8/layout/venn1"/>
    <dgm:cxn modelId="{A95114A5-CA76-439F-BADF-555FA077164C}" type="presParOf" srcId="{56255A32-9668-4113-A770-DEDFD0107460}" destId="{0256B2D9-CE24-4976-A7CE-A7F90F394611}" srcOrd="2" destOrd="0" presId="urn:microsoft.com/office/officeart/2005/8/layout/venn1"/>
    <dgm:cxn modelId="{052FE55B-7551-4FEB-9F25-F52FD34F3DC2}" type="presParOf" srcId="{56255A32-9668-4113-A770-DEDFD0107460}" destId="{A7EC01DC-D9FE-4E50-BF48-860531F44B4C}" srcOrd="3" destOrd="0" presId="urn:microsoft.com/office/officeart/2005/8/layout/venn1"/>
    <dgm:cxn modelId="{166A4673-E647-452F-A5A2-25340333FFCD}" type="presParOf" srcId="{56255A32-9668-4113-A770-DEDFD0107460}" destId="{5FA2C73A-B979-4C61-90A8-FAEE2D29829A}" srcOrd="4" destOrd="0" presId="urn:microsoft.com/office/officeart/2005/8/layout/venn1"/>
    <dgm:cxn modelId="{6CD202C9-5270-4C6F-9697-CE88932CD7D4}" type="presParOf" srcId="{56255A32-9668-4113-A770-DEDFD0107460}" destId="{9F40FBFD-B16C-4CF3-8355-F4EE21096481}" srcOrd="5" destOrd="0" presId="urn:microsoft.com/office/officeart/2005/8/layout/venn1"/>
    <dgm:cxn modelId="{7F37C0B2-6FBC-4ED8-BF76-201F75345C7A}" type="presParOf" srcId="{56255A32-9668-4113-A770-DEDFD0107460}" destId="{A1BB5222-E653-4DEB-BE0D-D5AADC8D2594}" srcOrd="6" destOrd="0" presId="urn:microsoft.com/office/officeart/2005/8/layout/venn1"/>
    <dgm:cxn modelId="{A77BBC17-A4D1-4291-A601-E3C48A08686A}" type="presParOf" srcId="{56255A32-9668-4113-A770-DEDFD0107460}" destId="{C62E64A8-3BCD-464D-BD21-B7F6A2AFCE8E}" srcOrd="7" destOrd="0" presId="urn:microsoft.com/office/officeart/2005/8/layout/venn1"/>
    <dgm:cxn modelId="{B81D30DF-CC7A-427E-912D-03001AF94B70}" type="presParOf" srcId="{56255A32-9668-4113-A770-DEDFD0107460}" destId="{FDC52D49-A5A3-42EC-BCA5-D98906DCB1EC}" srcOrd="8" destOrd="0" presId="urn:microsoft.com/office/officeart/2005/8/layout/venn1"/>
    <dgm:cxn modelId="{62B60A3A-4F9E-43DF-B4B3-555E67A978C3}" type="presParOf" srcId="{56255A32-9668-4113-A770-DEDFD0107460}" destId="{EFFDED81-82CD-4F0E-A43E-425CC2572115}" srcOrd="9" destOrd="0" presId="urn:microsoft.com/office/officeart/2005/8/layout/venn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5400000" scaled="0"/>
    </a:gra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ACC3C0-6B81-4846-BA53-805E5EE4078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D13B130-369E-4655-8D04-277496D9CB36}">
      <dgm:prSet custT="1"/>
      <dgm:spPr/>
      <dgm:t>
        <a:bodyPr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rtl="0"/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Работа по формированию навыков по </a:t>
          </a:r>
          <a:r>
            <a:rPr lang="ru-RU" sz="1600" b="1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пластилинографии</a:t>
          </a:r>
          <a:r>
            <a:rPr lang="ru-RU" sz="1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проводится  в несколько этапов, на каждом из которых перед ребенком ставятся определенные задачи</a:t>
          </a:r>
          <a:r>
            <a:rPr lang="ru-RU" sz="6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.</a:t>
          </a:r>
          <a:endParaRPr lang="ru-RU" sz="600" b="1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5907279-056A-4119-A306-2222189D0430}" type="parTrans" cxnId="{B9360556-F838-42FE-91EE-584B95F54D9E}">
      <dgm:prSet/>
      <dgm:spPr/>
      <dgm:t>
        <a:bodyPr/>
        <a:lstStyle/>
        <a:p>
          <a:endParaRPr lang="ru-RU"/>
        </a:p>
      </dgm:t>
    </dgm:pt>
    <dgm:pt modelId="{6CE3E05A-8858-48A8-A4F7-428FF58A888A}" type="sibTrans" cxnId="{B9360556-F838-42FE-91EE-584B95F54D9E}">
      <dgm:prSet/>
      <dgm:spPr/>
      <dgm:t>
        <a:bodyPr/>
        <a:lstStyle/>
        <a:p>
          <a:endParaRPr lang="ru-RU"/>
        </a:p>
      </dgm:t>
    </dgm:pt>
    <dgm:pt modelId="{851F89FD-4438-426B-AA75-EF9EE1DA5803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bg1"/>
              </a:solidFill>
            </a:rPr>
            <a:t>1.</a:t>
          </a:r>
          <a:r>
            <a:rPr lang="ru-RU" sz="1600" b="1" i="1" dirty="0" smtClean="0">
              <a:solidFill>
                <a:srgbClr val="FF0000"/>
              </a:solidFill>
            </a:rPr>
            <a:t> Подготовительный</a:t>
          </a:r>
          <a:r>
            <a:rPr lang="ru-RU" sz="1600" b="1" i="1" dirty="0" smtClean="0"/>
            <a:t>.</a:t>
          </a:r>
          <a:r>
            <a:rPr lang="ru-RU" sz="1600" b="1" dirty="0" smtClean="0"/>
            <a:t> </a:t>
          </a:r>
        </a:p>
        <a:p>
          <a:pPr rtl="0"/>
          <a:r>
            <a:rPr lang="ru-RU" sz="1600" b="1" dirty="0" smtClean="0"/>
            <a:t>Освоить приемы надавливания, придавливания, размазывания пластилина подушечкой пальца; выработать правильную постановку пальца; овладеть приемом </a:t>
          </a:r>
          <a:r>
            <a:rPr lang="ru-RU" sz="1600" b="1" dirty="0" err="1" smtClean="0"/>
            <a:t>отщипывания</a:t>
          </a:r>
          <a:r>
            <a:rPr lang="ru-RU" sz="1600" b="1" dirty="0" smtClean="0"/>
            <a:t> маленького кусочка пластилина и скатывания шарика между двумя пальцами; научиться работать на ограниченном пространстве.</a:t>
          </a:r>
          <a:endParaRPr lang="ru-RU" sz="1600" b="1" dirty="0"/>
        </a:p>
      </dgm:t>
    </dgm:pt>
    <dgm:pt modelId="{12101D49-A2C8-4D08-9DFD-AC206AD0A066}" type="parTrans" cxnId="{A0FA5CEE-02C0-4C1D-962B-E4FB865EC083}">
      <dgm:prSet/>
      <dgm:spPr/>
      <dgm:t>
        <a:bodyPr/>
        <a:lstStyle/>
        <a:p>
          <a:endParaRPr lang="ru-RU"/>
        </a:p>
      </dgm:t>
    </dgm:pt>
    <dgm:pt modelId="{9734C57B-2DE4-453E-A60D-D8712B28957C}" type="sibTrans" cxnId="{A0FA5CEE-02C0-4C1D-962B-E4FB865EC083}">
      <dgm:prSet/>
      <dgm:spPr/>
      <dgm:t>
        <a:bodyPr/>
        <a:lstStyle/>
        <a:p>
          <a:endParaRPr lang="ru-RU"/>
        </a:p>
      </dgm:t>
    </dgm:pt>
    <dgm:pt modelId="{245A73D3-6B7C-4536-AFD3-7DE8BB792D62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chemeClr val="bg1"/>
              </a:solidFill>
            </a:rPr>
            <a:t>2.</a:t>
          </a:r>
          <a:r>
            <a:rPr lang="ru-RU" sz="1800" b="1" i="1" dirty="0" smtClean="0">
              <a:solidFill>
                <a:srgbClr val="FF0000"/>
              </a:solidFill>
            </a:rPr>
            <a:t> Основной.</a:t>
          </a:r>
          <a:r>
            <a:rPr lang="ru-RU" sz="1400" dirty="0" smtClean="0"/>
            <a:t> </a:t>
          </a:r>
        </a:p>
        <a:p>
          <a:pPr rtl="0"/>
          <a:r>
            <a:rPr lang="ru-RU" sz="1400" b="1" dirty="0" smtClean="0"/>
            <a:t>Научиться не выходить за контур рисунка, размазывать пальцем пластилин по всему рисунку, использовать несколько цветов пластилина, использовать вспомогательные предметы (косточки, перышки, горошки и т.д.) для придания большей выразительности работам; освоить умение пользоваться специальной стекой-печаткой, доводить дело до конца, работать аккуратно, выполнять коллективные композиции, восстанавливать последовательность выполняемых действий, действовать по образцу и по словесному указанию воспитателя.</a:t>
          </a:r>
          <a:endParaRPr lang="ru-RU" sz="1400" b="1" dirty="0"/>
        </a:p>
      </dgm:t>
    </dgm:pt>
    <dgm:pt modelId="{3155AB05-6DD1-4561-86D8-77DA75C600A5}" type="parTrans" cxnId="{6722DB8A-AB99-4534-8629-B76B2356A6E0}">
      <dgm:prSet/>
      <dgm:spPr/>
      <dgm:t>
        <a:bodyPr/>
        <a:lstStyle/>
        <a:p>
          <a:endParaRPr lang="ru-RU"/>
        </a:p>
      </dgm:t>
    </dgm:pt>
    <dgm:pt modelId="{8417A2B2-1B74-4D98-A3BE-510B46AFC3DD}" type="sibTrans" cxnId="{6722DB8A-AB99-4534-8629-B76B2356A6E0}">
      <dgm:prSet/>
      <dgm:spPr/>
      <dgm:t>
        <a:bodyPr/>
        <a:lstStyle/>
        <a:p>
          <a:endParaRPr lang="ru-RU"/>
        </a:p>
      </dgm:t>
    </dgm:pt>
    <dgm:pt modelId="{7B600CFD-E4BC-43EA-AFF3-50A553A75B5E}">
      <dgm:prSet custT="1"/>
      <dgm:spPr/>
      <dgm:t>
        <a:bodyPr/>
        <a:lstStyle/>
        <a:p>
          <a:pPr rtl="0"/>
          <a:r>
            <a:rPr lang="ru-RU" sz="1600" b="1" i="1" dirty="0" smtClean="0">
              <a:solidFill>
                <a:schemeClr val="bg1"/>
              </a:solidFill>
            </a:rPr>
            <a:t>3</a:t>
          </a:r>
          <a:r>
            <a:rPr lang="ru-RU" sz="1600" b="1" i="1" dirty="0" smtClean="0">
              <a:solidFill>
                <a:srgbClr val="FF0000"/>
              </a:solidFill>
            </a:rPr>
            <a:t>. Итоговый.</a:t>
          </a:r>
        </a:p>
        <a:p>
          <a:pPr rtl="0"/>
          <a:r>
            <a:rPr lang="ru-RU" sz="1600" dirty="0" smtClean="0">
              <a:solidFill>
                <a:srgbClr val="FF0000"/>
              </a:solidFill>
            </a:rPr>
            <a:t> </a:t>
          </a:r>
          <a:r>
            <a:rPr lang="ru-RU" sz="1600" b="1" dirty="0" smtClean="0"/>
            <a:t>Научиться самостоятельно решать творческие задачи, выбирать рисунок для работы; сформировать личностное отношение к результатам своей деятельности</a:t>
          </a:r>
          <a:endParaRPr lang="ru-RU" sz="1600" b="1" dirty="0"/>
        </a:p>
      </dgm:t>
    </dgm:pt>
    <dgm:pt modelId="{249200FD-5E9C-448A-A9FE-97602989DA4A}" type="parTrans" cxnId="{1A7C7721-0C95-455A-8837-743D80413A76}">
      <dgm:prSet/>
      <dgm:spPr/>
      <dgm:t>
        <a:bodyPr/>
        <a:lstStyle/>
        <a:p>
          <a:endParaRPr lang="ru-RU"/>
        </a:p>
      </dgm:t>
    </dgm:pt>
    <dgm:pt modelId="{231297DF-31E4-4BB1-A830-B6509F2B9F86}" type="sibTrans" cxnId="{1A7C7721-0C95-455A-8837-743D80413A76}">
      <dgm:prSet/>
      <dgm:spPr/>
      <dgm:t>
        <a:bodyPr/>
        <a:lstStyle/>
        <a:p>
          <a:endParaRPr lang="ru-RU"/>
        </a:p>
      </dgm:t>
    </dgm:pt>
    <dgm:pt modelId="{6590C342-6D67-4078-87EF-26E42FB3A779}" type="pres">
      <dgm:prSet presAssocID="{41ACC3C0-6B81-4846-BA53-805E5EE4078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1E0558-19AA-41FD-AA72-5C893D415F62}" type="pres">
      <dgm:prSet presAssocID="{4D13B130-369E-4655-8D04-277496D9CB36}" presName="node" presStyleLbl="node1" presStyleIdx="0" presStyleCnt="4" custScaleX="351640" custScaleY="54494" custRadScaleRad="122732" custRadScaleInc="179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836DA5-DC1E-4761-8753-FD2C6C9AC26C}" type="pres">
      <dgm:prSet presAssocID="{6CE3E05A-8858-48A8-A4F7-428FF58A888A}" presName="sibTrans" presStyleLbl="sibTrans2D1" presStyleIdx="0" presStyleCnt="4" custAng="1042054" custLinFactNeighborX="-15345" custLinFactNeighborY="9791"/>
      <dgm:spPr/>
      <dgm:t>
        <a:bodyPr/>
        <a:lstStyle/>
        <a:p>
          <a:endParaRPr lang="ru-RU"/>
        </a:p>
      </dgm:t>
    </dgm:pt>
    <dgm:pt modelId="{FEB518A2-FB06-4056-9C6B-9332F04371AE}" type="pres">
      <dgm:prSet presAssocID="{6CE3E05A-8858-48A8-A4F7-428FF58A888A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FFF74384-BBA6-492D-8AA6-643E41F3FCEF}" type="pres">
      <dgm:prSet presAssocID="{851F89FD-4438-426B-AA75-EF9EE1DA5803}" presName="node" presStyleLbl="node1" presStyleIdx="1" presStyleCnt="4" custScaleX="218386" custScaleY="143685" custRadScaleRad="98990" custRadScaleInc="-3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67031-9649-456E-8672-5B1611E449C5}" type="pres">
      <dgm:prSet presAssocID="{9734C57B-2DE4-453E-A60D-D8712B28957C}" presName="sibTrans" presStyleLbl="sibTrans2D1" presStyleIdx="1" presStyleCnt="4"/>
      <dgm:spPr/>
      <dgm:t>
        <a:bodyPr/>
        <a:lstStyle/>
        <a:p>
          <a:endParaRPr lang="ru-RU"/>
        </a:p>
      </dgm:t>
    </dgm:pt>
    <dgm:pt modelId="{CB1C1F73-C37D-4782-8061-25C0D9664B95}" type="pres">
      <dgm:prSet presAssocID="{9734C57B-2DE4-453E-A60D-D8712B28957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53DB9B56-57D6-4942-BCC1-4F299DE725ED}" type="pres">
      <dgm:prSet presAssocID="{245A73D3-6B7C-4536-AFD3-7DE8BB792D62}" presName="node" presStyleLbl="node1" presStyleIdx="2" presStyleCnt="4" custScaleX="328413" custScaleY="133068" custRadScaleRad="98242" custRadScaleInc="59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B3E2C-250A-46BB-844D-D4958D1A96CE}" type="pres">
      <dgm:prSet presAssocID="{8417A2B2-1B74-4D98-A3BE-510B46AFC3DD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1C6EEF2-6AEE-4944-A4DF-962DCDCD556A}" type="pres">
      <dgm:prSet presAssocID="{8417A2B2-1B74-4D98-A3BE-510B46AFC3D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44036F1-1944-49CB-A9F0-F2BE9DAF84E4}" type="pres">
      <dgm:prSet presAssocID="{7B600CFD-E4BC-43EA-AFF3-50A553A75B5E}" presName="node" presStyleLbl="node1" presStyleIdx="3" presStyleCnt="4" custScaleX="193306" custRadScaleRad="104828" custRadScaleInc="41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73F2DE-D7C9-436A-B3D4-E17711DE73A2}" type="pres">
      <dgm:prSet presAssocID="{231297DF-31E4-4BB1-A830-B6509F2B9F86}" presName="sibTrans" presStyleLbl="sibTrans2D1" presStyleIdx="3" presStyleCnt="4"/>
      <dgm:spPr/>
      <dgm:t>
        <a:bodyPr/>
        <a:lstStyle/>
        <a:p>
          <a:endParaRPr lang="ru-RU"/>
        </a:p>
      </dgm:t>
    </dgm:pt>
    <dgm:pt modelId="{645042DA-89D7-4935-AFFE-C1580082B71E}" type="pres">
      <dgm:prSet presAssocID="{231297DF-31E4-4BB1-A830-B6509F2B9F86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721A5257-8EAB-4A48-A99B-0E6A495E3601}" type="presOf" srcId="{231297DF-31E4-4BB1-A830-B6509F2B9F86}" destId="{B173F2DE-D7C9-436A-B3D4-E17711DE73A2}" srcOrd="0" destOrd="0" presId="urn:microsoft.com/office/officeart/2005/8/layout/cycle2"/>
    <dgm:cxn modelId="{7AE93629-C1FE-45B6-ADDE-4397CE6C61E5}" type="presOf" srcId="{4D13B130-369E-4655-8D04-277496D9CB36}" destId="{CB1E0558-19AA-41FD-AA72-5C893D415F62}" srcOrd="0" destOrd="0" presId="urn:microsoft.com/office/officeart/2005/8/layout/cycle2"/>
    <dgm:cxn modelId="{21152DA8-F97C-4254-BAF0-F3EBC0C9C243}" type="presOf" srcId="{851F89FD-4438-426B-AA75-EF9EE1DA5803}" destId="{FFF74384-BBA6-492D-8AA6-643E41F3FCEF}" srcOrd="0" destOrd="0" presId="urn:microsoft.com/office/officeart/2005/8/layout/cycle2"/>
    <dgm:cxn modelId="{7064FF11-22EB-4146-9A20-8E239ABCCE60}" type="presOf" srcId="{6CE3E05A-8858-48A8-A4F7-428FF58A888A}" destId="{FEB518A2-FB06-4056-9C6B-9332F04371AE}" srcOrd="1" destOrd="0" presId="urn:microsoft.com/office/officeart/2005/8/layout/cycle2"/>
    <dgm:cxn modelId="{B9360556-F838-42FE-91EE-584B95F54D9E}" srcId="{41ACC3C0-6B81-4846-BA53-805E5EE40786}" destId="{4D13B130-369E-4655-8D04-277496D9CB36}" srcOrd="0" destOrd="0" parTransId="{A5907279-056A-4119-A306-2222189D0430}" sibTransId="{6CE3E05A-8858-48A8-A4F7-428FF58A888A}"/>
    <dgm:cxn modelId="{DC8C6894-8AE5-4BDC-9B35-7ABA47FF30C1}" type="presOf" srcId="{6CE3E05A-8858-48A8-A4F7-428FF58A888A}" destId="{49836DA5-DC1E-4761-8753-FD2C6C9AC26C}" srcOrd="0" destOrd="0" presId="urn:microsoft.com/office/officeart/2005/8/layout/cycle2"/>
    <dgm:cxn modelId="{F36CB4AA-A377-4C38-9E12-603D562C27F0}" type="presOf" srcId="{9734C57B-2DE4-453E-A60D-D8712B28957C}" destId="{CB1C1F73-C37D-4782-8061-25C0D9664B95}" srcOrd="1" destOrd="0" presId="urn:microsoft.com/office/officeart/2005/8/layout/cycle2"/>
    <dgm:cxn modelId="{7BCD9100-A2AE-48E8-8457-27C2CDEB8191}" type="presOf" srcId="{41ACC3C0-6B81-4846-BA53-805E5EE40786}" destId="{6590C342-6D67-4078-87EF-26E42FB3A779}" srcOrd="0" destOrd="0" presId="urn:microsoft.com/office/officeart/2005/8/layout/cycle2"/>
    <dgm:cxn modelId="{1A7C7721-0C95-455A-8837-743D80413A76}" srcId="{41ACC3C0-6B81-4846-BA53-805E5EE40786}" destId="{7B600CFD-E4BC-43EA-AFF3-50A553A75B5E}" srcOrd="3" destOrd="0" parTransId="{249200FD-5E9C-448A-A9FE-97602989DA4A}" sibTransId="{231297DF-31E4-4BB1-A830-B6509F2B9F86}"/>
    <dgm:cxn modelId="{DA92D6F8-D8F8-49AF-BB38-EF0846CCFD22}" type="presOf" srcId="{231297DF-31E4-4BB1-A830-B6509F2B9F86}" destId="{645042DA-89D7-4935-AFFE-C1580082B71E}" srcOrd="1" destOrd="0" presId="urn:microsoft.com/office/officeart/2005/8/layout/cycle2"/>
    <dgm:cxn modelId="{A0FA5CEE-02C0-4C1D-962B-E4FB865EC083}" srcId="{41ACC3C0-6B81-4846-BA53-805E5EE40786}" destId="{851F89FD-4438-426B-AA75-EF9EE1DA5803}" srcOrd="1" destOrd="0" parTransId="{12101D49-A2C8-4D08-9DFD-AC206AD0A066}" sibTransId="{9734C57B-2DE4-453E-A60D-D8712B28957C}"/>
    <dgm:cxn modelId="{8FBB0187-DB2E-4F77-A88D-DBCFE4F41950}" type="presOf" srcId="{8417A2B2-1B74-4D98-A3BE-510B46AFC3DD}" destId="{61BB3E2C-250A-46BB-844D-D4958D1A96CE}" srcOrd="0" destOrd="0" presId="urn:microsoft.com/office/officeart/2005/8/layout/cycle2"/>
    <dgm:cxn modelId="{EC27931A-0163-4022-8798-FBD658CC9D85}" type="presOf" srcId="{8417A2B2-1B74-4D98-A3BE-510B46AFC3DD}" destId="{81C6EEF2-6AEE-4944-A4DF-962DCDCD556A}" srcOrd="1" destOrd="0" presId="urn:microsoft.com/office/officeart/2005/8/layout/cycle2"/>
    <dgm:cxn modelId="{87F4B171-349E-4580-ADEA-6EF724C0565F}" type="presOf" srcId="{245A73D3-6B7C-4536-AFD3-7DE8BB792D62}" destId="{53DB9B56-57D6-4942-BCC1-4F299DE725ED}" srcOrd="0" destOrd="0" presId="urn:microsoft.com/office/officeart/2005/8/layout/cycle2"/>
    <dgm:cxn modelId="{F541F363-6AA2-4234-B896-99F628022890}" type="presOf" srcId="{7B600CFD-E4BC-43EA-AFF3-50A553A75B5E}" destId="{044036F1-1944-49CB-A9F0-F2BE9DAF84E4}" srcOrd="0" destOrd="0" presId="urn:microsoft.com/office/officeart/2005/8/layout/cycle2"/>
    <dgm:cxn modelId="{6722DB8A-AB99-4534-8629-B76B2356A6E0}" srcId="{41ACC3C0-6B81-4846-BA53-805E5EE40786}" destId="{245A73D3-6B7C-4536-AFD3-7DE8BB792D62}" srcOrd="2" destOrd="0" parTransId="{3155AB05-6DD1-4561-86D8-77DA75C600A5}" sibTransId="{8417A2B2-1B74-4D98-A3BE-510B46AFC3DD}"/>
    <dgm:cxn modelId="{5D511151-BC2F-403D-955C-387FDFC812FE}" type="presOf" srcId="{9734C57B-2DE4-453E-A60D-D8712B28957C}" destId="{1FB67031-9649-456E-8672-5B1611E449C5}" srcOrd="0" destOrd="0" presId="urn:microsoft.com/office/officeart/2005/8/layout/cycle2"/>
    <dgm:cxn modelId="{793132C7-7518-4408-9FAE-D8FB8CA49423}" type="presParOf" srcId="{6590C342-6D67-4078-87EF-26E42FB3A779}" destId="{CB1E0558-19AA-41FD-AA72-5C893D415F62}" srcOrd="0" destOrd="0" presId="urn:microsoft.com/office/officeart/2005/8/layout/cycle2"/>
    <dgm:cxn modelId="{A6ADE603-6589-4C63-923D-472FFDA60506}" type="presParOf" srcId="{6590C342-6D67-4078-87EF-26E42FB3A779}" destId="{49836DA5-DC1E-4761-8753-FD2C6C9AC26C}" srcOrd="1" destOrd="0" presId="urn:microsoft.com/office/officeart/2005/8/layout/cycle2"/>
    <dgm:cxn modelId="{6DFE4C72-9795-4FF1-9144-77C894C2EEBC}" type="presParOf" srcId="{49836DA5-DC1E-4761-8753-FD2C6C9AC26C}" destId="{FEB518A2-FB06-4056-9C6B-9332F04371AE}" srcOrd="0" destOrd="0" presId="urn:microsoft.com/office/officeart/2005/8/layout/cycle2"/>
    <dgm:cxn modelId="{E48C3DD2-D460-4E61-9790-7C0B3607DC9A}" type="presParOf" srcId="{6590C342-6D67-4078-87EF-26E42FB3A779}" destId="{FFF74384-BBA6-492D-8AA6-643E41F3FCEF}" srcOrd="2" destOrd="0" presId="urn:microsoft.com/office/officeart/2005/8/layout/cycle2"/>
    <dgm:cxn modelId="{1BF50293-552D-4056-9965-BA3094E813D5}" type="presParOf" srcId="{6590C342-6D67-4078-87EF-26E42FB3A779}" destId="{1FB67031-9649-456E-8672-5B1611E449C5}" srcOrd="3" destOrd="0" presId="urn:microsoft.com/office/officeart/2005/8/layout/cycle2"/>
    <dgm:cxn modelId="{981E4FCF-D0FF-4B47-9B95-103691A6B8F3}" type="presParOf" srcId="{1FB67031-9649-456E-8672-5B1611E449C5}" destId="{CB1C1F73-C37D-4782-8061-25C0D9664B95}" srcOrd="0" destOrd="0" presId="urn:microsoft.com/office/officeart/2005/8/layout/cycle2"/>
    <dgm:cxn modelId="{0F5E98E5-ECC5-490E-8679-335E15633E2F}" type="presParOf" srcId="{6590C342-6D67-4078-87EF-26E42FB3A779}" destId="{53DB9B56-57D6-4942-BCC1-4F299DE725ED}" srcOrd="4" destOrd="0" presId="urn:microsoft.com/office/officeart/2005/8/layout/cycle2"/>
    <dgm:cxn modelId="{F06DA381-8D41-4F85-9775-A059EC826AA1}" type="presParOf" srcId="{6590C342-6D67-4078-87EF-26E42FB3A779}" destId="{61BB3E2C-250A-46BB-844D-D4958D1A96CE}" srcOrd="5" destOrd="0" presId="urn:microsoft.com/office/officeart/2005/8/layout/cycle2"/>
    <dgm:cxn modelId="{A6632CD0-B298-4EAD-9E4F-CB6093BC791B}" type="presParOf" srcId="{61BB3E2C-250A-46BB-844D-D4958D1A96CE}" destId="{81C6EEF2-6AEE-4944-A4DF-962DCDCD556A}" srcOrd="0" destOrd="0" presId="urn:microsoft.com/office/officeart/2005/8/layout/cycle2"/>
    <dgm:cxn modelId="{10426D35-E485-467F-8319-6384D3953122}" type="presParOf" srcId="{6590C342-6D67-4078-87EF-26E42FB3A779}" destId="{044036F1-1944-49CB-A9F0-F2BE9DAF84E4}" srcOrd="6" destOrd="0" presId="urn:microsoft.com/office/officeart/2005/8/layout/cycle2"/>
    <dgm:cxn modelId="{06ABBA31-640D-4BE8-82AE-8411B4C68662}" type="presParOf" srcId="{6590C342-6D67-4078-87EF-26E42FB3A779}" destId="{B173F2DE-D7C9-436A-B3D4-E17711DE73A2}" srcOrd="7" destOrd="0" presId="urn:microsoft.com/office/officeart/2005/8/layout/cycle2"/>
    <dgm:cxn modelId="{AEBF3B8E-7FF2-4293-B24F-F13012E4A5EC}" type="presParOf" srcId="{B173F2DE-D7C9-436A-B3D4-E17711DE73A2}" destId="{645042DA-89D7-4935-AFFE-C1580082B71E}" srcOrd="0" destOrd="0" presId="urn:microsoft.com/office/officeart/2005/8/layout/cycle2"/>
  </dgm:cxnLst>
  <dgm:bg>
    <a:solidFill>
      <a:schemeClr val="accent1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195A1-EF3F-4D14-AE16-D2F8CAA236BA}">
      <dsp:nvSpPr>
        <dsp:cNvPr id="0" name=""/>
        <dsp:cNvSpPr/>
      </dsp:nvSpPr>
      <dsp:spPr>
        <a:xfrm>
          <a:off x="3348372" y="1869123"/>
          <a:ext cx="2232248" cy="22322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0D8BEE6-148D-42CC-9BA8-6555F2D18E6A}">
      <dsp:nvSpPr>
        <dsp:cNvPr id="0" name=""/>
        <dsp:cNvSpPr/>
      </dsp:nvSpPr>
      <dsp:spPr>
        <a:xfrm>
          <a:off x="3169792" y="51436"/>
          <a:ext cx="2589407" cy="14987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Реализуют познавательную активность.</a:t>
          </a: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2400" b="1" i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   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3169792" y="51436"/>
        <a:ext cx="2589407" cy="1498795"/>
      </dsp:txXfrm>
    </dsp:sp>
    <dsp:sp modelId="{0256B2D9-CE24-4976-A7CE-A7F90F394611}">
      <dsp:nvSpPr>
        <dsp:cNvPr id="0" name=""/>
        <dsp:cNvSpPr/>
      </dsp:nvSpPr>
      <dsp:spPr>
        <a:xfrm>
          <a:off x="4197519" y="2485862"/>
          <a:ext cx="2232248" cy="22322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7EC01DC-D9FE-4E50-BF48-860531F44B4C}">
      <dsp:nvSpPr>
        <dsp:cNvPr id="0" name=""/>
        <dsp:cNvSpPr/>
      </dsp:nvSpPr>
      <dsp:spPr>
        <a:xfrm>
          <a:off x="6480721" y="1368157"/>
          <a:ext cx="2321537" cy="16263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В интересной игровой форме обогащают свой словарь.</a:t>
          </a:r>
          <a:r>
            <a:rPr lang="ru-RU" sz="2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r>
            <a:rPr lang="ru-RU" sz="2000" b="1" i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 </a:t>
          </a:r>
          <a:r>
            <a:rPr lang="ru-RU" sz="2000" i="1" kern="1200" dirty="0" smtClean="0"/>
            <a:t>   </a:t>
          </a:r>
          <a:endParaRPr lang="ru-RU" sz="2000" kern="1200" dirty="0"/>
        </a:p>
      </dsp:txBody>
      <dsp:txXfrm>
        <a:off x="6480721" y="1368157"/>
        <a:ext cx="2321537" cy="1626352"/>
      </dsp:txXfrm>
    </dsp:sp>
    <dsp:sp modelId="{5FA2C73A-B979-4C61-90A8-FAEE2D29829A}">
      <dsp:nvSpPr>
        <dsp:cNvPr id="0" name=""/>
        <dsp:cNvSpPr/>
      </dsp:nvSpPr>
      <dsp:spPr>
        <a:xfrm>
          <a:off x="3873396" y="3484633"/>
          <a:ext cx="2232248" cy="22322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F40FBFD-B16C-4CF3-8355-F4EE21096481}">
      <dsp:nvSpPr>
        <dsp:cNvPr id="0" name=""/>
        <dsp:cNvSpPr/>
      </dsp:nvSpPr>
      <dsp:spPr>
        <a:xfrm>
          <a:off x="6408704" y="3960436"/>
          <a:ext cx="2430998" cy="16263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sng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Знакомятся с художественными произведениями</a:t>
          </a:r>
          <a:r>
            <a:rPr lang="ru-RU" sz="2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стихами, </a:t>
          </a:r>
          <a:r>
            <a:rPr lang="ru-RU" sz="2000" b="1" kern="1200" cap="all" spc="0" dirty="0" err="1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потешками</a:t>
          </a:r>
          <a:r>
            <a:rPr lang="ru-RU" sz="20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, пальчиковыми играми.</a:t>
          </a:r>
          <a:endParaRPr lang="ru-RU" sz="20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6408704" y="3960436"/>
        <a:ext cx="2430998" cy="1626352"/>
      </dsp:txXfrm>
    </dsp:sp>
    <dsp:sp modelId="{A1BB5222-E653-4DEB-BE0D-D5AADC8D2594}">
      <dsp:nvSpPr>
        <dsp:cNvPr id="0" name=""/>
        <dsp:cNvSpPr/>
      </dsp:nvSpPr>
      <dsp:spPr>
        <a:xfrm>
          <a:off x="2823347" y="3484633"/>
          <a:ext cx="2232248" cy="22322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62E64A8-3BCD-464D-BD21-B7F6A2AFCE8E}">
      <dsp:nvSpPr>
        <dsp:cNvPr id="0" name=""/>
        <dsp:cNvSpPr/>
      </dsp:nvSpPr>
      <dsp:spPr>
        <a:xfrm>
          <a:off x="144019" y="3636410"/>
          <a:ext cx="2321537" cy="205839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u="sng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У детей появляются первые элементарные математические представления о счете, размере, величине.</a:t>
          </a:r>
          <a:endParaRPr lang="ru-RU" sz="2000" b="1" i="0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144019" y="3636410"/>
        <a:ext cx="2321537" cy="2058392"/>
      </dsp:txXfrm>
    </dsp:sp>
    <dsp:sp modelId="{FDC52D49-A5A3-42EC-BCA5-D98906DCB1EC}">
      <dsp:nvSpPr>
        <dsp:cNvPr id="0" name=""/>
        <dsp:cNvSpPr/>
      </dsp:nvSpPr>
      <dsp:spPr>
        <a:xfrm>
          <a:off x="2499224" y="2485862"/>
          <a:ext cx="2232248" cy="223224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FFDED81-82CD-4F0E-A43E-425CC2572115}">
      <dsp:nvSpPr>
        <dsp:cNvPr id="0" name=""/>
        <dsp:cNvSpPr/>
      </dsp:nvSpPr>
      <dsp:spPr>
        <a:xfrm>
          <a:off x="72014" y="1260135"/>
          <a:ext cx="2321537" cy="16263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u="sng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Развивают сенсорные эталоны.</a:t>
          </a:r>
          <a:r>
            <a:rPr lang="ru-RU" sz="24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rPr>
            <a:t> </a:t>
          </a:r>
          <a:endParaRPr lang="ru-RU" sz="2400" b="1" kern="1200" cap="all" spc="0" dirty="0">
            <a:ln w="9000" cmpd="sng">
              <a:solidFill>
                <a:schemeClr val="accent4">
                  <a:shade val="50000"/>
                  <a:satMod val="120000"/>
                </a:schemeClr>
              </a:solidFill>
              <a:prstDash val="solid"/>
            </a:ln>
            <a:gradFill>
              <a:gsLst>
                <a:gs pos="0">
                  <a:schemeClr val="accent4">
                    <a:shade val="20000"/>
                    <a:satMod val="245000"/>
                  </a:schemeClr>
                </a:gs>
                <a:gs pos="43000">
                  <a:schemeClr val="accent4">
                    <a:satMod val="255000"/>
                  </a:schemeClr>
                </a:gs>
                <a:gs pos="48000">
                  <a:schemeClr val="accent4">
                    <a:shade val="85000"/>
                    <a:satMod val="255000"/>
                  </a:schemeClr>
                </a:gs>
                <a:gs pos="100000">
                  <a:schemeClr val="accent4">
                    <a:shade val="20000"/>
                    <a:satMod val="245000"/>
                  </a:schemeClr>
                </a:gs>
              </a:gsLst>
              <a:lin ang="5400000"/>
            </a:gradFill>
            <a:effectLst>
              <a:reflection blurRad="12700" stA="28000" endPos="45000" dist="1000" dir="5400000" sy="-100000" algn="bl" rotWithShape="0"/>
            </a:effectLst>
          </a:endParaRPr>
        </a:p>
      </dsp:txBody>
      <dsp:txXfrm>
        <a:off x="72014" y="1260135"/>
        <a:ext cx="2321537" cy="16263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1E0558-19AA-41FD-AA72-5C893D415F62}">
      <dsp:nvSpPr>
        <dsp:cNvPr id="0" name=""/>
        <dsp:cNvSpPr/>
      </dsp:nvSpPr>
      <dsp:spPr>
        <a:xfrm>
          <a:off x="978418" y="0"/>
          <a:ext cx="7716636" cy="11958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soft" dir="tl">
              <a:rot lat="0" lon="0" rev="0"/>
            </a:lightRig>
          </a:scene3d>
          <a:sp3d contourW="25400" prstMaterial="matte">
            <a:bevelT w="25400" h="55880" prst="artDeco"/>
            <a:contourClr>
              <a:schemeClr val="accent2">
                <a:tint val="20000"/>
              </a:schemeClr>
            </a:contourClr>
          </a:sp3d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Работа по формированию навыков по </a:t>
          </a:r>
          <a:r>
            <a:rPr lang="ru-RU" sz="1600" b="1" kern="1200" cap="none" spc="50" dirty="0" err="1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пластилинографии</a:t>
          </a:r>
          <a:r>
            <a:rPr lang="ru-RU" sz="1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 проводится  в несколько этапов, на каждом из которых перед ребенком ставятся определенные задачи</a:t>
          </a:r>
          <a:r>
            <a:rPr lang="ru-RU" sz="600" b="1" kern="1200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.</a:t>
          </a:r>
          <a:endParaRPr lang="ru-RU" sz="600" b="1" kern="1200" cap="none" spc="50" dirty="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2108493" y="175129"/>
        <a:ext cx="5456486" cy="845596"/>
      </dsp:txXfrm>
    </dsp:sp>
    <dsp:sp modelId="{49836DA5-DC1E-4761-8753-FD2C6C9AC26C}">
      <dsp:nvSpPr>
        <dsp:cNvPr id="0" name=""/>
        <dsp:cNvSpPr/>
      </dsp:nvSpPr>
      <dsp:spPr>
        <a:xfrm rot="3968303">
          <a:off x="5351082" y="959237"/>
          <a:ext cx="96803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5359729" y="1094085"/>
        <a:ext cx="67762" cy="444379"/>
      </dsp:txXfrm>
    </dsp:sp>
    <dsp:sp modelId="{FFF74384-BBA6-492D-8AA6-643E41F3FCEF}">
      <dsp:nvSpPr>
        <dsp:cNvPr id="0" name=""/>
        <dsp:cNvSpPr/>
      </dsp:nvSpPr>
      <dsp:spPr>
        <a:xfrm>
          <a:off x="4277023" y="1117021"/>
          <a:ext cx="4792416" cy="31531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</a:rPr>
            <a:t>1.</a:t>
          </a:r>
          <a:r>
            <a:rPr lang="ru-RU" sz="1600" b="1" i="1" kern="1200" dirty="0" smtClean="0">
              <a:solidFill>
                <a:srgbClr val="FF0000"/>
              </a:solidFill>
            </a:rPr>
            <a:t> Подготовительный</a:t>
          </a:r>
          <a:r>
            <a:rPr lang="ru-RU" sz="1600" b="1" i="1" kern="1200" dirty="0" smtClean="0"/>
            <a:t>.</a:t>
          </a:r>
          <a:r>
            <a:rPr lang="ru-RU" sz="1600" b="1" kern="1200" dirty="0" smtClean="0"/>
            <a:t> 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Освоить приемы надавливания, придавливания, размазывания пластилина подушечкой пальца; выработать правильную постановку пальца; овладеть приемом </a:t>
          </a:r>
          <a:r>
            <a:rPr lang="ru-RU" sz="1600" b="1" kern="1200" dirty="0" err="1" smtClean="0"/>
            <a:t>отщипывания</a:t>
          </a:r>
          <a:r>
            <a:rPr lang="ru-RU" sz="1600" b="1" kern="1200" dirty="0" smtClean="0"/>
            <a:t> маленького кусочка пластилина и скатывания шарика между двумя пальцами; научиться работать на ограниченном пространстве.</a:t>
          </a:r>
          <a:endParaRPr lang="ru-RU" sz="1600" b="1" kern="1200" dirty="0"/>
        </a:p>
      </dsp:txBody>
      <dsp:txXfrm>
        <a:off x="4978856" y="1578785"/>
        <a:ext cx="3388750" cy="2229597"/>
      </dsp:txXfrm>
    </dsp:sp>
    <dsp:sp modelId="{1FB67031-9649-456E-8672-5B1611E449C5}">
      <dsp:nvSpPr>
        <dsp:cNvPr id="0" name=""/>
        <dsp:cNvSpPr/>
      </dsp:nvSpPr>
      <dsp:spPr>
        <a:xfrm rot="8386222">
          <a:off x="5167132" y="3585004"/>
          <a:ext cx="29200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5174856" y="3730302"/>
        <a:ext cx="20440" cy="444379"/>
      </dsp:txXfrm>
    </dsp:sp>
    <dsp:sp modelId="{53DB9B56-57D6-4942-BCC1-4F299DE725ED}">
      <dsp:nvSpPr>
        <dsp:cNvPr id="0" name=""/>
        <dsp:cNvSpPr/>
      </dsp:nvSpPr>
      <dsp:spPr>
        <a:xfrm>
          <a:off x="0" y="3830392"/>
          <a:ext cx="7206927" cy="292013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bg1"/>
              </a:solidFill>
            </a:rPr>
            <a:t>2.</a:t>
          </a:r>
          <a:r>
            <a:rPr lang="ru-RU" sz="1800" b="1" i="1" kern="1200" dirty="0" smtClean="0">
              <a:solidFill>
                <a:srgbClr val="FF0000"/>
              </a:solidFill>
            </a:rPr>
            <a:t> Основной.</a:t>
          </a:r>
          <a:r>
            <a:rPr lang="ru-RU" sz="1400" kern="1200" dirty="0" smtClean="0"/>
            <a:t> 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Научиться не выходить за контур рисунка, размазывать пальцем пластилин по всему рисунку, использовать несколько цветов пластилина, использовать вспомогательные предметы (косточки, перышки, горошки и т.д.) для придания большей выразительности работам; освоить умение пользоваться специальной стекой-печаткой, доводить дело до конца, работать аккуратно, выполнять коллективные композиции, восстанавливать последовательность выполняемых действий, действовать по образцу и по словесному указанию воспитателя.</a:t>
          </a:r>
          <a:endParaRPr lang="ru-RU" sz="1400" b="1" kern="1200" dirty="0"/>
        </a:p>
      </dsp:txBody>
      <dsp:txXfrm>
        <a:off x="1055430" y="4258036"/>
        <a:ext cx="5096067" cy="2064850"/>
      </dsp:txXfrm>
    </dsp:sp>
    <dsp:sp modelId="{61BB3E2C-250A-46BB-844D-D4958D1A96CE}">
      <dsp:nvSpPr>
        <dsp:cNvPr id="0" name=""/>
        <dsp:cNvSpPr/>
      </dsp:nvSpPr>
      <dsp:spPr>
        <a:xfrm rot="14539212">
          <a:off x="2666630" y="3327580"/>
          <a:ext cx="202867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10800000">
        <a:off x="2711196" y="3502655"/>
        <a:ext cx="142007" cy="444379"/>
      </dsp:txXfrm>
    </dsp:sp>
    <dsp:sp modelId="{044036F1-1944-49CB-A9F0-F2BE9DAF84E4}">
      <dsp:nvSpPr>
        <dsp:cNvPr id="0" name=""/>
        <dsp:cNvSpPr/>
      </dsp:nvSpPr>
      <dsp:spPr>
        <a:xfrm>
          <a:off x="-6" y="1367157"/>
          <a:ext cx="4242043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bg1"/>
              </a:solidFill>
            </a:rPr>
            <a:t>3</a:t>
          </a:r>
          <a:r>
            <a:rPr lang="ru-RU" sz="1600" b="1" i="1" kern="1200" dirty="0" smtClean="0">
              <a:solidFill>
                <a:srgbClr val="FF0000"/>
              </a:solidFill>
            </a:rPr>
            <a:t>. Итоговый.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FF0000"/>
              </a:solidFill>
            </a:rPr>
            <a:t> </a:t>
          </a:r>
          <a:r>
            <a:rPr lang="ru-RU" sz="1600" b="1" kern="1200" dirty="0" smtClean="0"/>
            <a:t>Научиться самостоятельно решать творческие задачи, выбирать рисунок для работы; сформировать личностное отношение к результатам своей деятельности</a:t>
          </a:r>
          <a:endParaRPr lang="ru-RU" sz="1600" b="1" kern="1200" dirty="0"/>
        </a:p>
      </dsp:txBody>
      <dsp:txXfrm>
        <a:off x="621227" y="1688530"/>
        <a:ext cx="2999577" cy="1551724"/>
      </dsp:txXfrm>
    </dsp:sp>
    <dsp:sp modelId="{B173F2DE-D7C9-436A-B3D4-E17711DE73A2}">
      <dsp:nvSpPr>
        <dsp:cNvPr id="0" name=""/>
        <dsp:cNvSpPr/>
      </dsp:nvSpPr>
      <dsp:spPr>
        <a:xfrm rot="19530000">
          <a:off x="3493230" y="1020256"/>
          <a:ext cx="380399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3503265" y="1200702"/>
        <a:ext cx="266279" cy="444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919EA-62F2-4EB1-ACBC-41B53FB62873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C5B3A-5CF5-4927-927F-2DB5AE64B8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74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C5B3A-5CF5-4927-927F-2DB5AE64B87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276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864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2494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0171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5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322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205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7652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969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575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435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520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2EEFC-32A5-413B-9350-4FAB4A18F639}" type="datetimeFigureOut">
              <a:rPr lang="ru-RU" smtClean="0"/>
              <a:pPr/>
              <a:t>19.09.2019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05D0-A00C-4EF0-BFED-5E77882527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752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Презентация кружка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«Пластилиновое чудо»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Картинки по запросу картинки пластилинограф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4071966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4860032" y="1484784"/>
            <a:ext cx="3078088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86225" y="1854116"/>
            <a:ext cx="4572000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«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Ум ребенка находится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на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кончиках его пальцев»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3059668"/>
            <a:ext cx="270153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(В.А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Сухомлинский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4" y="3244334"/>
            <a:ext cx="350046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         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Ревич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И.А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gynx\Desktop\Новая папка (2)\20170328_085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3429000"/>
            <a:ext cx="4143404" cy="2643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52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92000">
              <a:srgbClr val="CC99FF"/>
            </a:gs>
            <a:gs pos="67000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ynx\Desktop\Новая папка (2)\КРУЖОК\20161107_1519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1129"/>
            <a:ext cx="3600400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Users\gynx\Desktop\Новая папка (2)\КРУЖОК\20161107_1523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2781" y="137383"/>
            <a:ext cx="3024336" cy="3573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 descr="C:\Users\gynx\Desktop\Новая папка (2)\КРУЖОК\20161109_151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3006" y="3068960"/>
            <a:ext cx="3432549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C:\Users\gynx\Desktop\Новая папка (2)\КРУЖОК\20161109_1522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7969"/>
            <a:ext cx="3108788" cy="30596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623866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3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ynx\Desktop\Новая папка (2)\КРУЖОК\20161109_1528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6309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626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ynx\Desktop\Новая папка (2)\20170328_0846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5830"/>
            <a:ext cx="3240360" cy="37992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gynx\Desktop\Новая папка (2)\20170328_085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68996"/>
            <a:ext cx="3312368" cy="49202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gynx\Desktop\Новая папка (2)\20170328_0906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08720"/>
            <a:ext cx="2808312" cy="4509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0965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57075">
              <a:srgbClr val="B7E628"/>
            </a:gs>
            <a:gs pos="75417">
              <a:srgbClr val="01A78F"/>
            </a:gs>
            <a:gs pos="35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ynx\Desktop\Новая папка (2)\20170328_0915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381" y="692696"/>
            <a:ext cx="3312368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gynx\Desktop\Новая папка (2)\20170328_0923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3168352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95736" y="95830"/>
            <a:ext cx="3992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Вводная часть </a:t>
            </a:r>
          </a:p>
        </p:txBody>
      </p:sp>
      <p:pic>
        <p:nvPicPr>
          <p:cNvPr id="7" name="Picture 2" descr="C:\Users\gynx\Desktop\Новая папка (2)\20170328_092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852936"/>
            <a:ext cx="3122771" cy="4005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1772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ynx\Desktop\Новая папка (2)\20170328_092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4644"/>
            <a:ext cx="3240360" cy="3996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1840" y="-63321"/>
            <a:ext cx="3855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Основная часть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</p:txBody>
      </p:sp>
      <p:pic>
        <p:nvPicPr>
          <p:cNvPr id="8" name="Picture 3" descr="C:\Users\gynx\Desktop\Новая папка (2)\20170328_0928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4165" y="2717329"/>
            <a:ext cx="3491880" cy="41406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Users\gynx\Desktop\Новая папка (2)\20170328_093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548680"/>
            <a:ext cx="3203848" cy="3526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252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9590">
              <a:srgbClr val="AECFF2"/>
            </a:gs>
            <a:gs pos="6100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:\Users\gynx\Desktop\Новая папка (2)\20170328_0935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7272808" cy="5328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35696" y="332656"/>
            <a:ext cx="5515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Заключительная часть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1308323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20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0907"/>
            <a:ext cx="9036496" cy="6555641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20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</a:gradFill>
        </p:spPr>
        <p:txBody>
          <a:bodyPr wrap="square">
            <a:spAutoFit/>
          </a:bodyPr>
          <a:lstStyle/>
          <a:p>
            <a:pPr algn="ctr" fontAlgn="base"/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Задачи </a:t>
            </a:r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кружка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 «Пластилиновое чудо» по взаимодействию с родителями: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Установить партнёрские отношения с семьёй каждого воспитанника;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Объединить усилия для развития у детей художественного творчества.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Создать </a:t>
            </a:r>
            <a:r>
              <a:rPr lang="ru-RU" sz="2000" dirty="0"/>
              <a:t>атмосферу взаимопонимания, общности интересов, эмоциональной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err="1"/>
              <a:t>взаимоподдержки</a:t>
            </a:r>
            <a:r>
              <a:rPr lang="ru-RU" sz="2000" dirty="0"/>
              <a:t>;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Активизировать и обогащать воспитательные умения родителей;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 </a:t>
            </a:r>
            <a:r>
              <a:rPr lang="ru-RU" sz="2000" dirty="0" smtClean="0"/>
              <a:t> </a:t>
            </a:r>
            <a:r>
              <a:rPr lang="ru-RU" sz="2000" dirty="0"/>
              <a:t>Поддерживать их уверенность в собственных педагогических возможностях.</a:t>
            </a:r>
          </a:p>
          <a:p>
            <a:pPr algn="ctr" fontAlgn="base"/>
            <a:r>
              <a:rPr lang="ru-RU" sz="2000" b="1" i="1" dirty="0"/>
              <a:t>        </a:t>
            </a:r>
            <a:endParaRPr lang="ru-RU" sz="2000" b="1" i="1" dirty="0" smtClean="0"/>
          </a:p>
          <a:p>
            <a:pPr algn="ctr" fontAlgn="base"/>
            <a:r>
              <a:rPr lang="ru-RU" sz="2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Принципы </a:t>
            </a:r>
            <a:r>
              <a:rPr lang="ru-RU" sz="2000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взаимодействия руководителя кружка «Пластилиновое чудо» с родителями: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Доброжелательный </a:t>
            </a:r>
            <a:r>
              <a:rPr lang="ru-RU" sz="2000" dirty="0"/>
              <a:t>стиль общения педагога с родителями.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Индивидуальный подход.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Сотрудничество, а не настойчивость.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 </a:t>
            </a:r>
            <a:r>
              <a:rPr lang="ru-RU" sz="2000" dirty="0"/>
              <a:t>Серьёзная подготовка. (Любое, даже самое небольшое мероприятие по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/>
              <a:t>работе с родителями необходимо тщательно и серьёзно готовить).</a:t>
            </a:r>
          </a:p>
          <a:p>
            <a:pPr marL="342900" indent="-342900" fontAlgn="base">
              <a:buFont typeface="Wingdings" panose="05000000000000000000" pitchFamily="2" charset="2"/>
              <a:buChar char="Ø"/>
            </a:pPr>
            <a:r>
              <a:rPr lang="ru-RU" sz="2000" dirty="0" smtClean="0"/>
              <a:t>Динамичность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  <a:p>
            <a:r>
              <a:rPr lang="ru-RU" sz="2000" b="1" dirty="0"/>
              <a:t> 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6370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79000">
              <a:srgbClr val="99CCFF"/>
            </a:gs>
            <a:gs pos="100000">
              <a:srgbClr val="CCCC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Прямоугольник 1"/>
          <p:cNvSpPr/>
          <p:nvPr/>
        </p:nvSpPr>
        <p:spPr>
          <a:xfrm>
            <a:off x="1043607" y="116632"/>
            <a:ext cx="7128793" cy="26466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2" name="Picture 2" descr="Картинки по запросу картинки пластили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924944"/>
            <a:ext cx="5544616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74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ynx\Desktop\Новая папка (2)\20170328_085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112568" cy="3240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ynx\Desktop\Новая папка (2)\20170328_085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04485" y="104947"/>
            <a:ext cx="307705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ynx\Desktop\Новая папка (2)\20170328_084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2859" y="3440972"/>
            <a:ext cx="4680520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27841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0">
              <a:srgbClr val="CC99FF"/>
            </a:gs>
            <a:gs pos="67000">
              <a:srgbClr val="99CCFF"/>
            </a:gs>
            <a:gs pos="100000">
              <a:srgbClr val="CCCCF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6413" y="692696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Занятия </a:t>
            </a: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пластилинографией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способствуют развитию: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b="1" dirty="0" smtClean="0"/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ru-RU" sz="2400" b="1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</a:rPr>
              <a:t>речи</a:t>
            </a:r>
            <a:r>
              <a:rPr lang="ru-RU" sz="2800" b="1" dirty="0">
                <a:solidFill>
                  <a:srgbClr val="002060"/>
                </a:solidFill>
              </a:rPr>
              <a:t>, внимания, памяти, мышления, творческих способностей;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восприятия, пространственной ориентации, сенсомоторной координации;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умения планировать свою работу и доводить ее до конца;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</a:rPr>
              <a:t>интеграции различных образовательных сфер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819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9144000" cy="6740307"/>
          </a:xfrm>
          <a:prstGeom prst="rect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fontAlgn="base"/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Цель </a:t>
            </a:r>
            <a:r>
              <a:rPr lang="ru-RU" sz="1600" b="1" dirty="0" smtClean="0"/>
              <a:t>:</a:t>
            </a:r>
            <a:r>
              <a:rPr lang="ru-RU" sz="1600" dirty="0"/>
              <a:t> </a:t>
            </a:r>
            <a:r>
              <a:rPr lang="ru-RU" sz="1600" b="1" dirty="0"/>
              <a:t>совершенствовать изобразительные умения, навыки и собственного творчества детей через продуктивную деятельность с применением нетрадиционных приемов работы с пластилином в технике </a:t>
            </a:r>
            <a:r>
              <a:rPr lang="ru-RU" sz="1600" b="1" dirty="0" err="1"/>
              <a:t>пластилинографии</a:t>
            </a:r>
            <a:r>
              <a:rPr lang="ru-RU" sz="1600" b="1" dirty="0"/>
              <a:t>.</a:t>
            </a:r>
          </a:p>
          <a:p>
            <a:pPr fontAlgn="base"/>
            <a:r>
              <a:rPr lang="ru-RU" sz="1600" b="1" dirty="0"/>
              <a:t>  </a:t>
            </a:r>
            <a:r>
              <a:rPr lang="ru-RU" sz="1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  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Задачи:</a:t>
            </a:r>
            <a:endParaRPr lang="ru-RU" sz="1600" b="1" dirty="0"/>
          </a:p>
          <a:p>
            <a:pPr fontAlgn="base"/>
            <a:r>
              <a:rPr lang="ru-RU" sz="1600" b="1" i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Образовательные: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1600" b="1" i="1" dirty="0"/>
              <a:t>1 Освоение передачи простейших образов предметов, явлений окружающего мира посредством </a:t>
            </a:r>
            <a:r>
              <a:rPr lang="ru-RU" sz="1600" b="1" i="1" dirty="0" err="1"/>
              <a:t>пластилинографии</a:t>
            </a:r>
            <a:r>
              <a:rPr lang="ru-RU" sz="1600" b="1" i="1" dirty="0"/>
              <a:t>.</a:t>
            </a:r>
          </a:p>
          <a:p>
            <a:pPr fontAlgn="base"/>
            <a:r>
              <a:rPr lang="ru-RU" sz="1600" b="1" i="1" dirty="0"/>
              <a:t>2 Освоение основных приемов </a:t>
            </a:r>
            <a:r>
              <a:rPr lang="ru-RU" sz="1600" b="1" i="1" dirty="0" err="1"/>
              <a:t>пластилинографии</a:t>
            </a:r>
            <a:r>
              <a:rPr lang="ru-RU" sz="1600" b="1" i="1" dirty="0"/>
              <a:t> (надавливание, размазывание, </a:t>
            </a:r>
            <a:r>
              <a:rPr lang="ru-RU" sz="1600" b="1" i="1" dirty="0" err="1"/>
              <a:t>отщипывание</a:t>
            </a:r>
            <a:r>
              <a:rPr lang="ru-RU" sz="1600" b="1" i="1" dirty="0"/>
              <a:t>, вдавливание).</a:t>
            </a:r>
          </a:p>
          <a:p>
            <a:pPr fontAlgn="base"/>
            <a:r>
              <a:rPr lang="ru-RU" sz="1600" b="1" i="1" dirty="0"/>
              <a:t>3.Учить работать на заданном пространстве.</a:t>
            </a:r>
          </a:p>
          <a:p>
            <a:pPr fontAlgn="base"/>
            <a:r>
              <a:rPr lang="ru-RU" sz="1600" b="1" i="1" dirty="0"/>
              <a:t>4. Учить принимать задачу, слушать и слышать речь воспитателя действовать по образцу, а затем по словесному указанию.</a:t>
            </a:r>
          </a:p>
          <a:p>
            <a:pPr fontAlgn="base"/>
            <a:r>
              <a:rPr lang="ru-RU" sz="1600" b="1" i="1" dirty="0"/>
              <a:t>5.Учить обследовать различные объекты (предметы) с помощью зрительного, тактильного ощущения для обогащения и уточнения восприятия их формы, пропорции, цвета.</a:t>
            </a:r>
          </a:p>
          <a:p>
            <a:pPr fontAlgn="base"/>
            <a:r>
              <a:rPr lang="ru-RU" sz="1600" b="1" i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Развивающие:</a:t>
            </a:r>
            <a:endParaRPr lang="ru-RU" sz="1600" b="1" i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1600" dirty="0"/>
              <a:t>1 </a:t>
            </a:r>
            <a:r>
              <a:rPr lang="ru-RU" sz="1600" b="1" dirty="0"/>
              <a:t>Развивать изобразительные умения посредством </a:t>
            </a:r>
            <a:r>
              <a:rPr lang="ru-RU" sz="1600" b="1" dirty="0" err="1"/>
              <a:t>пластилинографии</a:t>
            </a:r>
            <a:r>
              <a:rPr lang="ru-RU" sz="1600" b="1" dirty="0"/>
              <a:t>.</a:t>
            </a:r>
          </a:p>
          <a:p>
            <a:pPr fontAlgn="base"/>
            <a:r>
              <a:rPr lang="ru-RU" sz="1600" b="1" dirty="0"/>
              <a:t>2 Развитие тонких и дифференцированных движений кистей и пальцев рук.</a:t>
            </a:r>
          </a:p>
          <a:p>
            <a:pPr fontAlgn="base"/>
            <a:r>
              <a:rPr lang="ru-RU" sz="1600" b="1" dirty="0"/>
              <a:t>3. Развивать воображение, память, мышление, мелкую моторику рук,</a:t>
            </a:r>
          </a:p>
          <a:p>
            <a:pPr fontAlgn="base"/>
            <a:r>
              <a:rPr lang="ru-RU" sz="1600" b="1" dirty="0"/>
              <a:t>стремление к самостоятельности.</a:t>
            </a:r>
          </a:p>
          <a:p>
            <a:pPr fontAlgn="base"/>
            <a:r>
              <a:rPr lang="ru-RU" sz="1600" b="1" i="1" u="sng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Воспитательные:</a:t>
            </a:r>
            <a:endParaRPr lang="ru-RU" sz="16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base"/>
            <a:r>
              <a:rPr lang="ru-RU" sz="1600" b="1" dirty="0"/>
              <a:t>1.Поддерживание проявления фантазии и смелости в применении собственных замыслов.</a:t>
            </a:r>
          </a:p>
          <a:p>
            <a:pPr fontAlgn="base"/>
            <a:r>
              <a:rPr lang="ru-RU" sz="1600" b="1" dirty="0"/>
              <a:t>2. Воспитывать у детей интерес к художественному ручному труду, формируя образное представление у детей, воспитывая и развивая их творческие способности.</a:t>
            </a:r>
          </a:p>
          <a:p>
            <a:pPr fontAlgn="base"/>
            <a:r>
              <a:rPr lang="ru-RU" sz="1600" b="1" dirty="0"/>
              <a:t>3. Воспитывать навыки аккуратной работы с пластилином.</a:t>
            </a:r>
          </a:p>
          <a:p>
            <a:pPr fontAlgn="base"/>
            <a:r>
              <a:rPr lang="ru-RU" sz="1600" b="1" dirty="0"/>
              <a:t>4. Воспитывать отзывчивость, доброту, умение сочувствовать персонажам, желание помогать им.</a:t>
            </a:r>
          </a:p>
          <a:p>
            <a:pPr fontAlgn="base"/>
            <a:r>
              <a:rPr lang="ru-RU" sz="1600" b="1" dirty="0"/>
              <a:t>5. Воспитывать желание участвовать в создании индивидуальных и коллективных работах.</a:t>
            </a:r>
          </a:p>
          <a:p>
            <a:r>
              <a:rPr lang="ru-RU" sz="1600" b="1" dirty="0"/>
              <a:t>                                        </a:t>
            </a:r>
            <a:endParaRPr lang="ru-RU" sz="16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14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4199580812"/>
              </p:ext>
            </p:extLst>
          </p:nvPr>
        </p:nvGraphicFramePr>
        <p:xfrm>
          <a:off x="107504" y="44624"/>
          <a:ext cx="8928992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038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658" y="1928802"/>
            <a:ext cx="8928992" cy="366254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fontAlgn="base"/>
            <a:endParaRPr lang="ru-RU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 fontAlgn="base">
              <a:buFont typeface="Wingdings" pitchFamily="2" charset="2"/>
              <a:buChar char="Ø"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Художественно-эстетическое» </a:t>
            </a:r>
          </a:p>
          <a:p>
            <a:pPr lvl="0" algn="ctr" fontAlgn="base">
              <a:buFont typeface="Wingdings" pitchFamily="2" charset="2"/>
              <a:buChar char="Ø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Познавательное развитие»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lvl="0" algn="ctr" fontAlgn="base">
              <a:buFont typeface="Wingdings" pitchFamily="2" charset="2"/>
              <a:buChar char="Ø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Речевое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</a:t>
            </a:r>
          </a:p>
          <a:p>
            <a:pPr lvl="0" algn="ctr" fontAlgn="base">
              <a:buFont typeface="Wingdings" pitchFamily="2" charset="2"/>
              <a:buChar char="Ø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Физическое развитие» </a:t>
            </a: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Социально-коммуникативное 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развитие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928794" y="0"/>
            <a:ext cx="511448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Занятия кружка составлены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 учётом реализации интеграции образовательных областей: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819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xmlns="" val="31379478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46969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gynx\Desktop\Новая папка (2)\КРУЖОК\20161020_1525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9" y="753975"/>
            <a:ext cx="3486790" cy="5040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gynx\Desktop\Новая папка (2)\20161006_1613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3434" y="762963"/>
            <a:ext cx="346306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6632"/>
            <a:ext cx="5681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FF00"/>
                </a:solidFill>
              </a:rPr>
              <a:t>П</a:t>
            </a:r>
            <a:r>
              <a:rPr lang="ru-RU" sz="3600" b="1" dirty="0" smtClean="0">
                <a:solidFill>
                  <a:srgbClr val="FFFF00"/>
                </a:solidFill>
              </a:rPr>
              <a:t>одготовительный </a:t>
            </a:r>
            <a:r>
              <a:rPr lang="ru-RU" sz="3600" b="1" dirty="0">
                <a:solidFill>
                  <a:srgbClr val="FFFF00"/>
                </a:solidFill>
              </a:rPr>
              <a:t>этап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Users\gynx\Desktop\Новая папка (2)\20161213_1537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959207"/>
            <a:ext cx="3096345" cy="386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118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260648"/>
            <a:ext cx="43262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   </a:t>
            </a:r>
            <a:r>
              <a:rPr lang="ru-RU" sz="4000" b="1" dirty="0" smtClean="0">
                <a:solidFill>
                  <a:srgbClr val="FFFF00"/>
                </a:solidFill>
              </a:rPr>
              <a:t>Основной этап</a:t>
            </a:r>
            <a:endParaRPr lang="ru-RU" sz="4000" dirty="0">
              <a:solidFill>
                <a:srgbClr val="FFFF00"/>
              </a:solidFill>
            </a:endParaRPr>
          </a:p>
        </p:txBody>
      </p:sp>
      <p:pic>
        <p:nvPicPr>
          <p:cNvPr id="7171" name="Picture 3" descr="C:\Users\gynx\Desktop\Новая папка (2)\20161111_1541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68534"/>
            <a:ext cx="3974528" cy="46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gynx\Desktop\Новая папка (2)\КРУЖОК\20161111_1520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68534"/>
            <a:ext cx="5544616" cy="53012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93285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801</TotalTime>
  <Words>185</Words>
  <Application>Microsoft Office PowerPoint</Application>
  <PresentationFormat>Экран (4:3)</PresentationFormat>
  <Paragraphs>87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кружка «Пластилиновое чудо»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«Пластилиновое чудо»</dc:title>
  <dc:creator>gynx</dc:creator>
  <cp:lastModifiedBy>Ирина</cp:lastModifiedBy>
  <cp:revision>49</cp:revision>
  <dcterms:created xsi:type="dcterms:W3CDTF">2017-03-27T13:28:00Z</dcterms:created>
  <dcterms:modified xsi:type="dcterms:W3CDTF">2019-09-19T14:33:46Z</dcterms:modified>
</cp:coreProperties>
</file>