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7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8B9EBBA-996F-894A-B54A-D6246ED52CEA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3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5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4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FA1846-DA80-1C48-A609-854EA85C59AD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4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33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0361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8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1861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8C79C5D-2A6F-F04D-97DA-BEF2467B64E4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92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66127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446" y="1776938"/>
            <a:ext cx="9117140" cy="3529158"/>
          </a:xfrm>
        </p:spPr>
        <p:txBody>
          <a:bodyPr/>
          <a:lstStyle/>
          <a:p>
            <a:r>
              <a:rPr lang="ru-RU" sz="5400" dirty="0" smtClean="0"/>
              <a:t>ПРЕЗЕНТАЦИЯ ПО ТЕМЕ: </a:t>
            </a:r>
            <a:br>
              <a:rPr lang="ru-RU" sz="5400" dirty="0" smtClean="0"/>
            </a:br>
            <a:r>
              <a:rPr lang="ru-RU" sz="5400" dirty="0" smtClean="0"/>
              <a:t>«формулы Тригонометрии»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465194" y="6857998"/>
            <a:ext cx="5726806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984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</a:rPr>
              <a:t>Министерство общего и профессионального образования </a:t>
            </a:r>
            <a:r>
              <a:rPr lang="ru-RU" b="1" cap="all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РОСТОвСКОЙ</a:t>
            </a:r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</a:rPr>
              <a:t> ОБЛАСТИ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государственное автономное профессиональное образовательное учреждение Ростовской области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«Ростовский колледж рекламы, сервиса и туризма «Сократ»</a:t>
            </a:r>
          </a:p>
          <a:p>
            <a:pPr algn="ctr"/>
            <a:r>
              <a:rPr lang="ru-RU" sz="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8" y="400547"/>
            <a:ext cx="11447930" cy="8545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 решения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430766"/>
                <a:ext cx="11447930" cy="499692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6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ru-RU" sz="2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600" b="0" i="1" smtClean="0">
                                <a:latin typeface="Cambria Math" panose="02040503050406030204" pitchFamily="18" charset="0"/>
                              </a:rPr>
                              <m:t>90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</a:rPr>
                              <m:t>+60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  <m:r>
                          <a:rPr lang="ru-RU" sz="2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600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func>
                        <m:r>
                          <a:rPr lang="ru-RU" sz="2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ru-RU" sz="2600" b="0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sz="26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ru-RU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ru-RU" sz="2600" b="0" i="1" smtClean="0">
                            <a:latin typeface="Cambria Math" panose="02040503050406030204" pitchFamily="18" charset="0"/>
                          </a:rPr>
                          <m:t>240</m:t>
                        </m:r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270°−30°</m:t>
                                </m:r>
                              </m:e>
                            </m:d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30°=</m:t>
                                </m:r>
                                <m:f>
                                  <m:fPr>
                                    <m:ctrlPr>
                                      <a:rPr lang="ru-RU" sz="2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26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Вычислить.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ru-RU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26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  <m:t>in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ru-RU" sz="2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26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ru-RU" sz="2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ru-R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26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ru-RU" sz="2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6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ru-RU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ru-RU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ru-RU" sz="2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6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sz="26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60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6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6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ru-RU" sz="26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ru-RU" sz="26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(2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ru-RU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ru-RU" sz="26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6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6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6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ru-RU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6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ru-RU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ru-R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6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ru-R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ru-RU" sz="26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ru-R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ru-RU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430766"/>
                <a:ext cx="11447930" cy="4996927"/>
              </a:xfrm>
              <a:blipFill rotWithShape="1">
                <a:blip r:embed="rId2"/>
                <a:stretch>
                  <a:fillRect l="-479" t="-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8" y="391583"/>
            <a:ext cx="6463553" cy="88140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Самостоятельная работа 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8587" y="1430768"/>
                <a:ext cx="6364941" cy="50148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       2)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3)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240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°;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5)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°;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6)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1)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4)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5)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6)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Найти значение выражения.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23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</m:t>
                            </m:r>
                            <m:f>
                              <m:fPr>
                                <m:ctrlPr>
                                  <a:rPr lang="ru-RU" sz="20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0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17</m:t>
                                    </m:r>
                                  </m:num>
                                  <m:den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2)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R"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7" y="1430768"/>
                <a:ext cx="6364941" cy="5014856"/>
              </a:xfrm>
              <a:blipFill rotWithShape="1">
                <a:blip r:embed="rId2"/>
                <a:stretch>
                  <a:fillRect l="-1054" t="-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17" y="4136577"/>
            <a:ext cx="4948518" cy="2721423"/>
          </a:xfrm>
          <a:prstGeom prst="rect">
            <a:avLst/>
          </a:prstGeom>
          <a:ln w="28575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1" y="2702225"/>
            <a:ext cx="4979894" cy="1515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1" y="391583"/>
            <a:ext cx="4979894" cy="2315758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0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8" y="382618"/>
            <a:ext cx="11456894" cy="64832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Тригонометрические функции двойного аргумента </a:t>
            </a:r>
            <a:r>
              <a:rPr lang="ru-RU" sz="2800" b="1" dirty="0" smtClean="0">
                <a:solidFill>
                  <a:schemeClr val="bg1"/>
                </a:solidFill>
              </a:rPr>
              <a:t>(Блок №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51466" y="1296295"/>
                <a:ext cx="4404859" cy="1841351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ru-R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466" y="1296295"/>
                <a:ext cx="4404859" cy="1841351"/>
              </a:xfrm>
              <a:blipFill rotWithShape="0">
                <a:blip r:embed="rId2"/>
                <a:stretch>
                  <a:fillRect t="-3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44893" y="3998258"/>
                <a:ext cx="5818003" cy="2333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𝑜𝑠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ru-RU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func>
                                        <m:func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893" y="3998258"/>
                <a:ext cx="5818003" cy="23332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8589" y="3209365"/>
            <a:ext cx="1145689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Формулы сложения (Блок №4)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7" y="391582"/>
            <a:ext cx="11465859" cy="8903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 решения (Блок №3)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8587" y="1281953"/>
                <a:ext cx="11465859" cy="49700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°×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15°=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30°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°=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Вычислить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7" y="1281953"/>
                <a:ext cx="11465859" cy="4970033"/>
              </a:xfrm>
              <a:blipFill rotWithShape="0">
                <a:blip r:embed="rId2"/>
                <a:stretch>
                  <a:fillRect l="-585" t="-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72248"/>
                  </p:ext>
                </p:extLst>
              </p:nvPr>
            </p:nvGraphicFramePr>
            <p:xfrm>
              <a:off x="466154" y="3766969"/>
              <a:ext cx="9986693" cy="24728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591"/>
                    <a:gridCol w="7896102"/>
                  </a:tblGrid>
                  <a:tr h="1204856">
                    <a:tc>
                      <a:txBody>
                        <a:bodyPr/>
                        <a:lstStyle/>
                        <a:p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Дано:</a:t>
                          </a:r>
                        </a:p>
                        <a:p>
                          <a:pPr marL="0" indent="0">
                            <a:buFont typeface="Courier New" panose="02070309020205020404" pitchFamily="49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ru-RU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indent="0">
                            <a:buFont typeface="Courier New" panose="02070309020205020404" pitchFamily="49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</m:t>
                                </m:r>
                                <m: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&lt;</m:t>
                                </m:r>
                                <m: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Решение: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=2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×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𝛼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ru-RU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ru-RU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rad>
                                </m:e>
                              </m:func>
                            </m:oMath>
                          </a14:m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(поскольку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ru-RU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ru-R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ru-RU" sz="14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лежит 2 четверти, то знак будет  -)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1−</m:t>
                                        </m:r>
                                        <m:f>
                                          <m:fPr>
                                            <m:ctrlPr>
                                              <a:rPr lang="ru-RU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9</m:t>
                                            </m:r>
                                          </m:num>
                                          <m:den>
                                            <m:r>
                                              <a:rPr lang="ru-RU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25</m:t>
                                            </m:r>
                                          </m:den>
                                        </m:f>
                                      </m:e>
                                    </m:rad>
                                  </m:e>
                                </m:func>
                                <m:r>
                                  <a:rPr lang="ru-RU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16</m:t>
                                        </m:r>
                                      </m:num>
                                      <m:den>
                                        <m:r>
                                          <a:rPr lang="ru-RU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25</m:t>
                                        </m:r>
                                      </m:den>
                                    </m:f>
                                  </m:e>
                                </m:rad>
                                <m:r>
                                  <a:rPr lang="ru-RU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ru-RU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2)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=2×</m:t>
                                  </m:r>
                                  <m:f>
                                    <m:f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ru-RU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ru-RU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24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25</m:t>
                                      </m:r>
                                    </m:den>
                                  </m:f>
                                </m:e>
                              </m:func>
                            </m:oMath>
                          </a14:m>
                          <a:endParaRPr lang="ru-RU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noFill/>
                      </a:tcPr>
                    </a:tc>
                  </a:tr>
                  <a:tr h="986118">
                    <a:tc>
                      <a:txBody>
                        <a:bodyPr/>
                        <a:lstStyle/>
                        <a:p>
                          <a:r>
                            <a:rPr lang="ru-RU" sz="20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Найти: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20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72248"/>
                  </p:ext>
                </p:extLst>
              </p:nvPr>
            </p:nvGraphicFramePr>
            <p:xfrm>
              <a:off x="466154" y="3766969"/>
              <a:ext cx="9986693" cy="24728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0591"/>
                    <a:gridCol w="7896102"/>
                  </a:tblGrid>
                  <a:tr h="14867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t="-1633" r="-377843" b="-6693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blipFill rotWithShape="0">
                          <a:blip r:embed="rId3"/>
                          <a:stretch>
                            <a:fillRect l="-26466" t="-983" b="-491"/>
                          </a:stretch>
                        </a:blipFill>
                      </a:tcPr>
                    </a:tc>
                  </a:tr>
                  <a:tr h="9861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  <a:blipFill rotWithShape="0">
                          <a:blip r:embed="rId3"/>
                          <a:stretch>
                            <a:fillRect t="-153704" r="-377843" b="-123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52848" y="5863448"/>
                <a:ext cx="1631576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Ответ: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848" y="5863448"/>
                <a:ext cx="1631576" cy="529504"/>
              </a:xfrm>
              <a:prstGeom prst="rect">
                <a:avLst/>
              </a:prstGeom>
              <a:blipFill rotWithShape="0">
                <a:blip r:embed="rId4"/>
                <a:stretch>
                  <a:fillRect l="-4120" b="-91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1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9" y="391582"/>
            <a:ext cx="6472517" cy="89037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Самостоятельная работа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8589" y="1416424"/>
                <a:ext cx="6472517" cy="49485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15°</m:t>
                            </m:r>
                          </m:e>
                        </m:func>
                      </m:e>
                    </m:func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0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ru-RU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75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</m:t>
                            </m:r>
                            <m: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000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75°) </m:t>
                                </m:r>
                              </m:e>
                            </m:func>
                          </m:e>
                        </m:func>
                      </m:e>
                      <m:sup>
                        <m:r>
                          <a:rPr lang="ru-RU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Вычислить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ru-RU" sz="20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0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ru-RU" sz="20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20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№3 Вычислить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ru-RU" sz="2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ru-RU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e>
                    </m:func>
                  </m:oMath>
                </a14:m>
                <a:endParaRPr lang="ru-RU" sz="20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ru-RU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9" y="1416424"/>
                <a:ext cx="6472517" cy="4948518"/>
              </a:xfrm>
              <a:blipFill rotWithShape="1">
                <a:blip r:embed="rId2"/>
                <a:stretch>
                  <a:fillRect l="-1036" t="-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1" y="391583"/>
            <a:ext cx="4979894" cy="2315758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376" y="4285129"/>
            <a:ext cx="4267200" cy="2572871"/>
          </a:xfrm>
          <a:prstGeom prst="rect">
            <a:avLst/>
          </a:prstGeom>
          <a:ln w="28575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05" y="2707341"/>
            <a:ext cx="5127811" cy="15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82" y="373652"/>
            <a:ext cx="11421036" cy="90830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 решения (Блок №4)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2729" y="1281953"/>
                <a:ext cx="11421036" cy="50596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 с помощью формул сложения.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90°+45°</m:t>
                                </m:r>
                              </m:e>
                            </m:d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90°×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45°−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ru-RU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90°×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ru-RU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45=−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ru-RU" b="0" i="1" smtClean="0"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ru-RU" b="0" i="1" smtClean="0">
                                                        <a:latin typeface="Cambria Math"/>
                                                        <a:ea typeface="Cambria Math" panose="02040503050406030204" pitchFamily="18" charset="0"/>
                                                        <a:cs typeface="Arial" panose="020B0604020202020204" pitchFamily="34" charset="0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ru-RU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  <a:cs typeface="Arial" panose="020B0604020202020204" pitchFamily="34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</m:num>
                                              <m:den>
                                                <m:r>
                                                  <a:rPr lang="ru-RU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90°+30°</m:t>
                                </m:r>
                              </m:e>
                            </m:d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90°×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30°−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ru-RU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90°×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ru-RU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30°=−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ru-RU" b="0" i="1" smtClean="0">
                                                    <a:latin typeface="Cambria Math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ru-RU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ru-RU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Найти значение выражения.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73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17°+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73°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17°=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ru-RU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73°+17°</m:t>
                                            </m:r>
                                          </m:e>
                                        </m:d>
                                        <m:r>
                                          <a:rPr lang="ru-RU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=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ru-RU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90°=1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func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90°=1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№3 Вычислить.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°+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31°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°×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31°</m:t>
                                </m:r>
                              </m:e>
                            </m:func>
                          </m:e>
                        </m:func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ru-RU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29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°+31°</m:t>
                            </m:r>
                          </m:e>
                        </m:d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60°=</m:t>
                            </m:r>
                            <m:rad>
                              <m:radPr>
                                <m:degHide m:val="on"/>
                                <m:ctrlPr>
                                  <a:rPr lang="ru-RU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func>
                      </m:e>
                    </m:func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°×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17°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17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°+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13°</m:t>
                                </m:r>
                              </m:e>
                            </m:func>
                          </m:e>
                        </m:func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(17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°+13°)</m:t>
                            </m:r>
                          </m:e>
                        </m:func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</m:t>
                            </m:r>
                          </m:e>
                        </m:func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729" y="1281953"/>
                <a:ext cx="11421036" cy="5059679"/>
              </a:xfrm>
              <a:blipFill rotWithShape="0">
                <a:blip r:embed="rId2"/>
                <a:stretch>
                  <a:fillRect l="-481" t="-6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5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7" y="400547"/>
            <a:ext cx="6463553" cy="8724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Самостоятельная работа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8587" y="1272988"/>
                <a:ext cx="6463553" cy="51726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 с помощью формул сложения.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	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240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endParaRPr 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1)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6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2)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Найти значение выражения.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73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°×</m:t>
                        </m:r>
                      </m:e>
                    </m:func>
                    <m:func>
                      <m:funcPr>
                        <m:ctrlPr>
                          <a:rPr lang="en-US" sz="1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73°×</m:t>
                            </m:r>
                            <m:func>
                              <m:funcPr>
                                <m:ctrlPr>
                                  <a:rPr lang="en-US" sz="16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13°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1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func>
                      </m:fName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16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ru-RU" sz="16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6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ru-RU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2)1</a:t>
                </a:r>
              </a:p>
              <a:p>
                <a:pPr marL="0" indent="0">
                  <a:buNone/>
                </a:pP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№3 Вычислить.</a:t>
                </a: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°×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55°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55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°−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10°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1)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1;</m:t>
                    </m:r>
                  </m:oMath>
                </a14:m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2)1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7" y="1272988"/>
                <a:ext cx="6463553" cy="5172636"/>
              </a:xfrm>
              <a:blipFill rotWithShape="1">
                <a:blip r:embed="rId2"/>
                <a:stretch>
                  <a:fillRect l="-566" t="-354" b="-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41" y="391583"/>
            <a:ext cx="4979894" cy="2315758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139" y="3603812"/>
            <a:ext cx="4979895" cy="281106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2847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81" y="391582"/>
            <a:ext cx="11412071" cy="92623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Формулы суммы и разности (Блок №5)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5481" y="2324528"/>
                <a:ext cx="11412071" cy="3433482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ru-RU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2400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2400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num>
                                      <m:den>
                                        <m:r>
                                          <a:rPr lang="ru-RU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2400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=−2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ru-RU" dirty="0" smtClean="0"/>
              </a:p>
              <a:p>
                <a:pPr algn="ctr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±</m:t>
                        </m:r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ru-RU" sz="24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ru-RU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  <a:ea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481" y="2324528"/>
                <a:ext cx="11412071" cy="343348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63788" y="1770530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0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6518" y="373653"/>
            <a:ext cx="11456894" cy="89933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 решения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6517" y="1556272"/>
                <a:ext cx="11394141" cy="48893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Записать в виде произведения.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32°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20°</m:t>
                            </m:r>
                          </m:e>
                        </m:func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32°+20°</m:t>
                                </m:r>
                              </m:num>
                              <m:den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smtClean="0">
                                        <a:latin typeface="Cambria Math" panose="02040503050406030204" pitchFamily="18" charset="0"/>
                                      </a:rPr>
                                      <m:t>32°−20°</m:t>
                                    </m:r>
                                  </m:num>
                                  <m:den>
                                    <m:r>
                                      <a:rPr lang="ru-RU" sz="20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ru-RU" sz="2000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26°</m:t>
                        </m:r>
                      </m:e>
                    </m:func>
                    <m:r>
                      <a:rPr lang="en-US" sz="2000" smtClean="0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6°</m:t>
                        </m:r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60°−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46°=2</m:t>
                            </m:r>
                          </m:e>
                        </m:func>
                      </m:e>
                    </m:func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60°−46°</m:t>
                                </m:r>
                              </m:num>
                              <m:den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smtClean="0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60°+46°</m:t>
                                </m:r>
                              </m:num>
                              <m:den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ru-RU" sz="2000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7°×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53°</m:t>
                            </m:r>
                          </m:e>
                        </m:func>
                      </m:e>
                    </m:func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Упростить выражение.</a:t>
                </a:r>
              </a:p>
              <a:p>
                <a:pPr marL="0" indent="0">
                  <a:buNone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ru-RU" sz="20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ru-RU" sz="2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ru-RU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ru-RU" sz="200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ru-RU" sz="200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  <m:r>
                        <a:rPr lang="ru-RU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ru-RU" sz="2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func>
                                    <m:funcPr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ru-RU" sz="20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ru-RU" sz="2000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2000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  <m:r>
                        <a:rPr lang="ru-RU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ru-RU" sz="200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ru-RU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den>
                      </m:f>
                      <m:r>
                        <a:rPr lang="ru-RU" sz="2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ru-RU" sz="2000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517" y="1556272"/>
                <a:ext cx="11394141" cy="4889351"/>
              </a:xfrm>
              <a:blipFill rotWithShape="1">
                <a:blip r:embed="rId2"/>
                <a:stretch>
                  <a:fillRect l="-589" t="-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3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7552" y="1580404"/>
                <a:ext cx="6445623" cy="49010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Записать в виде произведения.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Ответ:1)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;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2)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°×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15°</m:t>
                            </m:r>
                          </m:e>
                        </m:func>
                      </m:e>
                    </m:func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№2 Упростить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выражение.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ru-R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52" y="1580404"/>
                <a:ext cx="6445623" cy="4901077"/>
              </a:xfrm>
              <a:blipFill rotWithShape="0">
                <a:blip r:embed="rId2"/>
                <a:stretch>
                  <a:fillRect l="-1890" t="-498" b="-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7553" y="391582"/>
            <a:ext cx="6445623" cy="9083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Самостоятельная работа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76" y="391582"/>
            <a:ext cx="5041829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658" y="3670981"/>
            <a:ext cx="498086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94944"/>
            <a:ext cx="11439526" cy="91950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Содержание</a:t>
            </a:r>
            <a:endParaRPr lang="ru-RU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36369"/>
            <a:ext cx="11439526" cy="5031105"/>
          </a:xfrm>
        </p:spPr>
        <p:txBody>
          <a:bodyPr/>
          <a:lstStyle/>
          <a:p>
            <a:r>
              <a:rPr lang="ru-RU" b="1" dirty="0"/>
              <a:t>Основные </a:t>
            </a:r>
            <a:r>
              <a:rPr lang="ru-RU" b="1" dirty="0" smtClean="0"/>
              <a:t>понятия.</a:t>
            </a:r>
          </a:p>
          <a:p>
            <a:r>
              <a:rPr lang="ru-RU" b="1" dirty="0"/>
              <a:t>Зависимости между тригонометрическими функциями одного и того же аргумента (Блок №1</a:t>
            </a:r>
            <a:r>
              <a:rPr lang="ru-RU" b="1" dirty="0" smtClean="0"/>
              <a:t>).</a:t>
            </a:r>
          </a:p>
          <a:p>
            <a:r>
              <a:rPr lang="ru-RU" b="1" dirty="0">
                <a:cs typeface="Arial" panose="020B0604020202020204" pitchFamily="34" charset="0"/>
              </a:rPr>
              <a:t>Формулы приведения (Блок №2</a:t>
            </a:r>
            <a:r>
              <a:rPr lang="ru-RU" b="1" dirty="0" smtClean="0">
                <a:cs typeface="Arial" panose="020B0604020202020204" pitchFamily="34" charset="0"/>
              </a:rPr>
              <a:t>).</a:t>
            </a:r>
          </a:p>
          <a:p>
            <a:r>
              <a:rPr lang="ru-RU" b="1" dirty="0"/>
              <a:t>Тригонометрические функции двойного аргумента </a:t>
            </a:r>
            <a:r>
              <a:rPr lang="ru-RU" sz="1600" b="1" dirty="0"/>
              <a:t>(Блок №</a:t>
            </a:r>
            <a:r>
              <a:rPr lang="en-US" sz="1600" b="1" dirty="0"/>
              <a:t>3</a:t>
            </a:r>
            <a:r>
              <a:rPr lang="ru-RU" sz="1600" b="1" dirty="0" smtClean="0"/>
              <a:t>).</a:t>
            </a:r>
            <a:endParaRPr lang="ru-RU" sz="1600" b="1" dirty="0"/>
          </a:p>
          <a:p>
            <a:r>
              <a:rPr lang="ru-RU" b="1" dirty="0"/>
              <a:t>Формулы сложения (Блок №4</a:t>
            </a:r>
            <a:r>
              <a:rPr lang="ru-RU" b="1" dirty="0" smtClean="0"/>
              <a:t>).</a:t>
            </a:r>
            <a:endParaRPr lang="ru-RU" b="1" dirty="0"/>
          </a:p>
          <a:p>
            <a:r>
              <a:rPr lang="ru-RU" b="1" dirty="0"/>
              <a:t>Формулы суммы и разности (Блок №5</a:t>
            </a:r>
            <a:r>
              <a:rPr lang="ru-RU" b="1" dirty="0" smtClean="0"/>
              <a:t>).</a:t>
            </a:r>
          </a:p>
          <a:p>
            <a:r>
              <a:rPr lang="ru-RU" b="1" dirty="0"/>
              <a:t>Тест по теме: «Формулы тригонометрии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8" y="374364"/>
            <a:ext cx="11438964" cy="91726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Тест по теме: «Формулы тригонометрии»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075" y="1522418"/>
            <a:ext cx="9545850" cy="3193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75" y="4679576"/>
            <a:ext cx="9545850" cy="15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8300" y="355600"/>
            <a:ext cx="11482388" cy="8905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Тест по теме: «Формулы тригонометрии»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233" y="1344706"/>
            <a:ext cx="9501026" cy="50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80377"/>
              </p:ext>
            </p:extLst>
          </p:nvPr>
        </p:nvGraphicFramePr>
        <p:xfrm>
          <a:off x="376514" y="2017058"/>
          <a:ext cx="11465860" cy="1380566"/>
        </p:xfrm>
        <a:graphic>
          <a:graphicData uri="http://schemas.openxmlformats.org/drawingml/2006/table">
            <a:tbl>
              <a:tblPr firstRow="1" firstCol="1" bandRow="1"/>
              <a:tblGrid>
                <a:gridCol w="2518844"/>
                <a:gridCol w="2255927"/>
                <a:gridCol w="2258274"/>
                <a:gridCol w="2258274"/>
                <a:gridCol w="2174541"/>
              </a:tblGrid>
              <a:tr h="804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 п/п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6518" y="382617"/>
            <a:ext cx="11465858" cy="9351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Тест по теме: «Формулы тригонометрии»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33863"/>
              </p:ext>
            </p:extLst>
          </p:nvPr>
        </p:nvGraphicFramePr>
        <p:xfrm>
          <a:off x="376514" y="4123763"/>
          <a:ext cx="11465856" cy="1470213"/>
        </p:xfrm>
        <a:graphic>
          <a:graphicData uri="http://schemas.openxmlformats.org/drawingml/2006/table">
            <a:tbl>
              <a:tblPr firstRow="1" firstCol="1" bandRow="1"/>
              <a:tblGrid>
                <a:gridCol w="2519082"/>
                <a:gridCol w="2250141"/>
                <a:gridCol w="2277035"/>
                <a:gridCol w="2250142"/>
                <a:gridCol w="2169456"/>
              </a:tblGrid>
              <a:tr h="708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 п/п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Вариант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6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6" y="341640"/>
            <a:ext cx="11447930" cy="84554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Основные понятия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6516" y="1412836"/>
                <a:ext cx="7745508" cy="51403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Центральный угол, опирающийся на дугу, длинна которой равна радиусу окружности, называется углом в один радиан.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𝜋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 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3,14</m:t>
                      </m:r>
                      <m:r>
                        <a:rPr lang="ru-RU" sz="21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𝜋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180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</m:t>
                      </m:r>
                      <m:r>
                        <a:rPr lang="ru-RU" sz="21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  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радиан 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 </m:t>
                      </m:r>
                      <m:r>
                        <a:rPr lang="ru-RU" sz="21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57,3</m:t>
                      </m:r>
                      <m:r>
                        <a:rPr lang="ru-RU" sz="21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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Формула перевода радиан в градусы: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1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α</m:t>
                      </m:r>
                      <m:r>
                        <a:rPr lang="ru-RU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рад</m:t>
                      </m:r>
                      <m:r>
                        <a:rPr lang="en-US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1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ru-RU" sz="2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  <m:r>
                                <a:rPr lang="ru-RU" sz="2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l-GR" sz="21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α</m:t>
                          </m:r>
                        </m:e>
                      </m:d>
                      <m:r>
                        <a:rPr lang="ru-RU" sz="2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1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Формула перевода в радианы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  <m:r>
                        <a:rPr lang="ru-RU" sz="210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10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ru-RU" sz="210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  <m:r>
                                <a:rPr lang="ru-RU" sz="21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ru-RU" sz="210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α</m:t>
                      </m:r>
                      <m:r>
                        <a:rPr lang="ru-RU" sz="2100" i="1">
                          <a:latin typeface="Cambria Math" panose="02040503050406030204" pitchFamily="18" charset="0"/>
                        </a:rPr>
                        <m:t>рад</m:t>
                      </m:r>
                    </m:oMath>
                  </m:oMathPara>
                </a14:m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Синусом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называется ордината точки, полученной поворотом точки (1;0) вокруг начала координат на угол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(обозначается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Косинусом 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называется абсцисса точки, полученной поворотом точки (1;0) вокруг начала координат на угол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(обозначает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Тангенсом 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называется отношение синуса 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к его косинусу 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(обозначается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tg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tg</m:t>
                      </m:r>
                      <m:r>
                        <m:rPr>
                          <m:sty m:val="p"/>
                        </m:rPr>
                        <a:rPr lang="el-GR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α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l-GR" sz="2100" i="1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num>
                        <m:den>
                          <m:func>
                            <m:funcPr>
                              <m:ctrlPr>
                                <a:rPr lang="ru-RU" sz="21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Котангенсом 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называется отношение косинуса 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к синусу угла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(обозначается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ctg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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den>
                      </m:f>
                      <m:r>
                        <m:rPr>
                          <m:lit/>
                        </m:rPr>
                        <a:rPr lang="en-US" sz="21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516" y="1412836"/>
                <a:ext cx="7745508" cy="5140363"/>
              </a:xfrm>
              <a:blipFill rotWithShape="1">
                <a:blip r:embed="rId2"/>
                <a:stretch>
                  <a:fillRect l="-157" t="-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38" y="1281172"/>
            <a:ext cx="7433533" cy="45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94944"/>
            <a:ext cx="11468100" cy="87188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Зависимости между тригонометрическими функциями одного и того же аргумента (Блок №1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7320"/>
                <a:ext cx="11468100" cy="507873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;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	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sin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α</m:t>
                    </m:r>
                    <m:r>
                      <a:rPr lang="ru-RU" sz="2400" b="0" i="1" smtClean="0">
                        <a:latin typeface="Cambria Math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ru-RU" sz="2400" b="0" i="1" smtClean="0">
                        <a:latin typeface="Cambria Math"/>
                        <a:ea typeface="Cambria Math"/>
                        <a:sym typeface="Symbol" panose="05050102010706020507" pitchFamily="18" charset="2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𝛼</m:t>
                            </m:r>
                          </m:e>
                        </m:func>
                      </m:e>
                    </m:rad>
                  </m:oMath>
                </a14:m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 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ru-RU" sz="2400" b="0" i="0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m:rPr>
                            <m:nor/>
                          </m:rPr>
                          <a:rPr lang="ru-RU" sz="2400" dirty="0">
                            <a:latin typeface="Arial" panose="020B0604020202020204" pitchFamily="34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func>
                    <m:rad>
                      <m:radPr>
                        <m:degHide m:val="on"/>
                        <m:ctrlPr>
                          <a:rPr lang="ru-RU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rad>
                  </m:oMath>
                </a14:m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𝑡𝑔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×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𝑐𝑡𝑔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𝑡𝑔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ctg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𝛼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;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𝑐𝑡𝑔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𝛼</m:t>
                        </m:r>
                      </m:den>
                    </m:f>
                  </m:oMath>
                </a14:m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algn="ctr"/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r>
                        <a:rPr lang="en-US" sz="2400" i="1" baseline="300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en-US" sz="2400" i="1" baseline="30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𝑐𝑡𝑔</m:t>
                      </m:r>
                      <m:r>
                        <a:rPr lang="en-US" sz="2400" i="1" baseline="3000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  <m:r>
                            <a:rPr lang="en-US" sz="2400" i="1" baseline="300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  <a:p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ru-RU" dirty="0"/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7320"/>
                <a:ext cx="11468100" cy="5078730"/>
              </a:xfrm>
              <a:blipFill rotWithShape="1">
                <a:blip r:embed="rId2"/>
                <a:stretch>
                  <a:fillRect t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1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00878" y="3433483"/>
                <a:ext cx="11401424" cy="287767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Четная функция: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	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</m:oMath>
                  </m:oMathPara>
                </a14:m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2)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Нечетная функция: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			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𝑡𝑔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			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𝑐𝑡𝑔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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sin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⁡(−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)=−</m:t>
                      </m:r>
                      <m:r>
                        <m:rPr>
                          <m:sty m:val="p"/>
                        </m:rP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sin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</m:oMath>
                  </m:oMathPara>
                </a14:m>
                <a:endParaRPr lang="ru-RU" sz="2400" dirty="0" smtClean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(−</m:t>
                      </m:r>
                      <m:r>
                        <a:rPr lang="en-US" sz="240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		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	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𝑐𝑡𝑔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)=−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𝑐𝑡𝑔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m:t>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878" y="3433483"/>
                <a:ext cx="11401424" cy="2877670"/>
              </a:xfrm>
              <a:blipFill rotWithShape="1">
                <a:blip r:embed="rId2"/>
                <a:stretch>
                  <a:fillRect t="-2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0524" y="385763"/>
            <a:ext cx="11401425" cy="8524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Знаки тригонометрических функций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Определение четности и нечетности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12" y="1452531"/>
            <a:ext cx="7198659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8" y="391583"/>
            <a:ext cx="11456894" cy="89037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Пример решения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76518" y="1299882"/>
                <a:ext cx="11456894" cy="48176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ru-RU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ru-RU" dirty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func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−1=2+1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−1=3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−1=2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Упростить выражение.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ru-R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№3 Вычислить значение каждой тригонометрических функций,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ru-RU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518" y="1299882"/>
                <a:ext cx="11456894" cy="4817633"/>
              </a:xfrm>
              <a:blipFill rotWithShape="1">
                <a:blip r:embed="rId2"/>
                <a:stretch>
                  <a:fillRect l="-479" t="-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396021"/>
                  </p:ext>
                </p:extLst>
              </p:nvPr>
            </p:nvGraphicFramePr>
            <p:xfrm>
              <a:off x="475128" y="3690768"/>
              <a:ext cx="9923931" cy="2862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134"/>
                    <a:gridCol w="8160797"/>
                  </a:tblGrid>
                  <a:tr h="13008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Дано: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ru-RU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func>
                            </m:oMath>
                          </a14:m>
                          <a:r>
                            <a:rPr lang="ru-RU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=</a:t>
                          </a:r>
                          <a:r>
                            <a:rPr lang="ru-RU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0,8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0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ru-RU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ru-R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1800" b="0" dirty="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ru-R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ru-RU" sz="18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Решение:</a:t>
                          </a:r>
                          <a:endParaRPr lang="ru-RU" sz="18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1)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oMath>
                          </a14:m>
                          <a:endParaRPr lang="ru-RU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3)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8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10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64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36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=0,6</m:t>
                              </m:r>
                            </m:oMath>
                          </a14:m>
                          <a:endParaRPr lang="ru-RU" sz="20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:r>
                            <a:rPr lang="ru-RU" sz="16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(поскольку</a:t>
                          </a:r>
                          <a:r>
                            <a:rPr lang="ru-RU" sz="16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ru-RU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ru-RU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nor/>
                                    </m:rPr>
                                    <a:rPr lang="ru-RU" sz="1600" b="0" dirty="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6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лежит в 1 четверти,</a:t>
                          </a:r>
                          <a:r>
                            <a:rPr lang="ru-RU" sz="16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то знак будет </a:t>
                          </a:r>
                          <a:r>
                            <a:rPr lang="ru-RU" sz="14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+)</a:t>
                          </a:r>
                          <a:endParaRPr lang="ru-RU" sz="1400" b="0" dirty="0" smtClean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ru-RU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0,6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0,8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func>
                            </m:oMath>
                          </a14:m>
                          <a:endParaRPr lang="ru-RU" sz="2000" b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:endParaRPr lang="ru-RU" sz="1000" b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l"/>
                          <a:r>
                            <a:rPr lang="ru-RU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5)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func>
                              <m:r>
                                <a:rPr lang="ru-RU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0,8</m:t>
                                      </m:r>
                                    </m:num>
                                    <m:den>
                                      <m:r>
                                        <a:rPr lang="ru-RU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0,6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ru-RU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noFill/>
                      </a:tcPr>
                    </a:tc>
                  </a:tr>
                  <a:tr h="1561590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Найти: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8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8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396021"/>
                  </p:ext>
                </p:extLst>
              </p:nvPr>
            </p:nvGraphicFramePr>
            <p:xfrm>
              <a:off x="475128" y="3690768"/>
              <a:ext cx="9923931" cy="2862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3134"/>
                    <a:gridCol w="8160797"/>
                  </a:tblGrid>
                  <a:tr h="130084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6" t="-2336" r="-463668" b="-12102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blipFill rotWithShape="0">
                          <a:blip r:embed="rId3"/>
                          <a:stretch>
                            <a:fillRect l="-21642" t="-1064" b="-638"/>
                          </a:stretch>
                        </a:blipFill>
                      </a:tcPr>
                    </a:tc>
                  </a:tr>
                  <a:tr h="15615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346" t="-85547" r="-463668" b="-117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99542"/>
              </p:ext>
            </p:extLst>
          </p:nvPr>
        </p:nvGraphicFramePr>
        <p:xfrm>
          <a:off x="6714565" y="4025153"/>
          <a:ext cx="215153" cy="365760"/>
        </p:xfrm>
        <a:graphic>
          <a:graphicData uri="http://schemas.openxmlformats.org/drawingml/2006/table">
            <a:tbl>
              <a:tblPr/>
              <a:tblGrid>
                <a:gridCol w="215153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18376" y="4335332"/>
                <a:ext cx="1515036" cy="198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</a:p>
              <a:p>
                <a:pPr marL="285750" indent="-285750" algn="r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0,6</m:t>
                    </m:r>
                  </m:oMath>
                </a14:m>
                <a:endParaRPr lang="ru-RU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algn="r">
                  <a:buFont typeface="Courier New" panose="02070309020205020404" pitchFamily="49" charset="0"/>
                  <a:buChar char="o"/>
                </a:pPr>
                <a:endParaRPr lang="ru-RU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 algn="r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tan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ru-RU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ru-RU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r">
                  <a:buFont typeface="Courier New" panose="02070309020205020404" pitchFamily="49" charset="0"/>
                  <a:buChar char="o"/>
                </a:pPr>
                <a:endParaRPr lang="ru-RU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r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ru-RU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376" y="4335332"/>
                <a:ext cx="1515036" cy="1984005"/>
              </a:xfrm>
              <a:prstGeom prst="rect">
                <a:avLst/>
              </a:prstGeom>
              <a:blipFill rotWithShape="0">
                <a:blip r:embed="rId4"/>
                <a:stretch>
                  <a:fillRect t="-1534" r="-3226" b="-9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9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481" y="366396"/>
            <a:ext cx="6427695" cy="89969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Самостоятельная работа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85482" y="1368013"/>
                <a:ext cx="6427695" cy="500589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№1 Вычислить.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000" smtClean="0"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00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№2 Упростить выражение</a:t>
                </a:r>
                <a:r>
                  <a:rPr lang="ru-RU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№3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Вычислить значение каждой тригонометрических функций,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ru-RU" sz="2000" smtClean="0"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/>
                        <a:ea typeface="Cambria Math"/>
                      </a:rPr>
                      <m:t>α</m:t>
                    </m:r>
                    <m:r>
                      <a:rPr lang="ru-RU" sz="2000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ru-RU" sz="200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ru-RU" sz="20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func>
                    <m:r>
                      <a:rPr lang="ru-RU" sz="2000" smtClean="0">
                        <a:latin typeface="Cambria Math" panose="02040503050406030204" pitchFamily="18" charset="0"/>
                      </a:rPr>
                      <m:t> ;         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ru-RU" sz="200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ru-RU" sz="2000" smtClean="0">
                        <a:latin typeface="Cambria Math" panose="02040503050406030204" pitchFamily="18" charset="0"/>
                      </a:rPr>
                      <m:t> ;            </m:t>
                    </m:r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ru-RU" sz="200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000" b="0" i="0" smtClean="0">
                                <a:latin typeface="Cambria Math"/>
                              </a:rPr>
                              <m:t>−5</m:t>
                            </m:r>
                          </m:num>
                          <m:den>
                            <m:r>
                              <a:rPr lang="ru-RU" sz="2000" b="0" i="1" smtClean="0"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func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482" y="1368013"/>
                <a:ext cx="6427695" cy="5005893"/>
              </a:xfrm>
              <a:blipFill rotWithShape="1">
                <a:blip r:embed="rId2"/>
                <a:stretch>
                  <a:fillRect l="-758" t="-1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6" y="432374"/>
            <a:ext cx="4993341" cy="2239108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18" y="3270616"/>
            <a:ext cx="5276699" cy="21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94944"/>
            <a:ext cx="11439525" cy="88140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Формулы приведения (Блок №2)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13647"/>
            <a:ext cx="5741895" cy="467957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94" y="1613647"/>
            <a:ext cx="5697630" cy="46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1475590"/>
            <a:ext cx="5764306" cy="4996927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формул приведения, или как, не заучивая формулы, знать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их: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Определяем знак функции в нужной четверти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Пользуемся, ниже приведенными, правилами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Функция МЕНЯЕТСЯ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кофункцию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(синус на косинус либо в обратную сторону, тангенс на котангенс либо в обратную сторону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Функция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кофункцию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изменяется</a:t>
            </a: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 есть, вертикальная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ось меняет функцию, горизонтальная ось не меняет функцию.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6518" y="382618"/>
            <a:ext cx="11438964" cy="92622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Формулы приведения (Блок №2)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9819"/>
            <a:ext cx="5719482" cy="1980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24" y="3968644"/>
            <a:ext cx="5674657" cy="2285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18" y="2933828"/>
            <a:ext cx="1528482" cy="338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12" y="3968644"/>
            <a:ext cx="1425388" cy="3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1628</TotalTime>
  <Words>2327</Words>
  <Application>Microsoft Office PowerPoint</Application>
  <PresentationFormat>Произвольный</PresentationFormat>
  <Paragraphs>230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Savon</vt:lpstr>
      <vt:lpstr>ПРЕЗЕНТАЦИЯ ПО ТЕМЕ:  «формулы Тригонометрии»</vt:lpstr>
      <vt:lpstr>Содержание</vt:lpstr>
      <vt:lpstr>Основные понятия</vt:lpstr>
      <vt:lpstr>Зависимости между тригонометрическими функциями одного и того же аргумента (Блок №1)</vt:lpstr>
      <vt:lpstr>Знаки тригонометрических функций Определение четности и нечетности</vt:lpstr>
      <vt:lpstr>Пример решения</vt:lpstr>
      <vt:lpstr>Самостоятельная работа</vt:lpstr>
      <vt:lpstr>Формулы приведения (Блок №2)</vt:lpstr>
      <vt:lpstr>Формулы приведения (Блок №2)</vt:lpstr>
      <vt:lpstr>Пример решения</vt:lpstr>
      <vt:lpstr>Самостоятельная работа </vt:lpstr>
      <vt:lpstr>Тригонометрические функции двойного аргумента (Блок №3)</vt:lpstr>
      <vt:lpstr>Пример решения (Блок №3)</vt:lpstr>
      <vt:lpstr>Самостоятельная работа</vt:lpstr>
      <vt:lpstr>Пример решения (Блок №4)</vt:lpstr>
      <vt:lpstr>Самостоятельная работа</vt:lpstr>
      <vt:lpstr>Формулы суммы и разности (Блок №5)</vt:lpstr>
      <vt:lpstr>Пример решения</vt:lpstr>
      <vt:lpstr>Самостоятельная работа</vt:lpstr>
      <vt:lpstr>Тест по теме: «Формулы тригонометрии»</vt:lpstr>
      <vt:lpstr>Тест по теме: «Формулы тригонометрии»</vt:lpstr>
      <vt:lpstr>Тест по теме: «Формулы тригонометрии»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Кибалова</dc:creator>
  <cp:lastModifiedBy>User</cp:lastModifiedBy>
  <cp:revision>146</cp:revision>
  <cp:lastPrinted>2018-11-19T20:44:45Z</cp:lastPrinted>
  <dcterms:created xsi:type="dcterms:W3CDTF">2018-11-08T16:59:25Z</dcterms:created>
  <dcterms:modified xsi:type="dcterms:W3CDTF">2019-09-16T15:34:43Z</dcterms:modified>
</cp:coreProperties>
</file>