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3" r:id="rId6"/>
    <p:sldId id="260" r:id="rId7"/>
    <p:sldId id="259" r:id="rId8"/>
    <p:sldId id="266" r:id="rId9"/>
    <p:sldId id="265" r:id="rId10"/>
    <p:sldId id="269" r:id="rId11"/>
    <p:sldId id="264" r:id="rId12"/>
    <p:sldId id="267" r:id="rId13"/>
    <p:sldId id="268" r:id="rId14"/>
    <p:sldId id="270" r:id="rId15"/>
    <p:sldId id="272" r:id="rId16"/>
    <p:sldId id="273" r:id="rId17"/>
    <p:sldId id="274" r:id="rId18"/>
    <p:sldId id="25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7F3C1"/>
    <a:srgbClr val="E1CF65"/>
    <a:srgbClr val="C7A939"/>
    <a:srgbClr val="000066"/>
    <a:srgbClr val="000099"/>
    <a:srgbClr val="DE0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5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2533-E5F6-4E28-BDCB-A749F0E90BC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313F-C149-410D-8EFB-1FA835988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1;.&#1040;.&#1047;&#1072;&#1093;&#1072;&#1088;&#1086;&#1074;&#1072;\&#1082;&#1086;&#1085;&#1082;&#1091;&#1088;&#1089;&#1099;,%20&#1087;&#1088;&#1086;&#1077;&#1082;&#1090;&#1099;\&#1057;&#1090;&#1086;&#1080;&#1090;%20&#1086;&#1073;&#1077;&#1083;&#1080;&#1089;&#1082;\zhuravl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hvesti.ru/Images/News/2012/11/osvobogdeni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Стоят  обелиски  </a:t>
            </a:r>
          </a:p>
          <a:p>
            <a:pPr algn="ctr"/>
            <a:r>
              <a:rPr lang="ru-RU" sz="4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 земле  Тихорецкой…</a:t>
            </a:r>
          </a:p>
        </p:txBody>
      </p:sp>
      <p:pic>
        <p:nvPicPr>
          <p:cNvPr id="4" name="Picture 2" descr="C:\Documents and Settings\Администратор\Рабочий стол\Фастовецка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785794"/>
            <a:ext cx="3629511" cy="50006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786058"/>
            <a:ext cx="4935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E0000"/>
                </a:solidFill>
                <a:latin typeface="Arial Narrow" pitchFamily="34" charset="0"/>
              </a:rPr>
              <a:t>75</a:t>
            </a:r>
            <a:r>
              <a:rPr lang="ru-RU" sz="2400" b="1" dirty="0" smtClean="0">
                <a:solidFill>
                  <a:srgbClr val="6600CC"/>
                </a:solidFill>
                <a:latin typeface="Arial Narrow" pitchFamily="34" charset="0"/>
              </a:rPr>
              <a:t>-летию </a:t>
            </a:r>
            <a:r>
              <a:rPr lang="ru-RU" sz="2400" b="1" dirty="0" smtClean="0">
                <a:solidFill>
                  <a:srgbClr val="6600CC"/>
                </a:solidFill>
                <a:latin typeface="Arial Narrow" pitchFamily="34" charset="0"/>
              </a:rPr>
              <a:t>со дня освобождения </a:t>
            </a:r>
          </a:p>
          <a:p>
            <a:pPr algn="ctr"/>
            <a:r>
              <a:rPr lang="ru-RU" sz="2400" b="1" dirty="0" smtClean="0">
                <a:solidFill>
                  <a:srgbClr val="6600CC"/>
                </a:solidFill>
                <a:latin typeface="Arial Narrow" pitchFamily="34" charset="0"/>
              </a:rPr>
              <a:t>Тихорецка и </a:t>
            </a:r>
            <a:r>
              <a:rPr lang="ru-RU" sz="2400" b="1" dirty="0" err="1" smtClean="0">
                <a:solidFill>
                  <a:srgbClr val="6600CC"/>
                </a:solidFill>
                <a:latin typeface="Arial Narrow" pitchFamily="34" charset="0"/>
              </a:rPr>
              <a:t>Тихорецкого</a:t>
            </a:r>
            <a:r>
              <a:rPr lang="ru-RU" sz="2400" b="1" dirty="0" smtClean="0">
                <a:solidFill>
                  <a:srgbClr val="6600CC"/>
                </a:solidFill>
                <a:latin typeface="Arial Narrow" pitchFamily="34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6600CC"/>
                </a:solidFill>
                <a:latin typeface="Arial Narrow" pitchFamily="34" charset="0"/>
              </a:rPr>
              <a:t>от немецко-фашистских захватчиков </a:t>
            </a:r>
          </a:p>
          <a:p>
            <a:pPr algn="ctr"/>
            <a:r>
              <a:rPr lang="ru-RU" sz="2400" b="1" dirty="0" smtClean="0">
                <a:solidFill>
                  <a:srgbClr val="6600CC"/>
                </a:solidFill>
                <a:latin typeface="Arial Narrow" pitchFamily="34" charset="0"/>
              </a:rPr>
              <a:t>посвящается…</a:t>
            </a:r>
            <a:endParaRPr lang="ru-RU" sz="2400" b="1" dirty="0">
              <a:solidFill>
                <a:srgbClr val="6600CC"/>
              </a:solidFill>
              <a:latin typeface="Arial Narrow" pitchFamily="34" charset="0"/>
            </a:endParaRPr>
          </a:p>
        </p:txBody>
      </p:sp>
      <p:pic>
        <p:nvPicPr>
          <p:cNvPr id="9222" name="Picture 6" descr="http://gifprikol.ucoz.ru/_ph/60/2/694150049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4500570"/>
            <a:ext cx="2979949" cy="2105103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7" name="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78674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В  1957  году  установлен  подобный  памятник  погибшим  солдатам  в  годы  ВОВ  и  в  посёлке  Парковом.</a:t>
            </a:r>
            <a:endParaRPr lang="ru-RU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3" name="Picture 2" descr="C:\Documents and Settings\Администратор\Рабочий стол\Памятник парковый и др\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2"/>
            <a:ext cx="628654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Памятник в Парковом\100_94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5047725" cy="37862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571480"/>
            <a:ext cx="38202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История  этого  памятника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интересна.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На  постаменте  на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мраморной  плите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начертано: «Здесь  покоятся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16 погибших воинов 317-ой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стрелковой  дивизии,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освобождавшей  зерносовхоз  </a:t>
            </a:r>
            <a:r>
              <a:rPr lang="ru-RU" sz="2000" b="1" dirty="0" err="1" smtClean="0">
                <a:solidFill>
                  <a:srgbClr val="000066"/>
                </a:solidFill>
                <a:latin typeface="Arial Narrow" pitchFamily="34" charset="0"/>
              </a:rPr>
              <a:t>Тихорецкий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 30. 01. 1943 года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от  </a:t>
            </a:r>
            <a:r>
              <a:rPr lang="ru-RU" sz="2000" b="1" dirty="0" err="1" smtClean="0">
                <a:solidFill>
                  <a:srgbClr val="000066"/>
                </a:solidFill>
                <a:latin typeface="Arial Narrow" pitchFamily="34" charset="0"/>
              </a:rPr>
              <a:t>немецко-фишистских</a:t>
            </a:r>
            <a:endParaRPr lang="ru-RU" sz="2000" b="1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захватчиков».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4286256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Но  здесь  захоронены  также   останки  солдат,  погибших   во  время  январских  боёв  между  станицей  Юго-Северной  и  посёлком  Полевым  (бывшим  7- м  отделением  зерносовхоза).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До  этого  они  лежали  под  простым  обелиском  на  кладбище 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в  ст. Юго-Северной.  Их  перезахоронили  в  братскую  могилу 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</a:rPr>
              <a:t>п. Паркового  при  возведении  памятника.</a:t>
            </a:r>
            <a:endParaRPr lang="ru-RU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обелиск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3669" y="2643182"/>
            <a:ext cx="4571591" cy="37862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      По  воспоминаниям  жительницы  ст. Юго-Северной,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Шевченко  Надежды  Алексеевны,  при  перезахоронении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праха  погибших  красноармейцев  были  выкопаны 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останки  не  всех  бойцов,  и  братская  могила  с  обелиском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были  сохранены.  Интересно,  что  именно  в  эти  дни 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умер  известный  в  станице  ветеран  Великой 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Отечественной  войны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 по  фамилии  Алексеев.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     Именно  его  похоронили 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в  том  месте,  где  были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произведены  раскопки,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в  полуметре  от  обелиска.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      Жители  станицы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 Юго-Северной  продолжают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заботливо  ухаживать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за  братской  могилой.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амятник в Парковом\P1150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4857783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572008"/>
            <a:ext cx="7786742" cy="1736646"/>
          </a:xfrm>
          <a:prstGeom prst="roundRect">
            <a:avLst/>
          </a:prstGeom>
          <a:solidFill>
            <a:srgbClr val="F7F3C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Перед  постаментом  памятника  в  посёлке Парковом,  слева  и  справа  от  него на  мраморных  плитах высечены  имена  71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itchFamily="34" charset="0"/>
              </a:rPr>
              <a:t>парковчан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, погибших  на  разных  фронтах  Великой  Отечественной  войны.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Documents and Settings\Администратор\Рабочий стол\Памятник в Парковом\100_95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500042"/>
            <a:ext cx="2714954" cy="361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4500570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У  памятника  павшим  в  годы  ВОВ  всегда  лежат  цветы.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Их  возлагают  и  в  День  Победы,  и  22 июня − в  День  памяти и скорби,  и  в  каждую  годовщину  освобождения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г. Тихорецка  и 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itchFamily="34" charset="0"/>
              </a:rPr>
              <a:t>Тихорецкого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  района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от  немецко-фашистских  захватчиков.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" name="Picture 4" descr="C:\Documents and Settings\Администратор\Рабочий стол\Памятник парковый и др\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428604"/>
            <a:ext cx="5286412" cy="396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Администратор\Рабочий стол\Памятник в Парковом\100_95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619590" cy="571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амятник в Парковом\P11502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620053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Памятник парковый и др\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642918"/>
            <a:ext cx="7358114" cy="551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8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143512"/>
            <a:ext cx="8786874" cy="1579424"/>
          </a:xfrm>
          <a:prstGeom prst="ribbon">
            <a:avLst/>
          </a:prstGeom>
          <a:solidFill>
            <a:srgbClr val="F7F3C1"/>
          </a:solidFill>
          <a:ln>
            <a:solidFill>
              <a:srgbClr val="C7A9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Неугасима  память  поколения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И  память  тех,  кого  так  свято  чтим,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Давайте,  люди,  встанем  на  мгновение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И  в  скорби  постоим  и  помолчим…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vechnyj ogon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3070532" cy="40719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1142984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Выполнила:  Попова Юлия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5 Б класс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МБОУ СОШ № 18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поселка Паркового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Руководитель: Захарова Л.А.</a:t>
            </a:r>
          </a:p>
          <a:p>
            <a:endParaRPr lang="ru-RU" sz="24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143380"/>
            <a:ext cx="50039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 июн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500042"/>
            <a:ext cx="3050186" cy="226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500042"/>
            <a:ext cx="4714908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Площадь памяти, площадь памяти,</a:t>
            </a:r>
          </a:p>
          <a:p>
            <a:r>
              <a:rPr lang="ru-RU" sz="2400" b="1" dirty="0" smtClean="0">
                <a:latin typeface="Arial Narrow" pitchFamily="34" charset="0"/>
              </a:rPr>
              <a:t>Эта память стучит в виски,</a:t>
            </a:r>
          </a:p>
          <a:p>
            <a:r>
              <a:rPr lang="ru-RU" sz="2400" b="1" dirty="0" smtClean="0">
                <a:latin typeface="Arial Narrow" pitchFamily="34" charset="0"/>
              </a:rPr>
              <a:t>К серым камням приходят матери,</a:t>
            </a:r>
          </a:p>
          <a:p>
            <a:r>
              <a:rPr lang="ru-RU" sz="2400" b="1" dirty="0" smtClean="0">
                <a:latin typeface="Arial Narrow" pitchFamily="34" charset="0"/>
              </a:rPr>
              <a:t>Поседевшие от тоски.</a:t>
            </a:r>
          </a:p>
          <a:p>
            <a:endParaRPr lang="ru-RU" sz="2400" b="1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А над ними стоят колоннами,</a:t>
            </a:r>
          </a:p>
          <a:p>
            <a:r>
              <a:rPr lang="ru-RU" sz="2400" b="1" dirty="0" smtClean="0">
                <a:latin typeface="Arial Narrow" pitchFamily="34" charset="0"/>
              </a:rPr>
              <a:t>Отпечатаны в синеве,</a:t>
            </a:r>
          </a:p>
          <a:p>
            <a:r>
              <a:rPr lang="ru-RU" sz="2400" b="1" dirty="0" smtClean="0">
                <a:latin typeface="Arial Narrow" pitchFamily="34" charset="0"/>
              </a:rPr>
              <a:t>Как застывшие похоронные,</a:t>
            </a:r>
          </a:p>
          <a:p>
            <a:r>
              <a:rPr lang="ru-RU" sz="2400" b="1" dirty="0" smtClean="0">
                <a:latin typeface="Arial Narrow" pitchFamily="34" charset="0"/>
              </a:rPr>
              <a:t>Обелиски в честь сыновей.</a:t>
            </a:r>
          </a:p>
          <a:p>
            <a:endParaRPr lang="ru-RU" sz="2400" b="1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Площадь памяти, площадь памяти,</a:t>
            </a:r>
          </a:p>
          <a:p>
            <a:r>
              <a:rPr lang="ru-RU" sz="2400" b="1" dirty="0" smtClean="0">
                <a:latin typeface="Arial Narrow" pitchFamily="34" charset="0"/>
              </a:rPr>
              <a:t>Тёмной ночью и ясным днём</a:t>
            </a:r>
          </a:p>
          <a:p>
            <a:r>
              <a:rPr lang="ru-RU" sz="2400" b="1" dirty="0" smtClean="0">
                <a:latin typeface="Arial Narrow" pitchFamily="34" charset="0"/>
              </a:rPr>
              <a:t>Будоражь ты людскую память</a:t>
            </a:r>
          </a:p>
          <a:p>
            <a:r>
              <a:rPr lang="ru-RU" sz="2400" b="1" dirty="0" smtClean="0">
                <a:latin typeface="Arial Narrow" pitchFamily="34" charset="0"/>
              </a:rPr>
              <a:t>Негасимым своим огнём…</a:t>
            </a:r>
          </a:p>
        </p:txBody>
      </p:sp>
      <p:pic>
        <p:nvPicPr>
          <p:cNvPr id="9" name="Picture 2" descr="I:\vechnyj ogon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286123"/>
            <a:ext cx="2500330" cy="30212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2" descr="C:\Documents and Settings\Администратор\Рабочий стол\0_5b48d_901c7d47_L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110437">
            <a:off x="6226554" y="5134989"/>
            <a:ext cx="936603" cy="2317744"/>
          </a:xfrm>
          <a:prstGeom prst="rect">
            <a:avLst/>
          </a:prstGeom>
          <a:noFill/>
        </p:spPr>
      </p:pic>
      <p:pic>
        <p:nvPicPr>
          <p:cNvPr id="11" name="Picture 2" descr="C:\Documents and Settings\Администратор\Рабочий стол\0_5b48d_901c7d47_L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61044">
            <a:off x="6566536" y="4787416"/>
            <a:ext cx="936603" cy="231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785794"/>
            <a:ext cx="3754781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000628" y="1071546"/>
            <a:ext cx="3642344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Уже  в 1941 году 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война  стала вплотную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подступать к Тихорецку.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Над Тихорецкой землёй  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появлялись вражеские 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самолёты и  бомбили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железнодорожную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станцию  Тихорецкую,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через  которую  двигались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военные  эшелоны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на фронт  и с ранеными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Narrow" pitchFamily="34" charset="0"/>
              </a:rPr>
              <a:t>бойцами с фронта.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война\Бой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0"/>
            <a:ext cx="4235833" cy="3000382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2051" name="Picture 3" descr="C:\Documents and Settings\Администратор\Рабочий стол\война\Бо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143248"/>
            <a:ext cx="4084658" cy="3143272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86380" y="285728"/>
            <a:ext cx="3571900" cy="25538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Шёл 1942 год,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самый  тяжёлый год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этой  страшной войны.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Наши  войска  отступали 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вглубь страны под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натиском  врага.</a:t>
            </a:r>
            <a:endParaRPr lang="ru-RU" sz="2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143380"/>
            <a:ext cx="3127780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5 августа  1942 года 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г. Тихорецк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 и  </a:t>
            </a:r>
            <a:r>
              <a:rPr lang="ru-RU" sz="2400" b="1" dirty="0" err="1" smtClean="0">
                <a:solidFill>
                  <a:srgbClr val="000099"/>
                </a:solidFill>
                <a:latin typeface="Arial Narrow" pitchFamily="34" charset="0"/>
              </a:rPr>
              <a:t>Тихорецкий</a:t>
            </a:r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 район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</a:rPr>
              <a:t>захватили  фашисты. </a:t>
            </a:r>
            <a:endParaRPr lang="ru-RU" sz="2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вокзал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00306"/>
            <a:ext cx="3914310" cy="250033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</p:pic>
      <p:pic>
        <p:nvPicPr>
          <p:cNvPr id="3076" name="Picture 4" descr="C:\Documents and Settings\Администратор\Рабочий стол\вокзал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00306"/>
            <a:ext cx="3990832" cy="2461307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1" y="428604"/>
            <a:ext cx="800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176 дней и ночей  находились  оккупанты  на  Тихорецкой  земле.  За  эти  полгода  фашисты  разрушили  много  зданий 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в  г. Тихорецке, разграбили  красивые,  утопающие  в  садах  станицы,  вывезли  в  Германию  машины,  скот,  зерно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5357826"/>
            <a:ext cx="57150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Так  выглядели  дома  в  Тихорецке 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после  его  освобождения  от  фашистов. 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вокзал\вокзал 43 февраль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4407385" cy="2928958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14942" y="928670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66"/>
                </a:solidFill>
                <a:latin typeface="Arial Narrow" pitchFamily="34" charset="0"/>
              </a:rPr>
              <a:t>Тихорецкий</a:t>
            </a:r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железнодорожный 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вокзал. 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1943 год.  Февраль.</a:t>
            </a:r>
          </a:p>
          <a:p>
            <a:pPr algn="ctr"/>
            <a:endParaRPr lang="ru-RU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7" name="Picture 2" descr="C:\Documents and Settings\Администратор\Рабочий стол\вокзал\вокзал 43г.авгус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0549" y="3214686"/>
            <a:ext cx="4630205" cy="29317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8596" y="3786190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20"/>
            </a:pPr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апреля  1943 года</a:t>
            </a:r>
          </a:p>
          <a:p>
            <a:pPr marL="342900" indent="-342900"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станция Тихорецкая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была  восстановлена,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и  по  железной  дороге 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пошли  поезда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на фронт.</a:t>
            </a:r>
            <a:endParaRPr lang="ru-RU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8001056" cy="6231493"/>
          </a:xfrm>
          <a:prstGeom prst="roundRect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Но  самое  главное − было  убито  и  замучено  много  советских  людей:  погибло  много  солдат  и  офицеров,  защищавших Тихорецк, а также  взятых  в  плен наших  красноармейцев, раненых  бойцов  в  госпиталях,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и  просто  жителей  Тихорецка  и  станичников. 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Более  3-х тысяч  человек  расстреляли  фашисты 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только  в  городе  Тихорецке.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По  воспоминаниям  старожилов  фашисты  заставляли  местных  жителей  закапывать  тела  наших  убитых  солдат  там,  где  они  лежали. 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При  этом  немцы  запрещали  брать  у  погибших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 документы  и  медальоны  с  их  именами.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Вот  почему имена  защитников  нашей  земли,  похороненных  в  братских  могилах,    до  сих  пор  неизвестны.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861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Но  вот  настал  долгожданный  день − 30 января  1943 года.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Город  Тихорецк  и  </a:t>
            </a:r>
            <a:r>
              <a:rPr lang="ru-RU" sz="2400" b="1" dirty="0" err="1" smtClean="0">
                <a:latin typeface="Arial Narrow" pitchFamily="34" charset="0"/>
              </a:rPr>
              <a:t>Тихорецкий</a:t>
            </a:r>
            <a:r>
              <a:rPr lang="ru-RU" sz="2400" b="1" dirty="0" smtClean="0">
                <a:latin typeface="Arial Narrow" pitchFamily="34" charset="0"/>
              </a:rPr>
              <a:t>  район  были освобождены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соединениями  417-й  дивизии  под  командованием 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генерала  Шевченко  и  317-й  дивизии  под  командованием 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полковника  Шварёва.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1026" name="Picture 2" descr="C:\Documents and Settings\Администратор\Рабочий стол\война\встреча 1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500306"/>
            <a:ext cx="5143536" cy="3364730"/>
          </a:xfrm>
          <a:prstGeom prst="rect">
            <a:avLst/>
          </a:prstGeom>
          <a:ln w="5715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6000768"/>
            <a:ext cx="724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000066"/>
                </a:solidFill>
                <a:latin typeface="Arial Narrow" pitchFamily="34" charset="0"/>
              </a:rPr>
              <a:t>Тихорецкие</a:t>
            </a:r>
            <a:r>
              <a:rPr lang="ru-RU" sz="2400" b="1" dirty="0" smtClean="0">
                <a:solidFill>
                  <a:srgbClr val="000066"/>
                </a:solidFill>
                <a:latin typeface="Arial Narrow" pitchFamily="34" charset="0"/>
              </a:rPr>
              <a:t>  жители  встречают  своих  освободителей.</a:t>
            </a:r>
            <a:endParaRPr lang="ru-RU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2826306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Бои  в  январе  1943 года  с  фашистами  при  освобождении  Архангельского  и 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Тихорецкого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 районов  оставили  на  нашей  земле  новые  братские  могилы.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  конце  40-х − начале  50-х  годов  на  них  были  возведены  простые  деревянные  или  кирпичные  обелиски  в  виде  пирамид.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  50-е  годы  начали  возводить  памятники  со  скульптурами  советского  воина  в  скорбной  позе:  с  венком, с  автоматом  или  знаменем   в  руках. </a:t>
            </a: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Администратор\Рабочий стол\Памятник парковый и др\памятник разведчикам в борисов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00438"/>
            <a:ext cx="2928958" cy="2194131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www.tihvesti.ru/Images/News/2012/11/osvobogden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500438"/>
            <a:ext cx="3324230" cy="2183801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600076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Памятники  в  станице  </a:t>
            </a:r>
            <a:r>
              <a:rPr lang="ru-RU" sz="2400" b="1" dirty="0" err="1" smtClean="0">
                <a:solidFill>
                  <a:srgbClr val="C00000"/>
                </a:solidFill>
              </a:rPr>
              <a:t>Еремизино-Борисовской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742</Words>
  <Application>Microsoft Office PowerPoint</Application>
  <PresentationFormat>Экран (4:3)</PresentationFormat>
  <Paragraphs>121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Захарова Л.А.</cp:lastModifiedBy>
  <cp:revision>46</cp:revision>
  <dcterms:created xsi:type="dcterms:W3CDTF">2012-12-22T20:05:25Z</dcterms:created>
  <dcterms:modified xsi:type="dcterms:W3CDTF">2019-08-29T15:44:12Z</dcterms:modified>
</cp:coreProperties>
</file>