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5" r:id="rId4"/>
    <p:sldId id="287" r:id="rId5"/>
    <p:sldId id="284" r:id="rId6"/>
    <p:sldId id="258" r:id="rId7"/>
    <p:sldId id="273" r:id="rId8"/>
    <p:sldId id="260" r:id="rId9"/>
    <p:sldId id="262" r:id="rId10"/>
    <p:sldId id="279" r:id="rId11"/>
    <p:sldId id="280" r:id="rId12"/>
    <p:sldId id="281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91" r:id="rId24"/>
    <p:sldId id="292" r:id="rId25"/>
    <p:sldId id="286" r:id="rId26"/>
    <p:sldId id="293" r:id="rId27"/>
    <p:sldId id="294" r:id="rId28"/>
    <p:sldId id="277" r:id="rId29"/>
    <p:sldId id="27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howGuides="1">
      <p:cViewPr>
        <p:scale>
          <a:sx n="100" d="100"/>
          <a:sy n="100" d="100"/>
        </p:scale>
        <p:origin x="-186" y="-618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5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2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0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1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8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1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5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9C42-E880-4DEB-8392-AB1706C40122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BABC-503F-4085-8D33-61DDD3E7A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2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18.wdp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Добычи для целене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642924"/>
            <a:ext cx="7772400" cy="142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Паукообразные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класс.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9675" y="2931790"/>
            <a:ext cx="7362825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Учитель биологии Волкова Надежда Григорьевна,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МКОУ СОШ № 251 ЗАТО г. Фокино Приморский край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30524"/>
            <a:ext cx="3513730" cy="151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23478"/>
            <a:ext cx="610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Конечностей на брюшке нет.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774452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Есть лёгочные мешки и паутинные бородавки.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91880" y="2957525"/>
            <a:ext cx="777329" cy="949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784" y="374831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л</a:t>
            </a:r>
            <a:r>
              <a:rPr lang="ru-RU" sz="3000" dirty="0" smtClean="0"/>
              <a:t>ёгочный мешок</a:t>
            </a:r>
            <a:endParaRPr lang="ru-RU" sz="3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220072" y="3099844"/>
            <a:ext cx="1" cy="758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9439" y="374745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</a:t>
            </a:r>
            <a:r>
              <a:rPr lang="ru-RU" sz="3000" dirty="0" smtClean="0"/>
              <a:t>аутинные бородавки</a:t>
            </a:r>
            <a:endParaRPr lang="ru-RU" sz="3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5139017" y="2289621"/>
            <a:ext cx="108010" cy="660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45370" y="1356379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</a:t>
            </a:r>
            <a:r>
              <a:rPr lang="ru-RU" sz="3000" dirty="0" smtClean="0"/>
              <a:t>аутинные железы</a:t>
            </a:r>
            <a:endParaRPr lang="ru-RU" sz="3000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2014881">
            <a:off x="6293072" y="2017598"/>
            <a:ext cx="861961" cy="380772"/>
          </a:xfrm>
          <a:prstGeom prst="stripedRightArrow">
            <a:avLst>
              <a:gd name="adj1" fmla="val 50000"/>
              <a:gd name="adj2" fmla="val 858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979653" y="238290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ПАУТИНА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7" name="Picture 2" descr="http://www.adsfree.ca/user_images/4067465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03" y="2983292"/>
            <a:ext cx="1294707" cy="12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3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Ловчая сеть паука-крестовика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865" y="1264140"/>
            <a:ext cx="2016224" cy="2453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264140"/>
            <a:ext cx="1869529" cy="2453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587" y="1264139"/>
            <a:ext cx="1896323" cy="2453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264140"/>
            <a:ext cx="2016224" cy="24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Функции паутины: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изготовление ловчих сетей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/>
              <a:t>построение гнезда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/>
              <a:t>построение кокона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расселение паучков.</a:t>
            </a:r>
            <a:endParaRPr lang="ru-RU" dirty="0"/>
          </a:p>
        </p:txBody>
      </p:sp>
      <p:pic>
        <p:nvPicPr>
          <p:cNvPr id="3074" name="Picture 2" descr="Insects wallpaper - Page 4 - Nature - Wallpaper Collec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19" y="18707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Гнездо паука фото. Картинка 1117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5" y="18707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Пауки - Пау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/>
        </p:blipFill>
        <p:spPr bwMode="auto">
          <a:xfrm>
            <a:off x="4922525" y="18707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08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C9FCB"/>
              </a:gs>
              <a:gs pos="28000">
                <a:srgbClr val="F8B049"/>
              </a:gs>
              <a:gs pos="21001">
                <a:srgbClr val="F8B049"/>
              </a:gs>
              <a:gs pos="91000">
                <a:srgbClr val="FEE7F2"/>
              </a:gs>
              <a:gs pos="100000">
                <a:srgbClr val="F952A0"/>
              </a:gs>
              <a:gs pos="100000">
                <a:srgbClr val="C50849"/>
              </a:gs>
              <a:gs pos="100000">
                <a:srgbClr val="D1195D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4452"/>
            <a:ext cx="2880320" cy="344540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67544" y="391317"/>
            <a:ext cx="5400600" cy="2540473"/>
          </a:xfrm>
          <a:prstGeom prst="cloudCallout">
            <a:avLst>
              <a:gd name="adj1" fmla="val 52675"/>
              <a:gd name="adj2" fmla="val 55703"/>
            </a:avLst>
          </a:prstGeom>
          <a:ln>
            <a:solidFill>
              <a:srgbClr val="D6009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ln/>
                <a:solidFill>
                  <a:schemeClr val="tx1"/>
                </a:solidFill>
              </a:rPr>
              <a:t>Внутреннее строение </a:t>
            </a:r>
          </a:p>
          <a:p>
            <a:pPr algn="ctr"/>
            <a:r>
              <a:rPr lang="ru-RU" sz="3400" b="1" dirty="0" smtClean="0">
                <a:ln/>
                <a:solidFill>
                  <a:schemeClr val="tx1"/>
                </a:solidFill>
              </a:rPr>
              <a:t>паука-крестовика</a:t>
            </a:r>
          </a:p>
        </p:txBody>
      </p:sp>
    </p:spTree>
    <p:extLst>
      <p:ext uri="{BB962C8B-B14F-4D97-AF65-F5344CB8AC3E}">
        <p14:creationId xmlns:p14="http://schemas.microsoft.com/office/powerpoint/2010/main" val="26826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3770" y="1870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3300"/>
                </a:solidFill>
              </a:rPr>
              <a:t>Пищеварительная система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78" y="1427756"/>
            <a:ext cx="4302478" cy="1854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3012" y="33378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р</a:t>
            </a:r>
            <a:r>
              <a:rPr lang="ru-RU" sz="3000" dirty="0" smtClean="0"/>
              <a:t>отовое отверстие</a:t>
            </a:r>
            <a:endParaRPr lang="ru-RU" sz="3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437108" y="2645747"/>
            <a:ext cx="885254" cy="79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1637992"/>
            <a:ext cx="1251129" cy="771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911375" y="1427756"/>
            <a:ext cx="360040" cy="632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82402" y="1420253"/>
            <a:ext cx="122858" cy="793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418570" y="2275228"/>
            <a:ext cx="1258898" cy="1062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322362" y="261775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9236" y="3291669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глотка</a:t>
            </a:r>
            <a:endParaRPr lang="ru-RU" sz="3000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16200000">
            <a:off x="3839268" y="3935204"/>
            <a:ext cx="661986" cy="255638"/>
          </a:xfrm>
          <a:prstGeom prst="stripedRightArrow">
            <a:avLst>
              <a:gd name="adj1" fmla="val 50000"/>
              <a:gd name="adj2" fmla="val 848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4001" y="4353499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с</a:t>
            </a:r>
            <a:r>
              <a:rPr lang="ru-RU" sz="3000" dirty="0" smtClean="0"/>
              <a:t>люнные железы</a:t>
            </a:r>
            <a:endParaRPr lang="ru-RU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958901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пищевод</a:t>
            </a:r>
            <a:endParaRPr lang="ru-RU" sz="3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79735" y="866255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желудок</a:t>
            </a:r>
            <a:endParaRPr lang="ru-RU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5200695" y="322419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</a:t>
            </a:r>
            <a:r>
              <a:rPr lang="ru-RU" sz="3000" dirty="0" smtClean="0"/>
              <a:t>редняя кишка</a:t>
            </a:r>
            <a:endParaRPr lang="ru-RU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69356" y="95855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печень</a:t>
            </a:r>
            <a:endParaRPr lang="ru-RU" sz="3000" dirty="0"/>
          </a:p>
        </p:txBody>
      </p:sp>
      <p:cxnSp>
        <p:nvCxnSpPr>
          <p:cNvPr id="34" name="Прямая со стрелкой 33"/>
          <p:cNvCxnSpPr>
            <a:stCxn id="42" idx="1"/>
          </p:cNvCxnSpPr>
          <p:nvPr/>
        </p:nvCxnSpPr>
        <p:spPr>
          <a:xfrm flipH="1">
            <a:off x="5539667" y="1651086"/>
            <a:ext cx="1094972" cy="587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732595" y="2449601"/>
            <a:ext cx="952985" cy="168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34639" y="114325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з</a:t>
            </a:r>
            <a:r>
              <a:rPr lang="ru-RU" sz="3000" dirty="0" smtClean="0"/>
              <a:t>адняя кишка</a:t>
            </a:r>
            <a:endParaRPr lang="ru-RU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6685580" y="235499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а</a:t>
            </a:r>
            <a:r>
              <a:rPr lang="ru-RU" sz="3000" dirty="0" smtClean="0"/>
              <a:t>нальное отверстие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663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8" grpId="0" animBg="1"/>
      <p:bldP spid="19" grpId="0"/>
      <p:bldP spid="22" grpId="0"/>
      <p:bldP spid="24" grpId="0"/>
      <p:bldP spid="30" grpId="0"/>
      <p:bldP spid="32" grpId="0"/>
      <p:bldP spid="4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84" y="110927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</a:rPr>
              <a:t>Кровеносная система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912" y="84355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Незамкнутая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0619" y="1635646"/>
            <a:ext cx="1584176" cy="458053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сердце</a:t>
            </a:r>
            <a:endParaRPr lang="ru-RU" sz="3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7208" y="2772416"/>
            <a:ext cx="1584176" cy="458053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сосуды</a:t>
            </a:r>
            <a:endParaRPr lang="ru-RU" sz="3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0619" y="3689621"/>
            <a:ext cx="1584176" cy="818093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п</a:t>
            </a:r>
            <a:r>
              <a:rPr lang="ru-RU" sz="3000" dirty="0" smtClean="0"/>
              <a:t>олость тела</a:t>
            </a:r>
            <a:endParaRPr lang="ru-RU" sz="3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9360" y="2569394"/>
            <a:ext cx="1698344" cy="864096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о</a:t>
            </a:r>
            <a:r>
              <a:rPr lang="ru-RU" sz="3000" dirty="0" smtClean="0"/>
              <a:t>рганы дыхания</a:t>
            </a:r>
            <a:endParaRPr lang="ru-RU" sz="3000" dirty="0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3072972" y="3531611"/>
            <a:ext cx="864096" cy="528553"/>
          </a:xfrm>
          <a:prstGeom prst="curvedConnector3">
            <a:avLst>
              <a:gd name="adj1" fmla="val 9850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rot="16200000" flipH="1">
            <a:off x="3113081" y="1940217"/>
            <a:ext cx="907743" cy="576064"/>
          </a:xfrm>
          <a:prstGeom prst="curvedConnector3">
            <a:avLst>
              <a:gd name="adj1" fmla="val 68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6200000" flipV="1">
            <a:off x="844137" y="3575861"/>
            <a:ext cx="720081" cy="609171"/>
          </a:xfrm>
          <a:prstGeom prst="curvedConnector3">
            <a:avLst>
              <a:gd name="adj1" fmla="val 105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 flipH="1" flipV="1">
            <a:off x="781953" y="1786146"/>
            <a:ext cx="704722" cy="681179"/>
          </a:xfrm>
          <a:prstGeom prst="curvedConnector3">
            <a:avLst>
              <a:gd name="adj1" fmla="val 9865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98" y="1921126"/>
            <a:ext cx="3862964" cy="166502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236296" y="1613580"/>
            <a:ext cx="1" cy="626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8563" y="1059582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сердце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092280" y="2419104"/>
            <a:ext cx="576064" cy="1297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525172" y="2695121"/>
            <a:ext cx="567108" cy="1041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118" y="3649513"/>
            <a:ext cx="258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к</a:t>
            </a:r>
            <a:r>
              <a:rPr lang="ru-RU" sz="3000" dirty="0" smtClean="0"/>
              <a:t>ровеносные </a:t>
            </a:r>
          </a:p>
          <a:p>
            <a:r>
              <a:rPr lang="ru-RU" sz="3000" dirty="0" smtClean="0"/>
              <a:t>сосуды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866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Дыхательная система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28337"/>
            <a:ext cx="4191167" cy="180649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364088" y="2660745"/>
            <a:ext cx="864097" cy="83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435335" y="2551008"/>
            <a:ext cx="258888" cy="949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99815" y="3500303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л</a:t>
            </a:r>
            <a:r>
              <a:rPr lang="ru-RU" sz="3000" dirty="0" smtClean="0"/>
              <a:t>ёгочный мешок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454136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трахеи</a:t>
            </a:r>
            <a:endParaRPr lang="ru-RU" sz="3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19" y="1722768"/>
            <a:ext cx="1706739" cy="1840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9992"/>
            <a:ext cx="955558" cy="955558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1520" y="1434414"/>
            <a:ext cx="2016224" cy="2592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Клещи не имеют органов дыхания.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55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Выделительная система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9396"/>
            <a:ext cx="4191167" cy="180649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165247" y="1989396"/>
            <a:ext cx="1038095" cy="62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3342" y="1481564"/>
            <a:ext cx="2401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/>
              <a:t>м</a:t>
            </a:r>
            <a:r>
              <a:rPr lang="ru-RU" sz="3000" dirty="0" err="1" smtClean="0"/>
              <a:t>альпигиевы</a:t>
            </a:r>
            <a:r>
              <a:rPr lang="ru-RU" sz="3000" dirty="0" smtClean="0"/>
              <a:t> сосуды</a:t>
            </a:r>
            <a:endParaRPr lang="ru-RU" sz="3000" dirty="0"/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>
            <a:off x="5206091" y="1989396"/>
            <a:ext cx="997251" cy="892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9" y="18930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Нервная система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86" y="1871222"/>
            <a:ext cx="4191167" cy="180649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71427" y="2861331"/>
            <a:ext cx="0" cy="1028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3598" y="3866321"/>
            <a:ext cx="548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</a:t>
            </a:r>
            <a:r>
              <a:rPr lang="ru-RU" sz="3000" dirty="0" smtClean="0"/>
              <a:t>ложный ганглий головогруди</a:t>
            </a:r>
            <a:endParaRPr lang="ru-RU" sz="3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837969" y="1589480"/>
            <a:ext cx="344584" cy="113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71427" y="2957632"/>
            <a:ext cx="400367" cy="93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7208" y="1079664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о</a:t>
            </a:r>
            <a:r>
              <a:rPr lang="ru-RU" sz="3000" dirty="0" smtClean="0"/>
              <a:t>кологлоточное нервное кольцо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390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Органы чувств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Фотография Посмотреть в глаза крестовику из раздела макро 15…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5566"/>
            <a:ext cx="2927648" cy="204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79512" y="1357911"/>
            <a:ext cx="489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dirty="0" smtClean="0"/>
              <a:t>4 пары простых глаз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dirty="0" smtClean="0"/>
              <a:t>органы осязания – чувствительные волоски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dirty="0" smtClean="0"/>
              <a:t>органы обоняния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dirty="0" smtClean="0"/>
              <a:t>органы вкуса.</a:t>
            </a:r>
            <a:endParaRPr lang="ru-RU" sz="3000" dirty="0"/>
          </a:p>
        </p:txBody>
      </p:sp>
      <p:pic>
        <p:nvPicPr>
          <p:cNvPr id="1028" name="Picture 4" descr="Making Of работы Flash-drive-dogs: The Epic Battle - Компьют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188"/>
            <a:ext cx="2927648" cy="204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59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"/>
            <a:ext cx="2714644" cy="71436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Расширить знания о признаках типа Членистоногих, изучив класс Паукообразные и установить черты сходства и различия между членистоногими и кольчатыми червями.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1" y="3000378"/>
            <a:ext cx="3008313" cy="1594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Uzer\Desktop\Змеи\IMG_3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62"/>
            <a:ext cx="3357586" cy="22860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11" name="Picture 4" descr="NavyField - mad_dok - Photo.Qip.ru / id: v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928940"/>
            <a:ext cx="2865673" cy="2068449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Половая система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715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Пауки </a:t>
            </a:r>
            <a:r>
              <a:rPr lang="ru-RU" b="1" dirty="0" smtClean="0"/>
              <a:t>раздельнополые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Выражен </a:t>
            </a:r>
            <a:r>
              <a:rPr lang="ru-RU" b="1" dirty="0" smtClean="0"/>
              <a:t>половой диморфизм </a:t>
            </a:r>
            <a:r>
              <a:rPr lang="ru-RU" dirty="0" smtClean="0"/>
              <a:t>(самка крупнее самца).</a:t>
            </a:r>
          </a:p>
          <a:p>
            <a:pPr marL="0" indent="0">
              <a:buNone/>
            </a:pPr>
            <a:r>
              <a:rPr lang="ru-RU" dirty="0" smtClean="0"/>
              <a:t>Размножение </a:t>
            </a:r>
            <a:r>
              <a:rPr lang="ru-RU" b="1" dirty="0" smtClean="0"/>
              <a:t>половое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Паук Дарвина - творец уникальных сетей - Животные и природ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0" y="2441054"/>
            <a:ext cx="3023989" cy="232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40" y="2989567"/>
            <a:ext cx="4191167" cy="1806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326097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половая </a:t>
            </a:r>
          </a:p>
          <a:p>
            <a:r>
              <a:rPr lang="ru-RU" sz="3000" dirty="0" smtClean="0"/>
              <a:t>железа</a:t>
            </a:r>
            <a:endParaRPr lang="ru-RU" sz="3000" dirty="0"/>
          </a:p>
        </p:txBody>
      </p:sp>
      <p:cxnSp>
        <p:nvCxnSpPr>
          <p:cNvPr id="8" name="Прямая со стрелкой 7"/>
          <p:cNvCxnSpPr>
            <a:stCxn id="7" idx="1"/>
          </p:cNvCxnSpPr>
          <p:nvPr/>
        </p:nvCxnSpPr>
        <p:spPr>
          <a:xfrm flipH="1">
            <a:off x="5292080" y="3768806"/>
            <a:ext cx="1080120" cy="131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Ядовитые пауки Запорожской области. Оказание первой помощи пострадавши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"/>
          <a:stretch/>
        </p:blipFill>
        <p:spPr bwMode="auto">
          <a:xfrm>
            <a:off x="5175347" y="2427734"/>
            <a:ext cx="3024336" cy="232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56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880" y="51470"/>
            <a:ext cx="5385577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Оплодотворение </a:t>
            </a:r>
            <a:r>
              <a:rPr lang="ru-RU" sz="3200" dirty="0" smtClean="0"/>
              <a:t>внутреннее.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Развитие прямое.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786" y="1685876"/>
            <a:ext cx="273630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йца в коконе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687365"/>
            <a:ext cx="302433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олодые пауки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529980" y="1795662"/>
            <a:ext cx="600447" cy="287462"/>
          </a:xfrm>
          <a:prstGeom prst="stripedRightArrow">
            <a:avLst>
              <a:gd name="adj1" fmla="val 50000"/>
              <a:gd name="adj2" fmla="val 864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Галерея Макроклуба - Разрешите я сойду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12"/>
          <a:stretch/>
        </p:blipFill>
        <p:spPr bwMode="auto">
          <a:xfrm>
            <a:off x="1145307" y="2486857"/>
            <a:ext cx="3019028" cy="219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Социальные и общественные новости Украины - KP.U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86857"/>
            <a:ext cx="3019026" cy="2199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Паук-крестовик. - все новости, акции, скидки компании Металл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17" y="2486857"/>
            <a:ext cx="3019026" cy="2199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21602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Встречается </a:t>
            </a:r>
            <a:r>
              <a:rPr lang="ru-RU" b="1" dirty="0" smtClean="0"/>
              <a:t>забота о потомстве</a:t>
            </a:r>
            <a:r>
              <a:rPr lang="ru-RU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Для скорпионов характерно </a:t>
            </a:r>
            <a:r>
              <a:rPr lang="ru-RU" b="1" dirty="0" smtClean="0"/>
              <a:t>живорождение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Новости - ИнфоСМ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3678"/>
            <a:ext cx="3600400" cy="281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91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" y="0"/>
            <a:ext cx="9150846" cy="51475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Значение паукообразных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7561" y="987574"/>
            <a:ext cx="6521236" cy="432048"/>
          </a:xfrm>
          <a:prstGeom prst="roundRect">
            <a:avLst>
              <a:gd name="adj" fmla="val 2514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</a:rPr>
              <a:t>п</a:t>
            </a:r>
            <a:r>
              <a:rPr lang="ru-RU" sz="2600" dirty="0" smtClean="0">
                <a:solidFill>
                  <a:schemeClr val="tx1"/>
                </a:solidFill>
              </a:rPr>
              <a:t>ауки уничтожают вредных насекомых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7127" y="1779662"/>
            <a:ext cx="6511669" cy="432048"/>
          </a:xfrm>
          <a:prstGeom prst="roundRect">
            <a:avLst>
              <a:gd name="adj" fmla="val 2514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 smtClean="0">
                <a:solidFill>
                  <a:schemeClr val="tx1"/>
                </a:solidFill>
              </a:rPr>
              <a:t>укусы некоторых видов пауков ядовиты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7128" y="2558128"/>
            <a:ext cx="6521236" cy="407311"/>
          </a:xfrm>
          <a:prstGeom prst="roundRect">
            <a:avLst>
              <a:gd name="adj" fmla="val 2514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</a:rPr>
              <a:t>п</a:t>
            </a:r>
            <a:r>
              <a:rPr lang="ru-RU" sz="2600" dirty="0" smtClean="0">
                <a:solidFill>
                  <a:schemeClr val="tx1"/>
                </a:solidFill>
              </a:rPr>
              <a:t>очвенные клещи – санитары природы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2672" y="3291830"/>
            <a:ext cx="6516125" cy="432048"/>
          </a:xfrm>
          <a:prstGeom prst="roundRect">
            <a:avLst>
              <a:gd name="adj" fmla="val 2514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</a:rPr>
              <a:t>к</a:t>
            </a:r>
            <a:r>
              <a:rPr lang="ru-RU" sz="2600" dirty="0" smtClean="0">
                <a:solidFill>
                  <a:schemeClr val="tx1"/>
                </a:solidFill>
              </a:rPr>
              <a:t>лещи – паразиты человека и животных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6695" y="4024388"/>
            <a:ext cx="6511669" cy="396044"/>
          </a:xfrm>
          <a:prstGeom prst="roundRect">
            <a:avLst>
              <a:gd name="adj" fmla="val 2514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tx1"/>
                </a:solidFill>
              </a:rPr>
              <a:t>к</a:t>
            </a:r>
            <a:r>
              <a:rPr lang="ru-RU" sz="2600" dirty="0" smtClean="0">
                <a:solidFill>
                  <a:schemeClr val="tx1"/>
                </a:solidFill>
              </a:rPr>
              <a:t>лещи – вредители растений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58" y="96068"/>
            <a:ext cx="3774252" cy="261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7837"/>
            <a:ext cx="3608517" cy="26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86064"/>
            <a:ext cx="3647033" cy="23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982" y="2786064"/>
            <a:ext cx="3777828" cy="23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86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Сходства и различия в строении кольчецов и членистоногих.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16"/>
          <a:ext cx="8229600" cy="414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Кольчецы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Членистоногие</a:t>
                      </a:r>
                      <a:endParaRPr lang="ru-RU" dirty="0"/>
                    </a:p>
                  </a:txBody>
                  <a:tcPr/>
                </a:tc>
              </a:tr>
              <a:tr h="639788">
                <a:tc>
                  <a:txBody>
                    <a:bodyPr/>
                    <a:lstStyle/>
                    <a:p>
                      <a:r>
                        <a:rPr lang="ru-RU" dirty="0" smtClean="0"/>
                        <a:t>Сегментация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Сегментировано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Сегментировано  или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слитнотелые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Симметрия 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Двусторонняя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Двусторонняя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Частично внекишечное</a:t>
                      </a:r>
                      <a:endParaRPr lang="ru-RU" dirty="0"/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Кровеносная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Замкнутая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замкнутая</a:t>
                      </a:r>
                      <a:endParaRPr lang="ru-RU" dirty="0"/>
                    </a:p>
                  </a:txBody>
                  <a:tcPr/>
                </a:tc>
              </a:tr>
              <a:tr h="639788">
                <a:tc>
                  <a:txBody>
                    <a:bodyPr/>
                    <a:lstStyle/>
                    <a:p>
                      <a:r>
                        <a:rPr lang="ru-RU" dirty="0" smtClean="0"/>
                        <a:t>Дыхательная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всю поверхность тела или жабрами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Лёгочные мешки и трахеи</a:t>
                      </a:r>
                      <a:endParaRPr lang="ru-RU" dirty="0"/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Узлового типа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Узлового типа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9788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чувств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 , слух,  обоняние, </a:t>
                      </a:r>
                      <a:r>
                        <a:rPr lang="ru-RU" dirty="0" err="1" smtClean="0"/>
                        <a:t>осязание,вкус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 ,слух , </a:t>
                      </a:r>
                      <a:r>
                        <a:rPr lang="ru-RU" dirty="0" err="1" smtClean="0"/>
                        <a:t>обоняние,осязание,вкус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Размножение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Гермафродиты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Раздельнополые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Параграф  №14  стр.59 – 62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на стр.62 учебника.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Фотография Красный клещ. Fotonostra - клуб любителей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500312"/>
            <a:ext cx="3000396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водяной паук или серебрянка, водяной паук, серебрянка Живот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3" y="2500312"/>
            <a:ext cx="2786082" cy="23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нижный ложный скорпион и собачий кле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"/>
          <a:stretch/>
        </p:blipFill>
        <p:spPr bwMode="auto">
          <a:xfrm>
            <a:off x="6357950" y="2500312"/>
            <a:ext cx="2643174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 , вспомни и ответь!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Среди паукообразных  имеются животные , с которыми имеют дело и агроном , и врач , и ветеринар. Какие это паукообразные ? Почему к ним проявляют интерес люди разных  специальностей?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1" y="433163"/>
            <a:ext cx="7817472" cy="4536504"/>
          </a:xfrm>
          <a:prstGeom prst="rect">
            <a:avLst/>
          </a:prstGeom>
        </p:spPr>
      </p:pic>
      <p:pic>
        <p:nvPicPr>
          <p:cNvPr id="5" name="Picture 2" descr="D:\projects\Биология\Ирина Медведская\Для проекта\Рисунки\Анимации\01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75" y="2530574"/>
            <a:ext cx="2648020" cy="31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224111" y="-92546"/>
            <a:ext cx="8546219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Характерные признаки класса Паукообразные: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515" y="1131590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отдела тела (головогрудь и брюшко)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клещей тело слитное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 простые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усики отсутствуют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sz="2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хелицеры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педипальпы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пар ходильных ног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дыхания: лёгочные мешки и</a:t>
            </a:r>
          </a:p>
          <a:p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трахеи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2" y="390922"/>
            <a:ext cx="7817472" cy="4536504"/>
          </a:xfrm>
          <a:prstGeom prst="rect">
            <a:avLst/>
          </a:prstGeom>
        </p:spPr>
      </p:pic>
      <p:pic>
        <p:nvPicPr>
          <p:cNvPr id="5" name="Picture 2" descr="D:\projects\Биология\Ирина Медведская\Для проекта\Рисунки\Анимации\01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75" y="2530574"/>
            <a:ext cx="2648020" cy="31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889839" y="3218221"/>
            <a:ext cx="1440160" cy="1251413"/>
            <a:chOff x="5119464" y="2347838"/>
            <a:chExt cx="1440160" cy="1251413"/>
          </a:xfrm>
        </p:grpSpPr>
        <p:pic>
          <p:nvPicPr>
            <p:cNvPr id="10" name="Picture 6" descr="Расследование обстоятельств гибели ребенка от укуса черного скорпиона продолжается Новости Армении - NEWS.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464" y="2495128"/>
              <a:ext cx="1440160" cy="1104123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5" name="Овал 14"/>
            <p:cNvSpPr/>
            <p:nvPr/>
          </p:nvSpPr>
          <p:spPr>
            <a:xfrm>
              <a:off x="5623520" y="2347838"/>
              <a:ext cx="216024" cy="2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224111" y="-92546"/>
            <a:ext cx="85462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Характерные признаки класса Паукообразные: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137" y="927653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выделения – </a:t>
            </a:r>
            <a:r>
              <a:rPr lang="ru-RU" sz="2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мальпигиевы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сосуды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частичное внекишечное пищеварение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оплодотворение внутреннее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паукообразные: пауки, скорпионы и</a:t>
            </a:r>
          </a:p>
          <a:p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клещи.</a:t>
            </a:r>
          </a:p>
          <a:p>
            <a:endParaRPr lang="ru-RU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498445" y="3100886"/>
            <a:ext cx="1440160" cy="1248579"/>
            <a:chOff x="3347864" y="2348283"/>
            <a:chExt cx="1440160" cy="1248579"/>
          </a:xfrm>
        </p:grpSpPr>
        <p:pic>
          <p:nvPicPr>
            <p:cNvPr id="8194" name="Picture 2" descr="Журнал Будь здоров... о медицине, современной и нетрадиционной -страница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7864" y="2495128"/>
              <a:ext cx="1440160" cy="110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3707904" y="2348283"/>
              <a:ext cx="216024" cy="2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39752" y="3202233"/>
            <a:ext cx="1440160" cy="1267401"/>
            <a:chOff x="1547664" y="2479910"/>
            <a:chExt cx="1440160" cy="1267401"/>
          </a:xfrm>
        </p:grpSpPr>
        <p:pic>
          <p:nvPicPr>
            <p:cNvPr id="9" name="Picture 4" descr="Паук, фото от 27 марта, картинки 1600x1200 пикселей vorotila.r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643188"/>
              <a:ext cx="1440160" cy="1104123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2" name="Овал 11"/>
            <p:cNvSpPr/>
            <p:nvPr/>
          </p:nvSpPr>
          <p:spPr>
            <a:xfrm>
              <a:off x="1763688" y="2479910"/>
              <a:ext cx="216024" cy="257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857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204787"/>
            <a:ext cx="5072098" cy="871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Проблемный вопрос: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214428"/>
            <a:ext cx="4786314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Какие признаки свидетельствуют о более высоком уровне развития членистоногих по сравнению с кольчатыми червями?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Новокузнецкая ветка ***** - часть 2 - Страница 12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 bwMode="auto">
          <a:xfrm>
            <a:off x="1071538" y="2786064"/>
            <a:ext cx="3143272" cy="23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Насекомые в саду: друзья или враг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8"/>
            <a:ext cx="3000364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Сходства и различия в строении кольчецов и членистоногих.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Кольчецы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r>
                        <a:rPr lang="ru-RU" baseline="0" dirty="0" smtClean="0"/>
                        <a:t> Членистоногие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Сегментация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Симметрия 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Пищеварение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Кровеносная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Дыхательная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чувств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Размножение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572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Мраморный паук - крестовик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zer\Desktop\Змеи\IMG_3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8"/>
            <a:ext cx="792961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14163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Паукообразные</a:t>
            </a:r>
            <a:r>
              <a:rPr lang="ru-RU" sz="3000" dirty="0" smtClean="0"/>
              <a:t> – преимущественно хищные членистоногие животные.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694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Среда обитания: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суша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пресные водоёмы </a:t>
            </a:r>
          </a:p>
          <a:p>
            <a:pPr marL="0" indent="0">
              <a:buNone/>
            </a:pPr>
            <a:r>
              <a:rPr lang="ru-RU" dirty="0" smtClean="0"/>
              <a:t>(немногие виды).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Образ жизни: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свободноживущий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паразитический.</a:t>
            </a:r>
            <a:endParaRPr lang="ru-RU" dirty="0"/>
          </a:p>
        </p:txBody>
      </p:sp>
      <p:pic>
        <p:nvPicPr>
          <p:cNvPr id="4100" name="Picture 4" descr="Паукообразные живот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3638"/>
            <a:ext cx="2381251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Forum.SimBike.Net - Ульяновский велофорум * Просмотр темы - …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54519"/>
            <a:ext cx="2381251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03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49377" y="267494"/>
            <a:ext cx="3132348" cy="8780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Класс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Паукообразные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702584"/>
            <a:ext cx="2159864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Пауки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536" y="1743023"/>
            <a:ext cx="2231872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Скорпионы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2066" y="2355156"/>
            <a:ext cx="2203133" cy="5760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Клещи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8609197">
            <a:off x="2335175" y="1282448"/>
            <a:ext cx="595901" cy="269279"/>
          </a:xfrm>
          <a:prstGeom prst="stripedRightArrow">
            <a:avLst>
              <a:gd name="adj1" fmla="val 50000"/>
              <a:gd name="adj2" fmla="val 8602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2990803" flipH="1">
            <a:off x="6254645" y="1296375"/>
            <a:ext cx="595901" cy="269279"/>
          </a:xfrm>
          <a:prstGeom prst="stripedRightArrow">
            <a:avLst>
              <a:gd name="adj1" fmla="val 50000"/>
              <a:gd name="adj2" fmla="val 8602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4100509" y="1672521"/>
            <a:ext cx="942979" cy="269279"/>
          </a:xfrm>
          <a:prstGeom prst="stripedRightArrow">
            <a:avLst>
              <a:gd name="adj1" fmla="val 50000"/>
              <a:gd name="adj2" fmla="val 11458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Паук, фото от 27 марта, картинки 1600x1200 пикселей vorotila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5934"/>
            <a:ext cx="2159864" cy="165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Расследование обстоятельств гибели ребенка от укуса черного скорпиона продолжается Новости Армении - NEWS.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44" y="2485646"/>
            <a:ext cx="215986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6" name="Picture 8" descr="Укус клеща TURSV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01" y="3075806"/>
            <a:ext cx="2159299" cy="165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78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Внешнее строение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8279" y="197794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кутикула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288" y="1426479"/>
            <a:ext cx="1903756" cy="706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4" y="2859041"/>
            <a:ext cx="1163783" cy="121197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4478" y="1267729"/>
            <a:ext cx="237780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головогрудь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478" y="1779662"/>
            <a:ext cx="237780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брюшко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9311" y="2962586"/>
            <a:ext cx="2362969" cy="10048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сплошное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8152"/>
            <a:ext cx="1495144" cy="264375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292175" y="2556572"/>
            <a:ext cx="1440160" cy="323748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198674" y="2270335"/>
            <a:ext cx="1080120" cy="308941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432" y="1792611"/>
            <a:ext cx="244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головогрудь</a:t>
            </a:r>
            <a:endParaRPr lang="ru-RU" sz="32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112276" y="3164010"/>
            <a:ext cx="1260019" cy="0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8208" y="2886028"/>
            <a:ext cx="244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брюшко</a:t>
            </a:r>
            <a:endParaRPr lang="ru-RU" sz="3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188189" y="2720157"/>
            <a:ext cx="1260019" cy="0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208" y="2424805"/>
            <a:ext cx="244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стебелёк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02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4" grpId="0" animBg="1"/>
      <p:bldP spid="15" grpId="0" animBg="1"/>
      <p:bldP spid="16" grpId="0" animBg="1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Внешнее строение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91630"/>
            <a:ext cx="1495144" cy="264375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72168" y="1007441"/>
            <a:ext cx="3609106" cy="624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6 пар конечностей</a:t>
            </a:r>
            <a:endParaRPr lang="ru-RU" sz="3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374526" y="2191490"/>
            <a:ext cx="1088446" cy="311050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8759" y="1790421"/>
            <a:ext cx="2440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/>
              <a:t>хелицеры</a:t>
            </a:r>
            <a:endParaRPr lang="ru-RU" sz="3000" dirty="0"/>
          </a:p>
        </p:txBody>
      </p:sp>
      <p:pic>
        <p:nvPicPr>
          <p:cNvPr id="2050" name="Picture 2" descr="https://upload.wikimedia.org/wikipedia/commons/thumb/d/de/Chelicerae.svg/219px-Chelicerae.svg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6" b="50000" l="4110" r="52055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8086573" y="1719859"/>
            <a:ext cx="890539" cy="6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846" y="1819000"/>
            <a:ext cx="43661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000" dirty="0" err="1" smtClean="0"/>
              <a:t>Хелицеры</a:t>
            </a:r>
            <a:r>
              <a:rPr lang="ru-RU" sz="3000" dirty="0" smtClean="0"/>
              <a:t> (ядовитые коготки)</a:t>
            </a:r>
          </a:p>
          <a:p>
            <a:pPr marL="342900" indent="-342900">
              <a:buAutoNum type="arabicPeriod"/>
            </a:pPr>
            <a:r>
              <a:rPr lang="ru-RU" sz="3000" dirty="0"/>
              <a:t> </a:t>
            </a:r>
            <a:r>
              <a:rPr lang="ru-RU" sz="3000" dirty="0" err="1" smtClean="0"/>
              <a:t>Ногощупальца</a:t>
            </a:r>
            <a:r>
              <a:rPr lang="ru-RU" sz="3000" dirty="0" smtClean="0"/>
              <a:t> (</a:t>
            </a:r>
            <a:r>
              <a:rPr lang="ru-RU" sz="3000" dirty="0" err="1" smtClean="0"/>
              <a:t>педипальпы</a:t>
            </a:r>
            <a:r>
              <a:rPr lang="ru-RU" sz="3000" dirty="0" smtClean="0"/>
              <a:t>)</a:t>
            </a:r>
          </a:p>
          <a:p>
            <a:r>
              <a:rPr lang="ru-RU" sz="3000" dirty="0" smtClean="0"/>
              <a:t>3-6. Ходильные ноги</a:t>
            </a:r>
            <a:endParaRPr lang="ru-RU" sz="3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1078"/>
            <a:ext cx="3513730" cy="1514499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1260898" y="3594282"/>
            <a:ext cx="610802" cy="705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4092" y="4194823"/>
            <a:ext cx="342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я</a:t>
            </a:r>
            <a:r>
              <a:rPr lang="ru-RU" sz="3000" dirty="0" smtClean="0"/>
              <a:t>довитая железа</a:t>
            </a:r>
            <a:endParaRPr lang="ru-RU" sz="3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211747" y="1398642"/>
            <a:ext cx="1355268" cy="955574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67015" y="1027455"/>
            <a:ext cx="2440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/>
              <a:t>педипальпы</a:t>
            </a:r>
            <a:endParaRPr lang="ru-RU" sz="30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833071" y="2556898"/>
            <a:ext cx="708083" cy="462430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346251" y="1719859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498651" y="833660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4788024" y="1188910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4" name="Овал 33"/>
          <p:cNvSpPr/>
          <p:nvPr/>
        </p:nvSpPr>
        <p:spPr>
          <a:xfrm>
            <a:off x="4272786" y="1560567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4272786" y="2727232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6" name="Овал 35"/>
          <p:cNvSpPr/>
          <p:nvPr/>
        </p:nvSpPr>
        <p:spPr>
          <a:xfrm>
            <a:off x="4499992" y="3717719"/>
            <a:ext cx="310394" cy="34756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5918750" y="3019328"/>
            <a:ext cx="582698" cy="286343"/>
          </a:xfrm>
          <a:prstGeom prst="straightConnector1">
            <a:avLst/>
          </a:prstGeom>
          <a:ln>
            <a:tailEnd type="arrow"/>
          </a:ln>
          <a:effectLst>
            <a:glow rad="38100">
              <a:schemeClr val="bg1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67015" y="2702056"/>
            <a:ext cx="2440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х</a:t>
            </a:r>
            <a:r>
              <a:rPr lang="ru-RU" sz="3000" dirty="0" smtClean="0"/>
              <a:t>одильные ноги</a:t>
            </a:r>
            <a:endParaRPr lang="ru-RU" sz="3000" dirty="0"/>
          </a:p>
        </p:txBody>
      </p:sp>
      <p:pic>
        <p:nvPicPr>
          <p:cNvPr id="2053" name="Рисунок 205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1543">
            <a:off x="7146929" y="3551973"/>
            <a:ext cx="950124" cy="1145886"/>
          </a:xfrm>
          <a:prstGeom prst="rect">
            <a:avLst/>
          </a:prstGeom>
        </p:spPr>
      </p:pic>
      <p:pic>
        <p:nvPicPr>
          <p:cNvPr id="47" name="Picture 4" descr="Making Of работы Flash-drive-dogs: The Epic Battle - Компьют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893639"/>
            <a:ext cx="3987000" cy="277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4" descr="Скорпион насекомое фото и описа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835560"/>
            <a:ext cx="3987000" cy="283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27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  <p:bldP spid="24" grpId="0"/>
      <p:bldP spid="24" grpId="1"/>
      <p:bldP spid="28" grpId="0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554</Words>
  <Application>Microsoft Office PowerPoint</Application>
  <PresentationFormat>Экран (16:9)</PresentationFormat>
  <Paragraphs>171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Цель:</vt:lpstr>
      <vt:lpstr>Проблемный вопрос:</vt:lpstr>
      <vt:lpstr>Сходства и различия в строении кольчецов и членистоногих.</vt:lpstr>
      <vt:lpstr>Мраморный паук - крестовик</vt:lpstr>
      <vt:lpstr>Паукообразные – преимущественно хищные членистоногие животные.</vt:lpstr>
      <vt:lpstr>Презентация PowerPoint</vt:lpstr>
      <vt:lpstr>Внешнее строение</vt:lpstr>
      <vt:lpstr>Внешнее строение</vt:lpstr>
      <vt:lpstr>Презентация PowerPoint</vt:lpstr>
      <vt:lpstr>Ловчая сеть паука-крестовика</vt:lpstr>
      <vt:lpstr>Функции паутины:</vt:lpstr>
      <vt:lpstr>Презентация PowerPoint</vt:lpstr>
      <vt:lpstr>Презентация PowerPoint</vt:lpstr>
      <vt:lpstr>Кровеносная система</vt:lpstr>
      <vt:lpstr>Дыхательная система</vt:lpstr>
      <vt:lpstr>Выделительная система</vt:lpstr>
      <vt:lpstr>Нервная система</vt:lpstr>
      <vt:lpstr>Органы чувств</vt:lpstr>
      <vt:lpstr>Половая система</vt:lpstr>
      <vt:lpstr>Презентация PowerPoint</vt:lpstr>
      <vt:lpstr>Презентация PowerPoint</vt:lpstr>
      <vt:lpstr>Значение паукообразных</vt:lpstr>
      <vt:lpstr>Презентация PowerPoint</vt:lpstr>
      <vt:lpstr>Сходства и различия в строении кольчецов и членистоногих.</vt:lpstr>
      <vt:lpstr>Домашнее задание:</vt:lpstr>
      <vt:lpstr>Подумай , вспомни и ответь!</vt:lpstr>
      <vt:lpstr>Характерные признаки класса Паукообразные: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орг</cp:lastModifiedBy>
  <cp:revision>95</cp:revision>
  <dcterms:created xsi:type="dcterms:W3CDTF">2014-09-18T12:17:21Z</dcterms:created>
  <dcterms:modified xsi:type="dcterms:W3CDTF">2019-08-27T02:55:22Z</dcterms:modified>
</cp:coreProperties>
</file>