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59" r:id="rId5"/>
    <p:sldId id="262" r:id="rId6"/>
    <p:sldId id="266" r:id="rId7"/>
    <p:sldId id="267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752" y="1268760"/>
            <a:ext cx="4986960" cy="194421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851920" y="4725144"/>
            <a:ext cx="4572000" cy="117981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r" defTabSz="45720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ru-RU" dirty="0">
                <a:ln>
                  <a:solidFill>
                    <a:srgbClr val="712703"/>
                  </a:solidFill>
                </a:ln>
                <a:solidFill>
                  <a:srgbClr val="002060"/>
                </a:solidFill>
                <a:latin typeface="Cambria" pitchFamily="18" charset="0"/>
              </a:rPr>
              <a:t>Учителя начальных классов </a:t>
            </a:r>
          </a:p>
          <a:p>
            <a:pPr marL="342900" lvl="0" indent="-342900" algn="r" defTabSz="45720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ru-RU" dirty="0">
                <a:ln>
                  <a:solidFill>
                    <a:srgbClr val="712703"/>
                  </a:solidFill>
                </a:ln>
                <a:solidFill>
                  <a:srgbClr val="002060"/>
                </a:solidFill>
                <a:latin typeface="Cambria" pitchFamily="18" charset="0"/>
              </a:rPr>
              <a:t>МАОУ гимназии №176</a:t>
            </a:r>
          </a:p>
          <a:p>
            <a:pPr marL="342900" lvl="0" indent="-342900" algn="r" defTabSz="45720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ru-RU" dirty="0">
                <a:ln>
                  <a:solidFill>
                    <a:srgbClr val="712703"/>
                  </a:solidFill>
                </a:ln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ru-RU" dirty="0" err="1">
                <a:ln>
                  <a:solidFill>
                    <a:srgbClr val="712703"/>
                  </a:solidFill>
                </a:ln>
                <a:solidFill>
                  <a:srgbClr val="002060"/>
                </a:solidFill>
                <a:latin typeface="Cambria" pitchFamily="18" charset="0"/>
              </a:rPr>
              <a:t>Ёровой</a:t>
            </a:r>
            <a:r>
              <a:rPr lang="ru-RU" dirty="0">
                <a:ln>
                  <a:solidFill>
                    <a:srgbClr val="712703"/>
                  </a:solidFill>
                </a:ln>
                <a:solidFill>
                  <a:srgbClr val="002060"/>
                </a:solidFill>
                <a:latin typeface="Cambria" pitchFamily="18" charset="0"/>
              </a:rPr>
              <a:t> Варвары Михайловны</a:t>
            </a:r>
            <a:endParaRPr lang="ru-RU" dirty="0">
              <a:ln>
                <a:solidFill>
                  <a:srgbClr val="712703"/>
                </a:solidFill>
              </a:ln>
              <a:solidFill>
                <a:srgbClr val="002060"/>
              </a:solidFill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90266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Спасибо за внимание!</a:t>
            </a:r>
            <a:endParaRPr lang="ru-RU" sz="5400" b="1" dirty="0">
              <a:solidFill>
                <a:srgbClr val="00206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060848"/>
            <a:ext cx="6048672" cy="407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060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83768" y="692696"/>
            <a:ext cx="47028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Словарная работа</a:t>
            </a: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124744"/>
            <a:ext cx="705678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Подбери к данным словам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синонимы: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Косой </a:t>
            </a: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–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...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Буренка –...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рыжая </a:t>
            </a: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плутовка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–...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Топтыгин </a:t>
            </a: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–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...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пес –... </a:t>
            </a:r>
          </a:p>
        </p:txBody>
      </p:sp>
    </p:spTree>
    <p:extLst>
      <p:ext uri="{BB962C8B-B14F-4D97-AF65-F5344CB8AC3E}">
        <p14:creationId xmlns:p14="http://schemas.microsoft.com/office/powerpoint/2010/main" val="2959505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92697"/>
            <a:ext cx="7488832" cy="27481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Тема 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урока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Написание </a:t>
            </a: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слов с безударной гласной в корне слова</a:t>
            </a:r>
          </a:p>
        </p:txBody>
      </p:sp>
    </p:spTree>
    <p:extLst>
      <p:ext uri="{BB962C8B-B14F-4D97-AF65-F5344CB8AC3E}">
        <p14:creationId xmlns:p14="http://schemas.microsoft.com/office/powerpoint/2010/main" val="2157704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7744" y="1484784"/>
            <a:ext cx="5382344" cy="2436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defTabSz="457200"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ru-RU" sz="7200" dirty="0">
                <a:solidFill>
                  <a:prstClr val="black">
                    <a:lumMod val="75000"/>
                    <a:lumOff val="25000"/>
                  </a:prstClr>
                </a:solidFill>
                <a:latin typeface="Cambria" pitchFamily="18" charset="0"/>
              </a:rPr>
              <a:t>С м</a:t>
            </a:r>
            <a:r>
              <a:rPr lang="ru-RU" sz="7200" dirty="0">
                <a:solidFill>
                  <a:srgbClr val="C00000"/>
                </a:solidFill>
                <a:latin typeface="Cambria" pitchFamily="18" charset="0"/>
              </a:rPr>
              <a:t>е</a:t>
            </a:r>
            <a:r>
              <a:rPr lang="ru-RU" sz="7200" dirty="0">
                <a:solidFill>
                  <a:prstClr val="black">
                    <a:lumMod val="75000"/>
                    <a:lumOff val="25000"/>
                  </a:prstClr>
                </a:solidFill>
                <a:latin typeface="Cambria" pitchFamily="18" charset="0"/>
              </a:rPr>
              <a:t>чом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ru-RU" sz="7200" dirty="0">
                <a:solidFill>
                  <a:prstClr val="black">
                    <a:lumMod val="75000"/>
                    <a:lumOff val="25000"/>
                  </a:prstClr>
                </a:solidFill>
                <a:latin typeface="Cambria" pitchFamily="18" charset="0"/>
              </a:rPr>
              <a:t>С м</a:t>
            </a:r>
            <a:r>
              <a:rPr lang="ru-RU" sz="7200" dirty="0">
                <a:solidFill>
                  <a:srgbClr val="C00000"/>
                </a:solidFill>
                <a:latin typeface="Cambria" pitchFamily="18" charset="0"/>
              </a:rPr>
              <a:t>я</a:t>
            </a:r>
            <a:r>
              <a:rPr lang="ru-RU" sz="7200" dirty="0">
                <a:solidFill>
                  <a:prstClr val="black">
                    <a:lumMod val="75000"/>
                    <a:lumOff val="25000"/>
                  </a:prstClr>
                </a:solidFill>
                <a:latin typeface="Cambria" pitchFamily="18" charset="0"/>
              </a:rPr>
              <a:t>чом</a:t>
            </a:r>
            <a:endParaRPr lang="ru-RU" sz="7200" dirty="0">
              <a:solidFill>
                <a:prstClr val="black">
                  <a:lumMod val="75000"/>
                  <a:lumOff val="25000"/>
                </a:prstClr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866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11761" y="692697"/>
            <a:ext cx="42625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>Способы проверки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399382" y="2204864"/>
            <a:ext cx="3143668" cy="2879677"/>
          </a:xfrm>
          <a:prstGeom prst="roundRect">
            <a:avLst/>
          </a:prstGeom>
          <a:gradFill rotWithShape="1">
            <a:gsLst>
              <a:gs pos="0">
                <a:srgbClr val="918655">
                  <a:tint val="65000"/>
                  <a:lumMod val="110000"/>
                </a:srgbClr>
              </a:gs>
              <a:gs pos="88000">
                <a:srgbClr val="918655">
                  <a:tint val="90000"/>
                </a:srgbClr>
              </a:gs>
            </a:gsLst>
            <a:lin ang="5400000" scaled="0"/>
          </a:gradFill>
          <a:ln w="12700" cap="rnd" cmpd="sng" algn="ctr">
            <a:solidFill>
              <a:srgbClr val="918655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Изменить форму слова: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сад – с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а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ды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горы - г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о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ра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76057" y="2204864"/>
            <a:ext cx="3058010" cy="2879677"/>
          </a:xfrm>
          <a:prstGeom prst="roundRect">
            <a:avLst/>
          </a:prstGeom>
          <a:gradFill rotWithShape="1">
            <a:gsLst>
              <a:gs pos="0">
                <a:srgbClr val="918655">
                  <a:tint val="65000"/>
                  <a:lumMod val="110000"/>
                </a:srgbClr>
              </a:gs>
              <a:gs pos="88000">
                <a:srgbClr val="918655">
                  <a:tint val="90000"/>
                </a:srgbClr>
              </a:gs>
            </a:gsLst>
            <a:lin ang="5400000" scaled="0"/>
          </a:gradFill>
          <a:ln w="12700" cap="rnd" cmpd="sng" algn="ctr">
            <a:solidFill>
              <a:srgbClr val="918655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Подобрать родственные слова: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цвет – цв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е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ток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лес - л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е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сной</a:t>
            </a:r>
          </a:p>
        </p:txBody>
      </p:sp>
      <p:cxnSp>
        <p:nvCxnSpPr>
          <p:cNvPr id="5" name="Прямая со стрелкой 4"/>
          <p:cNvCxnSpPr>
            <a:endCxn id="3" idx="0"/>
          </p:cNvCxnSpPr>
          <p:nvPr/>
        </p:nvCxnSpPr>
        <p:spPr>
          <a:xfrm flipH="1">
            <a:off x="2971216" y="1310184"/>
            <a:ext cx="700033" cy="894680"/>
          </a:xfrm>
          <a:prstGeom prst="straightConnector1">
            <a:avLst/>
          </a:prstGeom>
          <a:noFill/>
          <a:ln w="76200" cap="rnd" cmpd="sng" algn="ctr">
            <a:solidFill>
              <a:srgbClr val="918655">
                <a:lumMod val="75000"/>
              </a:srgbClr>
            </a:solidFill>
            <a:prstDash val="solid"/>
            <a:tailEnd type="arrow"/>
          </a:ln>
          <a:effectLst/>
        </p:spPr>
      </p:cxnSp>
      <p:cxnSp>
        <p:nvCxnSpPr>
          <p:cNvPr id="7" name="Прямая со стрелкой 6"/>
          <p:cNvCxnSpPr/>
          <p:nvPr/>
        </p:nvCxnSpPr>
        <p:spPr>
          <a:xfrm>
            <a:off x="5131558" y="1269242"/>
            <a:ext cx="983326" cy="935622"/>
          </a:xfrm>
          <a:prstGeom prst="straightConnector1">
            <a:avLst/>
          </a:prstGeom>
          <a:noFill/>
          <a:ln w="76200" cap="rnd" cmpd="sng" algn="ctr">
            <a:solidFill>
              <a:srgbClr val="918655">
                <a:lumMod val="75000"/>
              </a:srgbClr>
            </a:solidFill>
            <a:prstDash val="solid"/>
            <a:tailEnd type="arrow"/>
          </a:ln>
          <a:effectLst/>
        </p:spPr>
      </p:cxnSp>
      <p:pic>
        <p:nvPicPr>
          <p:cNvPr id="9" name="Picture 5" descr="C:\Users\I\Pictures\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52453" y="3631804"/>
            <a:ext cx="518615" cy="451527"/>
          </a:xfrm>
          <a:prstGeom prst="rect">
            <a:avLst/>
          </a:prstGeom>
          <a:noFill/>
        </p:spPr>
      </p:pic>
      <p:pic>
        <p:nvPicPr>
          <p:cNvPr id="10" name="Picture 5" descr="C:\Users\I\Pictures\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8921" y="4050153"/>
            <a:ext cx="518615" cy="603927"/>
          </a:xfrm>
          <a:prstGeom prst="rect">
            <a:avLst/>
          </a:prstGeom>
          <a:noFill/>
        </p:spPr>
      </p:pic>
      <p:pic>
        <p:nvPicPr>
          <p:cNvPr id="11" name="Picture 5" descr="C:\Users\I\Pictures\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2619" y="3649763"/>
            <a:ext cx="518615" cy="603927"/>
          </a:xfrm>
          <a:prstGeom prst="rect">
            <a:avLst/>
          </a:prstGeom>
          <a:noFill/>
        </p:spPr>
      </p:pic>
      <p:pic>
        <p:nvPicPr>
          <p:cNvPr id="12" name="Picture 5" descr="C:\Users\I\Pictures\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64831" y="4041281"/>
            <a:ext cx="518615" cy="603927"/>
          </a:xfrm>
          <a:prstGeom prst="rect">
            <a:avLst/>
          </a:prstGeom>
          <a:noFill/>
        </p:spPr>
      </p:pic>
      <p:pic>
        <p:nvPicPr>
          <p:cNvPr id="14" name="Picture 5" descr="C:\Users\I\Pictures\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05062" y="3815517"/>
            <a:ext cx="805219" cy="451527"/>
          </a:xfrm>
          <a:prstGeom prst="rect">
            <a:avLst/>
          </a:prstGeom>
          <a:noFill/>
        </p:spPr>
      </p:pic>
      <p:pic>
        <p:nvPicPr>
          <p:cNvPr id="15" name="Picture 5" descr="C:\Users\I\Pictures\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7950" y="3788456"/>
            <a:ext cx="805219" cy="451527"/>
          </a:xfrm>
          <a:prstGeom prst="rect">
            <a:avLst/>
          </a:prstGeom>
          <a:noFill/>
        </p:spPr>
      </p:pic>
      <p:pic>
        <p:nvPicPr>
          <p:cNvPr id="18" name="Picture 5" descr="C:\Users\I\Pictures\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4042" y="4239983"/>
            <a:ext cx="663056" cy="791412"/>
          </a:xfrm>
          <a:prstGeom prst="rect">
            <a:avLst/>
          </a:prstGeom>
          <a:noFill/>
        </p:spPr>
      </p:pic>
      <p:pic>
        <p:nvPicPr>
          <p:cNvPr id="19" name="Picture 5" descr="C:\Users\I\Pictures\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6193" y="4239827"/>
            <a:ext cx="518615" cy="6213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77184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196752" y="692696"/>
            <a:ext cx="10883552" cy="4536504"/>
          </a:xfrm>
        </p:spPr>
        <p:txBody>
          <a:bodyPr>
            <a:normAutofit/>
          </a:bodyPr>
          <a:lstStyle/>
          <a:p>
            <a:r>
              <a:rPr lang="ru-RU" sz="8000" dirty="0" smtClean="0"/>
              <a:t>Р…</a:t>
            </a:r>
            <a:r>
              <a:rPr lang="ru-RU" sz="8000" dirty="0" err="1" smtClean="0"/>
              <a:t>бина</a:t>
            </a:r>
            <a:r>
              <a:rPr lang="ru-RU" sz="8000" dirty="0" smtClean="0"/>
              <a:t/>
            </a:r>
            <a:br>
              <a:rPr lang="ru-RU" sz="8000" dirty="0" smtClean="0"/>
            </a:br>
            <a:r>
              <a:rPr lang="ru-RU" sz="8000" dirty="0" smtClean="0"/>
              <a:t>Б…</a:t>
            </a:r>
            <a:r>
              <a:rPr lang="ru-RU" sz="8000" dirty="0" err="1" smtClean="0"/>
              <a:t>рёза</a:t>
            </a:r>
            <a:r>
              <a:rPr lang="ru-RU" sz="8000" dirty="0" smtClean="0"/>
              <a:t/>
            </a:r>
            <a:br>
              <a:rPr lang="ru-RU" sz="8000" dirty="0" smtClean="0"/>
            </a:br>
            <a:r>
              <a:rPr lang="ru-RU" sz="8000" dirty="0" smtClean="0"/>
              <a:t>…</a:t>
            </a:r>
            <a:r>
              <a:rPr lang="ru-RU" sz="8000" dirty="0" err="1" smtClean="0"/>
              <a:t>сина</a:t>
            </a:r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val="388399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35896" y="620688"/>
            <a:ext cx="25186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>Алгоритм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628800"/>
            <a:ext cx="756084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Cambria" pitchFamily="18" charset="0"/>
              </a:rPr>
              <a:t>1</a:t>
            </a:r>
            <a:r>
              <a:rPr lang="ru-RU" sz="3200" dirty="0" smtClean="0">
                <a:latin typeface="Cambria" pitchFamily="18" charset="0"/>
              </a:rPr>
              <a:t>. Прочитай </a:t>
            </a:r>
            <a:r>
              <a:rPr lang="ru-RU" sz="3200" dirty="0">
                <a:latin typeface="Cambria" pitchFamily="18" charset="0"/>
              </a:rPr>
              <a:t>слово.</a:t>
            </a:r>
          </a:p>
          <a:p>
            <a:r>
              <a:rPr lang="ru-RU" sz="3200" dirty="0">
                <a:latin typeface="Cambria" pitchFamily="18" charset="0"/>
              </a:rPr>
              <a:t>2</a:t>
            </a:r>
            <a:r>
              <a:rPr lang="ru-RU" sz="3200" dirty="0" smtClean="0">
                <a:latin typeface="Cambria" pitchFamily="18" charset="0"/>
              </a:rPr>
              <a:t>. Поставь </a:t>
            </a:r>
            <a:r>
              <a:rPr lang="ru-RU" sz="3200" dirty="0">
                <a:latin typeface="Cambria" pitchFamily="18" charset="0"/>
              </a:rPr>
              <a:t>ударение.</a:t>
            </a:r>
          </a:p>
          <a:p>
            <a:r>
              <a:rPr lang="ru-RU" sz="3200" dirty="0">
                <a:latin typeface="Cambria" pitchFamily="18" charset="0"/>
              </a:rPr>
              <a:t>3</a:t>
            </a:r>
            <a:r>
              <a:rPr lang="ru-RU" sz="3200" dirty="0" smtClean="0">
                <a:latin typeface="Cambria" pitchFamily="18" charset="0"/>
              </a:rPr>
              <a:t>. Выдели </a:t>
            </a:r>
            <a:r>
              <a:rPr lang="ru-RU" sz="3200" dirty="0">
                <a:latin typeface="Cambria" pitchFamily="18" charset="0"/>
              </a:rPr>
              <a:t>корень.</a:t>
            </a:r>
          </a:p>
          <a:p>
            <a:r>
              <a:rPr lang="ru-RU" sz="3200" dirty="0">
                <a:latin typeface="Cambria" pitchFamily="18" charset="0"/>
              </a:rPr>
              <a:t>4</a:t>
            </a:r>
            <a:r>
              <a:rPr lang="ru-RU" sz="3200" dirty="0" smtClean="0">
                <a:latin typeface="Cambria" pitchFamily="18" charset="0"/>
              </a:rPr>
              <a:t>. Определи </a:t>
            </a:r>
            <a:r>
              <a:rPr lang="ru-RU" sz="3200" dirty="0">
                <a:latin typeface="Cambria" pitchFamily="18" charset="0"/>
              </a:rPr>
              <a:t>безударную гласную.</a:t>
            </a:r>
          </a:p>
          <a:p>
            <a:r>
              <a:rPr lang="ru-RU" sz="3200" dirty="0">
                <a:latin typeface="Cambria" pitchFamily="18" charset="0"/>
              </a:rPr>
              <a:t>5</a:t>
            </a:r>
            <a:r>
              <a:rPr lang="ru-RU" sz="3200" dirty="0" smtClean="0">
                <a:latin typeface="Cambria" pitchFamily="18" charset="0"/>
              </a:rPr>
              <a:t>. Подбери </a:t>
            </a:r>
            <a:r>
              <a:rPr lang="ru-RU" sz="3200" dirty="0">
                <a:latin typeface="Cambria" pitchFamily="18" charset="0"/>
              </a:rPr>
              <a:t>проверочное слово.</a:t>
            </a:r>
          </a:p>
          <a:p>
            <a:r>
              <a:rPr lang="ru-RU" sz="3200" dirty="0">
                <a:latin typeface="Cambria" pitchFamily="18" charset="0"/>
              </a:rPr>
              <a:t>6</a:t>
            </a:r>
            <a:r>
              <a:rPr lang="ru-RU" sz="3200" dirty="0" smtClean="0">
                <a:latin typeface="Cambria" pitchFamily="18" charset="0"/>
              </a:rPr>
              <a:t>. Узнайте</a:t>
            </a:r>
            <a:r>
              <a:rPr lang="ru-RU" sz="3200" dirty="0">
                <a:latin typeface="Cambria" pitchFamily="18" charset="0"/>
              </a:rPr>
              <a:t>, какая буква должна стоять </a:t>
            </a:r>
            <a:r>
              <a:rPr lang="ru-RU" sz="3200" dirty="0" smtClean="0">
                <a:latin typeface="Cambria" pitchFamily="18" charset="0"/>
              </a:rPr>
              <a:t>     в </a:t>
            </a:r>
            <a:r>
              <a:rPr lang="ru-RU" sz="3200" dirty="0">
                <a:latin typeface="Cambria" pitchFamily="18" charset="0"/>
              </a:rPr>
              <a:t>корне.  </a:t>
            </a:r>
            <a:endParaRPr lang="ru-RU" sz="32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34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548680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 </a:t>
            </a:r>
            <a:endParaRPr lang="ru-RU" sz="4400" dirty="0"/>
          </a:p>
        </p:txBody>
      </p:sp>
      <p:sp>
        <p:nvSpPr>
          <p:cNvPr id="4" name="Содержимое 3"/>
          <p:cNvSpPr txBox="1">
            <a:spLocks/>
          </p:cNvSpPr>
          <p:nvPr/>
        </p:nvSpPr>
        <p:spPr>
          <a:xfrm>
            <a:off x="251520" y="655638"/>
            <a:ext cx="8352928" cy="43575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buFont typeface="Arial" pitchFamily="34" charset="0"/>
              <a:buNone/>
            </a:pPr>
            <a:r>
              <a:rPr lang="ru-RU" sz="3600" dirty="0" smtClean="0">
                <a:latin typeface="Cambria" pitchFamily="18" charset="0"/>
                <a:cs typeface="Times New Roman" pitchFamily="18" charset="0"/>
              </a:rPr>
              <a:t>        </a:t>
            </a:r>
            <a:r>
              <a:rPr lang="ru-RU" sz="4000" b="1" dirty="0" smtClean="0">
                <a:latin typeface="Cambria" pitchFamily="18" charset="0"/>
                <a:cs typeface="Times New Roman" pitchFamily="18" charset="0"/>
              </a:rPr>
              <a:t>Долгой з…мой в л…</a:t>
            </a:r>
            <a:r>
              <a:rPr lang="ru-RU" sz="4000" b="1" dirty="0" err="1" smtClean="0">
                <a:latin typeface="Cambria" pitchFamily="18" charset="0"/>
                <a:cs typeface="Times New Roman" pitchFamily="18" charset="0"/>
              </a:rPr>
              <a:t>сах</a:t>
            </a:r>
            <a:r>
              <a:rPr lang="ru-RU" sz="4000" b="1" dirty="0" smtClean="0">
                <a:latin typeface="Cambria" pitchFamily="18" charset="0"/>
                <a:cs typeface="Times New Roman" pitchFamily="18" charset="0"/>
              </a:rPr>
              <a:t> и п…лях пахло снегом. В апреле по…вились новые </a:t>
            </a:r>
            <a:r>
              <a:rPr lang="ru-RU" sz="4000" b="1" dirty="0" err="1" smtClean="0">
                <a:latin typeface="Cambria" pitchFamily="18" charset="0"/>
                <a:cs typeface="Times New Roman" pitchFamily="18" charset="0"/>
              </a:rPr>
              <a:t>зап</a:t>
            </a:r>
            <a:r>
              <a:rPr lang="ru-RU" sz="4000" b="1" dirty="0" smtClean="0">
                <a:latin typeface="Cambria" pitchFamily="18" charset="0"/>
                <a:cs typeface="Times New Roman" pitchFamily="18" charset="0"/>
              </a:rPr>
              <a:t>…хи. Они идут от з…</a:t>
            </a:r>
            <a:r>
              <a:rPr lang="ru-RU" sz="4000" b="1" dirty="0" err="1" smtClean="0">
                <a:latin typeface="Cambria" pitchFamily="18" charset="0"/>
                <a:cs typeface="Times New Roman" pitchFamily="18" charset="0"/>
              </a:rPr>
              <a:t>мли</a:t>
            </a:r>
            <a:r>
              <a:rPr lang="ru-RU" sz="4000" b="1" dirty="0" smtClean="0">
                <a:latin typeface="Cambria" pitchFamily="18" charset="0"/>
                <a:cs typeface="Times New Roman" pitchFamily="18" charset="0"/>
              </a:rPr>
              <a:t>, от з…</a:t>
            </a:r>
            <a:r>
              <a:rPr lang="ru-RU" sz="4000" b="1" dirty="0" err="1" smtClean="0">
                <a:latin typeface="Cambria" pitchFamily="18" charset="0"/>
                <a:cs typeface="Times New Roman" pitchFamily="18" charset="0"/>
              </a:rPr>
              <a:t>лёной</a:t>
            </a:r>
            <a:r>
              <a:rPr lang="ru-RU" sz="4000" b="1" dirty="0" smtClean="0">
                <a:latin typeface="Cambria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Cambria" pitchFamily="18" charset="0"/>
                <a:cs typeface="Times New Roman" pitchFamily="18" charset="0"/>
              </a:rPr>
              <a:t>тр</a:t>
            </a:r>
            <a:r>
              <a:rPr lang="ru-RU" sz="4000" b="1" dirty="0" smtClean="0">
                <a:latin typeface="Cambria" pitchFamily="18" charset="0"/>
                <a:cs typeface="Times New Roman" pitchFamily="18" charset="0"/>
              </a:rPr>
              <a:t>…вы, первых </a:t>
            </a:r>
            <a:r>
              <a:rPr lang="ru-RU" sz="4000" b="1" dirty="0" err="1" smtClean="0">
                <a:latin typeface="Cambria" pitchFamily="18" charset="0"/>
                <a:cs typeface="Times New Roman" pitchFamily="18" charset="0"/>
              </a:rPr>
              <a:t>цв</a:t>
            </a:r>
            <a:r>
              <a:rPr lang="ru-RU" sz="4000" b="1" dirty="0" smtClean="0">
                <a:latin typeface="Cambria" pitchFamily="18" charset="0"/>
                <a:cs typeface="Times New Roman" pitchFamily="18" charset="0"/>
              </a:rPr>
              <a:t>…тов. </a:t>
            </a:r>
            <a:endParaRPr lang="ru-RU" sz="40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1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476672"/>
            <a:ext cx="748883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ru-RU" sz="3600" b="1" dirty="0" smtClean="0">
                <a:latin typeface="Cambria" pitchFamily="18" charset="0"/>
                <a:cs typeface="Times New Roman" pitchFamily="18" charset="0"/>
              </a:rPr>
              <a:t>	Долгой </a:t>
            </a:r>
            <a:r>
              <a:rPr lang="ru-RU" sz="3600" b="1" dirty="0">
                <a:latin typeface="Cambria" pitchFamily="18" charset="0"/>
                <a:cs typeface="Times New Roman" pitchFamily="18" charset="0"/>
              </a:rPr>
              <a:t>з</a:t>
            </a:r>
            <a:r>
              <a:rPr lang="ru-RU" sz="3600" b="1" dirty="0">
                <a:solidFill>
                  <a:srgbClr val="C00000"/>
                </a:solidFill>
                <a:latin typeface="Cambria" pitchFamily="18" charset="0"/>
                <a:cs typeface="Times New Roman" pitchFamily="18" charset="0"/>
              </a:rPr>
              <a:t>и</a:t>
            </a:r>
            <a:r>
              <a:rPr lang="ru-RU" sz="3600" b="1" dirty="0">
                <a:latin typeface="Cambria" pitchFamily="18" charset="0"/>
                <a:cs typeface="Times New Roman" pitchFamily="18" charset="0"/>
              </a:rPr>
              <a:t>мой в л</a:t>
            </a:r>
            <a:r>
              <a:rPr lang="ru-RU" sz="3600" b="1" dirty="0">
                <a:solidFill>
                  <a:srgbClr val="C00000"/>
                </a:solidFill>
                <a:latin typeface="Cambria" pitchFamily="18" charset="0"/>
                <a:cs typeface="Times New Roman" pitchFamily="18" charset="0"/>
              </a:rPr>
              <a:t>е</a:t>
            </a:r>
            <a:r>
              <a:rPr lang="ru-RU" sz="3600" b="1" dirty="0">
                <a:latin typeface="Cambria" pitchFamily="18" charset="0"/>
                <a:cs typeface="Times New Roman" pitchFamily="18" charset="0"/>
              </a:rPr>
              <a:t>сах и п</a:t>
            </a:r>
            <a:r>
              <a:rPr lang="ru-RU" sz="3600" b="1" dirty="0">
                <a:solidFill>
                  <a:srgbClr val="C00000"/>
                </a:solidFill>
                <a:latin typeface="Cambria" pitchFamily="18" charset="0"/>
                <a:cs typeface="Times New Roman" pitchFamily="18" charset="0"/>
              </a:rPr>
              <a:t>о</a:t>
            </a:r>
            <a:r>
              <a:rPr lang="ru-RU" sz="3600" b="1" dirty="0">
                <a:latin typeface="Cambria" pitchFamily="18" charset="0"/>
                <a:cs typeface="Times New Roman" pitchFamily="18" charset="0"/>
              </a:rPr>
              <a:t>лях пахло снегом. В апреле по</a:t>
            </a:r>
            <a:r>
              <a:rPr lang="ru-RU" sz="3600" b="1" dirty="0">
                <a:solidFill>
                  <a:srgbClr val="C00000"/>
                </a:solidFill>
                <a:latin typeface="Cambria" pitchFamily="18" charset="0"/>
                <a:cs typeface="Times New Roman" pitchFamily="18" charset="0"/>
              </a:rPr>
              <a:t>я</a:t>
            </a:r>
            <a:r>
              <a:rPr lang="ru-RU" sz="3600" b="1" dirty="0">
                <a:latin typeface="Cambria" pitchFamily="18" charset="0"/>
                <a:cs typeface="Times New Roman" pitchFamily="18" charset="0"/>
              </a:rPr>
              <a:t>вились новые зап</a:t>
            </a:r>
            <a:r>
              <a:rPr lang="ru-RU" sz="3600" b="1" dirty="0">
                <a:solidFill>
                  <a:srgbClr val="C00000"/>
                </a:solidFill>
                <a:latin typeface="Cambria" pitchFamily="18" charset="0"/>
                <a:cs typeface="Times New Roman" pitchFamily="18" charset="0"/>
              </a:rPr>
              <a:t>а</a:t>
            </a:r>
            <a:r>
              <a:rPr lang="ru-RU" sz="3600" b="1" dirty="0">
                <a:latin typeface="Cambria" pitchFamily="18" charset="0"/>
                <a:cs typeface="Times New Roman" pitchFamily="18" charset="0"/>
              </a:rPr>
              <a:t>хи. Они идут от з</a:t>
            </a:r>
            <a:r>
              <a:rPr lang="ru-RU" sz="3600" b="1" dirty="0">
                <a:solidFill>
                  <a:srgbClr val="C00000"/>
                </a:solidFill>
                <a:latin typeface="Cambria" pitchFamily="18" charset="0"/>
                <a:cs typeface="Times New Roman" pitchFamily="18" charset="0"/>
              </a:rPr>
              <a:t>е</a:t>
            </a:r>
            <a:r>
              <a:rPr lang="ru-RU" sz="3600" b="1" dirty="0">
                <a:latin typeface="Cambria" pitchFamily="18" charset="0"/>
                <a:cs typeface="Times New Roman" pitchFamily="18" charset="0"/>
              </a:rPr>
              <a:t>мли, от з</a:t>
            </a:r>
            <a:r>
              <a:rPr lang="ru-RU" sz="3600" b="1" dirty="0">
                <a:solidFill>
                  <a:srgbClr val="C00000"/>
                </a:solidFill>
                <a:latin typeface="Cambria" pitchFamily="18" charset="0"/>
                <a:cs typeface="Times New Roman" pitchFamily="18" charset="0"/>
              </a:rPr>
              <a:t>е</a:t>
            </a:r>
            <a:r>
              <a:rPr lang="ru-RU" sz="3600" b="1" dirty="0">
                <a:latin typeface="Cambria" pitchFamily="18" charset="0"/>
                <a:cs typeface="Times New Roman" pitchFamily="18" charset="0"/>
              </a:rPr>
              <a:t>лёной тр</a:t>
            </a:r>
            <a:r>
              <a:rPr lang="ru-RU" sz="3600" b="1" dirty="0">
                <a:solidFill>
                  <a:srgbClr val="C00000"/>
                </a:solidFill>
                <a:latin typeface="Cambria" pitchFamily="18" charset="0"/>
                <a:cs typeface="Times New Roman" pitchFamily="18" charset="0"/>
              </a:rPr>
              <a:t>а</a:t>
            </a:r>
            <a:r>
              <a:rPr lang="ru-RU" sz="3600" b="1" dirty="0">
                <a:latin typeface="Cambria" pitchFamily="18" charset="0"/>
                <a:cs typeface="Times New Roman" pitchFamily="18" charset="0"/>
              </a:rPr>
              <a:t>вы, первых цв</a:t>
            </a:r>
            <a:r>
              <a:rPr lang="ru-RU" sz="3600" b="1" dirty="0">
                <a:solidFill>
                  <a:srgbClr val="C00000"/>
                </a:solidFill>
                <a:latin typeface="Cambria" pitchFamily="18" charset="0"/>
                <a:cs typeface="Times New Roman" pitchFamily="18" charset="0"/>
              </a:rPr>
              <a:t>е</a:t>
            </a:r>
            <a:r>
              <a:rPr lang="ru-RU" sz="3600" b="1" dirty="0">
                <a:latin typeface="Cambria" pitchFamily="18" charset="0"/>
                <a:cs typeface="Times New Roman" pitchFamily="18" charset="0"/>
              </a:rPr>
              <a:t>тов. </a:t>
            </a:r>
            <a:endParaRPr lang="ru-RU" sz="36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27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0000"/>
      </a:hlink>
      <a:folHlink>
        <a:srgbClr val="FAC08F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142</Words>
  <Application>Microsoft Office PowerPoint</Application>
  <PresentationFormat>Экран (4:3)</PresentationFormat>
  <Paragraphs>33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Trebuchet MS</vt:lpstr>
      <vt:lpstr>Wingdings 3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Р…бина Б…рёза …сина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Пользователь</cp:lastModifiedBy>
  <cp:revision>9</cp:revision>
  <dcterms:created xsi:type="dcterms:W3CDTF">2013-08-18T07:43:00Z</dcterms:created>
  <dcterms:modified xsi:type="dcterms:W3CDTF">2019-08-05T15:38:51Z</dcterms:modified>
</cp:coreProperties>
</file>