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sldIdLst>
    <p:sldId id="256" r:id="rId2"/>
    <p:sldId id="266" r:id="rId3"/>
    <p:sldId id="271" r:id="rId4"/>
    <p:sldId id="267" r:id="rId5"/>
    <p:sldId id="279" r:id="rId6"/>
    <p:sldId id="268" r:id="rId7"/>
    <p:sldId id="269" r:id="rId8"/>
    <p:sldId id="270" r:id="rId9"/>
    <p:sldId id="280" r:id="rId10"/>
    <p:sldId id="257" r:id="rId11"/>
    <p:sldId id="258" r:id="rId12"/>
    <p:sldId id="263" r:id="rId13"/>
    <p:sldId id="264" r:id="rId14"/>
    <p:sldId id="259" r:id="rId15"/>
    <p:sldId id="260" r:id="rId16"/>
    <p:sldId id="261" r:id="rId17"/>
    <p:sldId id="272" r:id="rId18"/>
    <p:sldId id="273" r:id="rId19"/>
    <p:sldId id="262" r:id="rId20"/>
    <p:sldId id="278" r:id="rId21"/>
    <p:sldId id="274" r:id="rId22"/>
    <p:sldId id="275" r:id="rId23"/>
    <p:sldId id="276" r:id="rId24"/>
    <p:sldId id="277" r:id="rId25"/>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9D1"/>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61" autoAdjust="0"/>
    <p:restoredTop sz="93357" autoAdjust="0"/>
  </p:normalViewPr>
  <p:slideViewPr>
    <p:cSldViewPr snapToGrid="0">
      <p:cViewPr varScale="1">
        <p:scale>
          <a:sx n="69" d="100"/>
          <a:sy n="69" d="100"/>
        </p:scale>
        <p:origin x="-76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A548F6CE-5583-48E5-9FA6-2469CD375F73}" type="datetimeFigureOut">
              <a:rPr lang="ru-RU"/>
              <a:pPr>
                <a:defRPr/>
              </a:pPr>
              <a:t>09.02.2017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150351-D69C-4D4B-BC63-3B79A4CD470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A46E212-F953-4996-BFEB-0510814646AA}" type="datetimeFigureOut">
              <a:rPr lang="ru-RU"/>
              <a:pPr>
                <a:defRPr/>
              </a:pPr>
              <a:t>09.02.2017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521346F-DD88-4337-A4C4-C6C03CCFC2F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887E07C-B057-4312-B686-B0C1AD5DAC23}" type="datetimeFigureOut">
              <a:rPr lang="ru-RU"/>
              <a:pPr>
                <a:defRPr/>
              </a:pPr>
              <a:t>09.02.2017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96ABEDF-BCF5-4EC8-BE0E-9DF383E6630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3"/>
          <p:cNvSpPr>
            <a:spLocks noGrp="1"/>
          </p:cNvSpPr>
          <p:nvPr>
            <p:ph type="dt" sz="half" idx="15"/>
          </p:nvPr>
        </p:nvSpPr>
        <p:spPr/>
        <p:txBody>
          <a:bodyPr/>
          <a:lstStyle>
            <a:lvl1pPr>
              <a:defRPr/>
            </a:lvl1pPr>
          </a:lstStyle>
          <a:p>
            <a:pPr>
              <a:defRPr/>
            </a:pPr>
            <a:fld id="{3F4AC8DC-7B99-4ABC-99A0-66A7E605953D}" type="datetimeFigureOut">
              <a:rPr lang="ru-RU"/>
              <a:pPr>
                <a:defRPr/>
              </a:pPr>
              <a:t>09.02.2017</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94086AA5-65A0-451A-8651-083361762D2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7F89FD9E-02A9-4CBD-BF5F-3A035B311B2A}" type="datetimeFigureOut">
              <a:rPr lang="ru-RU"/>
              <a:pPr>
                <a:defRPr/>
              </a:pPr>
              <a:t>09.02.2017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6702FCC-B548-4D13-B1BF-771507D50F69}"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3"/>
          <p:cNvSpPr>
            <a:spLocks noGrp="1"/>
          </p:cNvSpPr>
          <p:nvPr>
            <p:ph type="dt" sz="half" idx="18"/>
          </p:nvPr>
        </p:nvSpPr>
        <p:spPr/>
        <p:txBody>
          <a:bodyPr/>
          <a:lstStyle>
            <a:lvl1pPr>
              <a:defRPr/>
            </a:lvl1pPr>
          </a:lstStyle>
          <a:p>
            <a:pPr>
              <a:defRPr/>
            </a:pPr>
            <a:fld id="{577A0767-99D7-4D28-B481-163899582FE6}" type="datetimeFigureOut">
              <a:rPr lang="ru-RU"/>
              <a:pPr>
                <a:defRPr/>
              </a:pPr>
              <a:t>09.02.2017</a:t>
            </a:fld>
            <a:endParaRPr lang="ru-RU"/>
          </a:p>
        </p:txBody>
      </p:sp>
      <p:sp>
        <p:nvSpPr>
          <p:cNvPr id="12" name="Footer Placeholder 4"/>
          <p:cNvSpPr>
            <a:spLocks noGrp="1"/>
          </p:cNvSpPr>
          <p:nvPr>
            <p:ph type="ftr" sz="quarter" idx="19"/>
          </p:nvPr>
        </p:nvSpPr>
        <p:spPr/>
        <p:txBody>
          <a:bodyPr/>
          <a:lstStyle>
            <a:lvl1pPr>
              <a:defRPr/>
            </a:lvl1pPr>
          </a:lstStyle>
          <a:p>
            <a:pPr>
              <a:defRPr/>
            </a:pPr>
            <a:endParaRPr lang="ru-RU"/>
          </a:p>
        </p:txBody>
      </p:sp>
      <p:sp>
        <p:nvSpPr>
          <p:cNvPr id="13" name="Slide Number Placeholder 5"/>
          <p:cNvSpPr>
            <a:spLocks noGrp="1"/>
          </p:cNvSpPr>
          <p:nvPr>
            <p:ph type="sldNum" sz="quarter" idx="20"/>
          </p:nvPr>
        </p:nvSpPr>
        <p:spPr/>
        <p:txBody>
          <a:bodyPr/>
          <a:lstStyle>
            <a:lvl1pPr>
              <a:defRPr/>
            </a:lvl1pPr>
          </a:lstStyle>
          <a:p>
            <a:pPr>
              <a:defRPr/>
            </a:pPr>
            <a:fld id="{57F59ABA-E265-4929-AEC3-C8D036D3C913}"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3"/>
          <p:cNvSpPr>
            <a:spLocks noGrp="1"/>
          </p:cNvSpPr>
          <p:nvPr>
            <p:ph type="dt" sz="half" idx="23"/>
          </p:nvPr>
        </p:nvSpPr>
        <p:spPr/>
        <p:txBody>
          <a:bodyPr/>
          <a:lstStyle>
            <a:lvl1pPr>
              <a:defRPr/>
            </a:lvl1pPr>
          </a:lstStyle>
          <a:p>
            <a:pPr>
              <a:defRPr/>
            </a:pPr>
            <a:fld id="{76A4974C-D994-4FA7-AE47-1D348B81823D}" type="datetimeFigureOut">
              <a:rPr lang="ru-RU"/>
              <a:pPr>
                <a:defRPr/>
              </a:pPr>
              <a:t>09.02.2017</a:t>
            </a:fld>
            <a:endParaRPr lang="ru-RU"/>
          </a:p>
        </p:txBody>
      </p:sp>
      <p:sp>
        <p:nvSpPr>
          <p:cNvPr id="16" name="Footer Placeholder 4"/>
          <p:cNvSpPr>
            <a:spLocks noGrp="1"/>
          </p:cNvSpPr>
          <p:nvPr>
            <p:ph type="ftr" sz="quarter" idx="24"/>
          </p:nvPr>
        </p:nvSpPr>
        <p:spPr/>
        <p:txBody>
          <a:bodyPr/>
          <a:lstStyle>
            <a:lvl1pPr>
              <a:defRPr/>
            </a:lvl1pPr>
          </a:lstStyle>
          <a:p>
            <a:pPr>
              <a:defRPr/>
            </a:pPr>
            <a:endParaRPr lang="ru-RU"/>
          </a:p>
        </p:txBody>
      </p:sp>
      <p:sp>
        <p:nvSpPr>
          <p:cNvPr id="17" name="Slide Number Placeholder 5"/>
          <p:cNvSpPr>
            <a:spLocks noGrp="1"/>
          </p:cNvSpPr>
          <p:nvPr>
            <p:ph type="sldNum" sz="quarter" idx="25"/>
          </p:nvPr>
        </p:nvSpPr>
        <p:spPr/>
        <p:txBody>
          <a:bodyPr/>
          <a:lstStyle>
            <a:lvl1pPr>
              <a:defRPr/>
            </a:lvl1pPr>
          </a:lstStyle>
          <a:p>
            <a:pPr>
              <a:defRPr/>
            </a:pPr>
            <a:fld id="{B852FF57-1581-458D-B16D-751010B48075}"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8AF9875-AEA9-4A3E-A992-D7B16B65BC11}" type="datetimeFigureOut">
              <a:rPr lang="ru-RU"/>
              <a:pPr>
                <a:defRPr/>
              </a:pPr>
              <a:t>09.02.2017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D3CF36F-DFE9-485E-BC52-9117AC59210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15BC20C-8A0E-4D7A-AACE-88BEC6B576A6}" type="datetimeFigureOut">
              <a:rPr lang="ru-RU"/>
              <a:pPr>
                <a:defRPr/>
              </a:pPr>
              <a:t>09.02.2017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BD3D9EF-93B2-490E-B4C1-487D9B1030B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F5D3542-DA19-4377-8830-0180D6616E4E}" type="datetimeFigureOut">
              <a:rPr lang="ru-RU"/>
              <a:pPr>
                <a:defRPr/>
              </a:pPr>
              <a:t>09.02.2017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BD93EA0-70C7-4E79-A3A7-908BC753887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713D5B9-F75C-4A37-8F87-4F1CF31103AF}" type="datetimeFigureOut">
              <a:rPr lang="ru-RU"/>
              <a:pPr>
                <a:defRPr/>
              </a:pPr>
              <a:t>09.02.2017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3629396-4936-41D6-B408-266EA7012BE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24DB944-9702-4F43-AD1A-76DA9B3C7EA6}" type="datetimeFigureOut">
              <a:rPr lang="ru-RU"/>
              <a:pPr>
                <a:defRPr/>
              </a:pPr>
              <a:t>09.02.2017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DCEE7FC-C2B8-4EFF-A76E-0D8F010604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247BBA5B-5E85-4993-8CB7-20E3C0CD9D49}" type="datetimeFigureOut">
              <a:rPr lang="ru-RU"/>
              <a:pPr>
                <a:defRPr/>
              </a:pPr>
              <a:t>09.02.2017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4121D6E-9251-4923-9B9B-37E9BE1C61B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C553D78-CFD8-49A9-AC52-16ED152AA7F7}" type="datetimeFigureOut">
              <a:rPr lang="ru-RU"/>
              <a:pPr>
                <a:defRPr/>
              </a:pPr>
              <a:t>09.02.2017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3C0BE47-BD74-42AB-B882-FF5FB19E09E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68C0F3-18B9-4193-8804-F6C70C9DC0E4}" type="datetimeFigureOut">
              <a:rPr lang="ru-RU"/>
              <a:pPr>
                <a:defRPr/>
              </a:pPr>
              <a:t>09.02.2017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95EBA79-F89C-4C14-AFEF-85FA33B93F0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18815C8-BC41-4604-BFF4-725E8B717E3D}" type="datetimeFigureOut">
              <a:rPr lang="ru-RU"/>
              <a:pPr>
                <a:defRPr/>
              </a:pPr>
              <a:t>09.02.2017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C031B46-33B5-4E10-99E3-3E417DE5563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CCD7DF0-4071-482D-AD7E-0C35E9FBD795}" type="datetimeFigureOut">
              <a:rPr lang="ru-RU"/>
              <a:pPr>
                <a:defRPr/>
              </a:pPr>
              <a:t>09.02.2017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B6ABBBC-83D0-4A18-9389-3B4F7579EB8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fld id="{2F7B6BB5-99F3-4533-8F70-DC92CA58DCDD}" type="datetimeFigureOut">
              <a:rPr lang="ru-RU"/>
              <a:pPr>
                <a:defRPr/>
              </a:pPr>
              <a:t>09.02.2017</a:t>
            </a:fld>
            <a:endParaRPr lang="ru-RU"/>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tx1">
                    <a:tint val="75000"/>
                  </a:schemeClr>
                </a:solidFill>
                <a:latin typeface="+mn-lt"/>
                <a:cs typeface="+mn-cs"/>
              </a:defRPr>
            </a:lvl1pPr>
          </a:lstStyle>
          <a:p>
            <a:pPr>
              <a:defRPr/>
            </a:pPr>
            <a:fld id="{D1E1CA4A-0059-4D28-90C6-81E08EEA2C70}"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991" r:id="rId1"/>
    <p:sldLayoutId id="2147483990" r:id="rId2"/>
    <p:sldLayoutId id="2147483989" r:id="rId3"/>
    <p:sldLayoutId id="2147483988" r:id="rId4"/>
    <p:sldLayoutId id="2147483987" r:id="rId5"/>
    <p:sldLayoutId id="2147483986" r:id="rId6"/>
    <p:sldLayoutId id="2147483985" r:id="rId7"/>
    <p:sldLayoutId id="2147483984" r:id="rId8"/>
    <p:sldLayoutId id="2147483983" r:id="rId9"/>
    <p:sldLayoutId id="2147483982" r:id="rId10"/>
    <p:sldLayoutId id="2147483981" r:id="rId11"/>
    <p:sldLayoutId id="2147483992" r:id="rId12"/>
    <p:sldLayoutId id="2147483980" r:id="rId13"/>
    <p:sldLayoutId id="2147483993" r:id="rId14"/>
    <p:sldLayoutId id="2147483994" r:id="rId15"/>
    <p:sldLayoutId id="2147483979" r:id="rId16"/>
    <p:sldLayoutId id="2147483978"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46111" y="452717"/>
            <a:ext cx="10521561" cy="5935203"/>
          </a:xfrm>
          <a:effectLst>
            <a:glow rad="228600">
              <a:schemeClr val="accent1">
                <a:satMod val="175000"/>
                <a:alpha val="40000"/>
              </a:schemeClr>
            </a:glow>
            <a:reflection stA="45000" endPos="65000" dist="12700" dir="5400000" sy="-100000" algn="bl" rotWithShape="0"/>
          </a:effectLst>
          <a:scene3d>
            <a:camera prst="orthographicFront"/>
            <a:lightRig rig="threePt" dir="t"/>
          </a:scene3d>
          <a:sp3d prstMaterial="dkEdge">
            <a:bevelT prst="angle"/>
          </a:sp3d>
        </p:spPr>
        <p:txBody>
          <a:bodyPr rtlCol="0">
            <a:noAutofit/>
          </a:bodyPr>
          <a:lstStyle/>
          <a:p>
            <a:pPr algn="ctr" eaLnBrk="1" fontAlgn="auto" hangingPunct="1">
              <a:spcAft>
                <a:spcPts val="0"/>
              </a:spcAft>
              <a:defRPr/>
            </a:pPr>
            <a:r>
              <a:rPr lang="ru-RU" sz="2000" b="1" dirty="0" smtClean="0">
                <a:latin typeface="Times New Roman" panose="02020603050405020304" pitchFamily="18" charset="0"/>
                <a:cs typeface="Times New Roman" panose="02020603050405020304" pitchFamily="18" charset="0"/>
              </a:rPr>
              <a:t>Основная общеобразовательная школа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с углубленным изучением иностранного языка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при Посольстве России в Дании</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Номинация « О дипломат! Я воспеваю твоих возможностей плеяду!»</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Тема </a:t>
            </a:r>
            <a:r>
              <a:rPr lang="ru-RU" sz="3600" b="1" dirty="0" smtClean="0">
                <a:solidFill>
                  <a:srgbClr val="FF0000"/>
                </a:solidFill>
                <a:latin typeface="Times New Roman" panose="02020603050405020304" pitchFamily="18" charset="0"/>
                <a:cs typeface="Times New Roman" panose="02020603050405020304" pitchFamily="18" charset="0"/>
              </a:rPr>
              <a:t>« ДИПЛОМАТ, ПЕДАГОГ, ПОЭТ…»</a:t>
            </a:r>
            <a:br>
              <a:rPr lang="ru-RU" sz="3600" b="1" dirty="0" smtClean="0">
                <a:solidFill>
                  <a:srgbClr val="FF0000"/>
                </a:solidFill>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Работу выполнили учащиеся 9 класса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Кирилюк Екатерина, </a:t>
            </a:r>
            <a:r>
              <a:rPr lang="ru-RU" sz="2000" b="1" dirty="0" err="1" smtClean="0">
                <a:latin typeface="Times New Roman" panose="02020603050405020304" pitchFamily="18" charset="0"/>
                <a:cs typeface="Times New Roman" panose="02020603050405020304" pitchFamily="18" charset="0"/>
              </a:rPr>
              <a:t>Колитенко</a:t>
            </a:r>
            <a:r>
              <a:rPr lang="ru-RU" sz="2000" b="1" dirty="0" smtClean="0">
                <a:latin typeface="Times New Roman" panose="02020603050405020304" pitchFamily="18" charset="0"/>
                <a:cs typeface="Times New Roman" panose="02020603050405020304" pitchFamily="18" charset="0"/>
              </a:rPr>
              <a:t> Александра, </a:t>
            </a:r>
            <a:r>
              <a:rPr lang="ru-RU" sz="2000" b="1" dirty="0" err="1" smtClean="0">
                <a:latin typeface="Times New Roman" panose="02020603050405020304" pitchFamily="18" charset="0"/>
                <a:cs typeface="Times New Roman" panose="02020603050405020304" pitchFamily="18" charset="0"/>
              </a:rPr>
              <a:t>Мезинов</a:t>
            </a:r>
            <a:r>
              <a:rPr lang="ru-RU" sz="2000" b="1" dirty="0" smtClean="0">
                <a:latin typeface="Times New Roman" panose="02020603050405020304" pitchFamily="18" charset="0"/>
                <a:cs typeface="Times New Roman" panose="02020603050405020304" pitchFamily="18" charset="0"/>
              </a:rPr>
              <a:t> Иван, Садовников Кирилл.</a:t>
            </a:r>
            <a:br>
              <a:rPr lang="ru-RU" sz="2000" b="1" dirty="0" smtClean="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Работа выполнена на русском и английском языках.</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Руководитель </a:t>
            </a:r>
            <a:br>
              <a:rPr lang="ru-RU" sz="2000" b="1" dirty="0" smtClean="0">
                <a:latin typeface="Times New Roman" panose="02020603050405020304" pitchFamily="18" charset="0"/>
                <a:cs typeface="Times New Roman" panose="02020603050405020304" pitchFamily="18" charset="0"/>
              </a:rPr>
            </a:br>
            <a:r>
              <a:rPr lang="ru-RU" sz="2000" b="1" dirty="0" err="1" smtClean="0">
                <a:latin typeface="Times New Roman" panose="02020603050405020304" pitchFamily="18" charset="0"/>
                <a:cs typeface="Times New Roman" panose="02020603050405020304" pitchFamily="18" charset="0"/>
              </a:rPr>
              <a:t>Бражникова</a:t>
            </a:r>
            <a:r>
              <a:rPr lang="ru-RU" sz="2000" b="1" dirty="0" smtClean="0">
                <a:latin typeface="Times New Roman" panose="02020603050405020304" pitchFamily="18" charset="0"/>
                <a:cs typeface="Times New Roman" panose="02020603050405020304" pitchFamily="18" charset="0"/>
              </a:rPr>
              <a:t> Ирина Аскольдовна, учитель английского </a:t>
            </a:r>
            <a:r>
              <a:rPr lang="ru-RU" sz="2000" dirty="0" smtClean="0">
                <a:latin typeface="Times New Roman" panose="02020603050405020304" pitchFamily="18" charset="0"/>
                <a:cs typeface="Times New Roman" panose="02020603050405020304" pitchFamily="18" charset="0"/>
              </a:rPr>
              <a:t>языка</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700" y="385763"/>
            <a:ext cx="8824913" cy="828675"/>
          </a:xfrm>
          <a:solidFill>
            <a:schemeClr val="accent5">
              <a:lumMod val="75000"/>
            </a:schemeClr>
          </a:solidFill>
        </p:spPr>
        <p:txBody>
          <a:bodyPr rtlCol="0">
            <a:noAutofit/>
          </a:bodyPr>
          <a:lstStyle/>
          <a:p>
            <a:pPr algn="ctr" eaLnBrk="1" fontAlgn="auto" hangingPunct="1">
              <a:spcAft>
                <a:spcPts val="0"/>
              </a:spcAft>
              <a:defRPr/>
            </a:pPr>
            <a:r>
              <a:rPr lang="en-US" sz="3600" b="1" dirty="0" smtClean="0">
                <a:latin typeface="Times New Roman" panose="02020603050405020304" pitchFamily="18" charset="0"/>
                <a:cs typeface="Times New Roman" panose="02020603050405020304" pitchFamily="18" charset="0"/>
              </a:rPr>
              <a:t>Chapter II. </a:t>
            </a:r>
            <a:r>
              <a:rPr lang="ru-RU" sz="3600" b="1" dirty="0" smtClean="0">
                <a:solidFill>
                  <a:srgbClr val="FF0000"/>
                </a:solidFill>
                <a:latin typeface="Times New Roman" panose="02020603050405020304" pitchFamily="18" charset="0"/>
                <a:cs typeface="Times New Roman" panose="02020603050405020304" pitchFamily="18" charset="0"/>
              </a:rPr>
              <a:t>ПЕДАГОГ</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sz="half" idx="2"/>
          </p:nvPr>
        </p:nvSpPr>
        <p:spPr>
          <a:xfrm>
            <a:off x="1155700" y="1438275"/>
            <a:ext cx="8824913" cy="4937125"/>
          </a:xfrm>
        </p:spPr>
        <p:txBody>
          <a:bodyPr rtlCol="0">
            <a:normAutofit fontScale="77500" lnSpcReduction="20000"/>
          </a:bodyPr>
          <a:lstStyle/>
          <a:p>
            <a:pPr eaLnBrk="1" fontAlgn="auto" hangingPunct="1">
              <a:spcAft>
                <a:spcPts val="0"/>
              </a:spcAft>
              <a:buClr>
                <a:schemeClr val="bg2">
                  <a:lumMod val="40000"/>
                  <a:lumOff val="60000"/>
                </a:schemeClr>
              </a:buClr>
              <a:buFont typeface="Wingdings 3" charset="2"/>
              <a:buNone/>
              <a:defRPr/>
            </a:pPr>
            <a:endParaRPr lang="ru-RU" b="1" dirty="0"/>
          </a:p>
          <a:p>
            <a:pPr eaLnBrk="1" fontAlgn="auto" hangingPunct="1">
              <a:spcAft>
                <a:spcPts val="0"/>
              </a:spcAft>
              <a:buClr>
                <a:schemeClr val="bg2">
                  <a:lumMod val="40000"/>
                  <a:lumOff val="60000"/>
                </a:schemeClr>
              </a:buClr>
              <a:buFont typeface="Wingdings 3" charset="2"/>
              <a:buNone/>
              <a:defRPr/>
            </a:pPr>
            <a:endParaRPr lang="ru-RU" b="1" dirty="0" smtClean="0"/>
          </a:p>
          <a:p>
            <a:pPr eaLnBrk="1" fontAlgn="auto" hangingPunct="1">
              <a:spcAft>
                <a:spcPts val="0"/>
              </a:spcAft>
              <a:buClr>
                <a:schemeClr val="bg2">
                  <a:lumMod val="40000"/>
                  <a:lumOff val="60000"/>
                </a:schemeClr>
              </a:buClr>
              <a:buFont typeface="Wingdings 3" charset="2"/>
              <a:buNone/>
              <a:defRPr/>
            </a:pPr>
            <a:endParaRPr lang="ru-RU" b="1" dirty="0"/>
          </a:p>
          <a:p>
            <a:pPr eaLnBrk="1" fontAlgn="auto" hangingPunct="1">
              <a:spcAft>
                <a:spcPts val="0"/>
              </a:spcAft>
              <a:buClr>
                <a:schemeClr val="bg2">
                  <a:lumMod val="40000"/>
                  <a:lumOff val="60000"/>
                </a:schemeClr>
              </a:buClr>
              <a:buFont typeface="Wingdings 3" charset="2"/>
              <a:buNone/>
              <a:defRPr/>
            </a:pPr>
            <a:endParaRPr lang="ru-RU" b="1" dirty="0" smtClean="0"/>
          </a:p>
          <a:p>
            <a:pPr eaLnBrk="1" fontAlgn="auto" hangingPunct="1">
              <a:spcAft>
                <a:spcPts val="0"/>
              </a:spcAft>
              <a:buClr>
                <a:schemeClr val="bg2">
                  <a:lumMod val="40000"/>
                  <a:lumOff val="60000"/>
                </a:schemeClr>
              </a:buClr>
              <a:buFont typeface="Wingdings 3" charset="2"/>
              <a:buNone/>
              <a:defRPr/>
            </a:pPr>
            <a:endParaRPr lang="ru-RU" b="1" dirty="0"/>
          </a:p>
          <a:p>
            <a:pPr eaLnBrk="1" fontAlgn="auto" hangingPunct="1">
              <a:spcAft>
                <a:spcPts val="0"/>
              </a:spcAft>
              <a:buClr>
                <a:schemeClr val="bg2">
                  <a:lumMod val="40000"/>
                  <a:lumOff val="60000"/>
                </a:schemeClr>
              </a:buClr>
              <a:buFont typeface="Wingdings 3" charset="2"/>
              <a:buNone/>
              <a:defRPr/>
            </a:pPr>
            <a:endParaRPr lang="ru-RU" b="1" dirty="0" smtClean="0"/>
          </a:p>
          <a:p>
            <a:pPr eaLnBrk="1" fontAlgn="auto" hangingPunct="1">
              <a:spcAft>
                <a:spcPts val="0"/>
              </a:spcAft>
              <a:buClr>
                <a:schemeClr val="bg2">
                  <a:lumMod val="40000"/>
                  <a:lumOff val="60000"/>
                </a:schemeClr>
              </a:buClr>
              <a:buFont typeface="Wingdings 3" charset="2"/>
              <a:buNone/>
              <a:defRPr/>
            </a:pPr>
            <a:endParaRPr lang="ru-RU" b="1" dirty="0"/>
          </a:p>
          <a:p>
            <a:pPr eaLnBrk="1" fontAlgn="auto" hangingPunct="1">
              <a:spcAft>
                <a:spcPts val="0"/>
              </a:spcAft>
              <a:buClr>
                <a:schemeClr val="bg2">
                  <a:lumMod val="40000"/>
                  <a:lumOff val="60000"/>
                </a:schemeClr>
              </a:buClr>
              <a:buFont typeface="Wingdings 3" charset="2"/>
              <a:buNone/>
              <a:defRPr/>
            </a:pPr>
            <a:endParaRPr lang="ru-RU" b="1" dirty="0" smtClean="0"/>
          </a:p>
          <a:p>
            <a:pPr eaLnBrk="1" fontAlgn="auto" hangingPunct="1">
              <a:spcAft>
                <a:spcPts val="0"/>
              </a:spcAft>
              <a:buClr>
                <a:schemeClr val="bg2">
                  <a:lumMod val="40000"/>
                  <a:lumOff val="60000"/>
                </a:schemeClr>
              </a:buClr>
              <a:buFont typeface="Wingdings 3" charset="2"/>
              <a:buNone/>
              <a:defRPr/>
            </a:pPr>
            <a:endParaRPr lang="ru-RU" b="1" dirty="0"/>
          </a:p>
          <a:p>
            <a:pPr algn="ctr" eaLnBrk="1" fontAlgn="auto" hangingPunct="1">
              <a:spcAft>
                <a:spcPts val="0"/>
              </a:spcAft>
              <a:buClr>
                <a:schemeClr val="bg2">
                  <a:lumMod val="40000"/>
                  <a:lumOff val="60000"/>
                </a:schemeClr>
              </a:buClr>
              <a:buFont typeface="Wingdings 3" charset="2"/>
              <a:buNone/>
              <a:defRPr/>
            </a:pPr>
            <a:endParaRPr lang="ru-RU" sz="2000" b="1" dirty="0" smtClean="0">
              <a:latin typeface="Times New Roman" panose="02020603050405020304" pitchFamily="18" charset="0"/>
              <a:cs typeface="Times New Roman" panose="02020603050405020304" pitchFamily="18" charset="0"/>
            </a:endParaRPr>
          </a:p>
          <a:p>
            <a:pPr algn="ctr" eaLnBrk="1" fontAlgn="auto" hangingPunct="1">
              <a:spcAft>
                <a:spcPts val="0"/>
              </a:spcAft>
              <a:buClr>
                <a:schemeClr val="bg2">
                  <a:lumMod val="40000"/>
                  <a:lumOff val="60000"/>
                </a:schemeClr>
              </a:buClr>
              <a:buFont typeface="Wingdings 3" charset="2"/>
              <a:buNone/>
              <a:defRPr/>
            </a:pPr>
            <a:endParaRPr lang="ru-RU" sz="2000" b="1" dirty="0">
              <a:latin typeface="Times New Roman" panose="02020603050405020304" pitchFamily="18" charset="0"/>
              <a:cs typeface="Times New Roman" panose="02020603050405020304" pitchFamily="18" charset="0"/>
            </a:endParaRPr>
          </a:p>
          <a:p>
            <a:pPr algn="ctr" eaLnBrk="1" fontAlgn="auto" hangingPunct="1">
              <a:spcAft>
                <a:spcPts val="0"/>
              </a:spcAft>
              <a:buClr>
                <a:schemeClr val="bg2">
                  <a:lumMod val="40000"/>
                  <a:lumOff val="60000"/>
                </a:schemeClr>
              </a:buClr>
              <a:buFont typeface="Wingdings 3" charset="2"/>
              <a:buNone/>
              <a:defRPr/>
            </a:pPr>
            <a:endParaRPr lang="ru-RU" sz="2000" b="1" dirty="0" smtClean="0">
              <a:latin typeface="Times New Roman" panose="02020603050405020304" pitchFamily="18" charset="0"/>
              <a:cs typeface="Times New Roman" panose="02020603050405020304" pitchFamily="18" charset="0"/>
            </a:endParaRPr>
          </a:p>
          <a:p>
            <a:pPr algn="ctr" eaLnBrk="1" fontAlgn="auto" hangingPunct="1">
              <a:spcAft>
                <a:spcPts val="0"/>
              </a:spcAft>
              <a:buClr>
                <a:schemeClr val="bg2">
                  <a:lumMod val="40000"/>
                  <a:lumOff val="60000"/>
                </a:schemeClr>
              </a:buClr>
              <a:buFont typeface="Wingdings 3" charset="2"/>
              <a:buNone/>
              <a:defRPr/>
            </a:pPr>
            <a:r>
              <a:rPr lang="ru-RU" sz="2900" b="1" dirty="0" smtClean="0">
                <a:latin typeface="Times New Roman" panose="02020603050405020304" pitchFamily="18" charset="0"/>
                <a:cs typeface="Times New Roman" panose="02020603050405020304" pitchFamily="18" charset="0"/>
              </a:rPr>
              <a:t>Школьное </a:t>
            </a:r>
            <a:r>
              <a:rPr lang="ru-RU" sz="2900" b="1" dirty="0">
                <a:latin typeface="Times New Roman" panose="02020603050405020304" pitchFamily="18" charset="0"/>
                <a:cs typeface="Times New Roman" panose="02020603050405020304" pitchFamily="18" charset="0"/>
              </a:rPr>
              <a:t>правительство в гостях </a:t>
            </a:r>
            <a:endParaRPr lang="ru-RU" sz="2900" b="1" dirty="0" smtClean="0">
              <a:latin typeface="Times New Roman" panose="02020603050405020304" pitchFamily="18" charset="0"/>
              <a:cs typeface="Times New Roman" panose="02020603050405020304" pitchFamily="18" charset="0"/>
            </a:endParaRPr>
          </a:p>
          <a:p>
            <a:pPr algn="ctr" eaLnBrk="1" fontAlgn="auto" hangingPunct="1">
              <a:spcAft>
                <a:spcPts val="0"/>
              </a:spcAft>
              <a:buClr>
                <a:schemeClr val="bg2">
                  <a:lumMod val="40000"/>
                  <a:lumOff val="60000"/>
                </a:schemeClr>
              </a:buClr>
              <a:buFont typeface="Wingdings 3" charset="2"/>
              <a:buNone/>
              <a:defRPr/>
            </a:pPr>
            <a:r>
              <a:rPr lang="ru-RU" sz="2900" b="1" dirty="0" smtClean="0">
                <a:latin typeface="Times New Roman" panose="02020603050405020304" pitchFamily="18" charset="0"/>
                <a:cs typeface="Times New Roman" panose="02020603050405020304" pitchFamily="18" charset="0"/>
              </a:rPr>
              <a:t>у </a:t>
            </a:r>
            <a:r>
              <a:rPr lang="ru-RU" sz="2900" b="1" dirty="0">
                <a:latin typeface="Times New Roman" panose="02020603050405020304" pitchFamily="18" charset="0"/>
                <a:cs typeface="Times New Roman" panose="02020603050405020304" pitchFamily="18" charset="0"/>
              </a:rPr>
              <a:t>Постоянного Представителя РФ при </a:t>
            </a:r>
            <a:r>
              <a:rPr lang="ru-RU" sz="2900" b="1" dirty="0" smtClean="0">
                <a:latin typeface="Times New Roman" panose="02020603050405020304" pitchFamily="18" charset="0"/>
                <a:cs typeface="Times New Roman" panose="02020603050405020304" pitchFamily="18" charset="0"/>
              </a:rPr>
              <a:t>ООН С.В. Лаврова </a:t>
            </a:r>
          </a:p>
          <a:p>
            <a:pPr algn="ctr" eaLnBrk="1" fontAlgn="auto" hangingPunct="1">
              <a:spcAft>
                <a:spcPts val="0"/>
              </a:spcAft>
              <a:buClr>
                <a:schemeClr val="bg2">
                  <a:lumMod val="40000"/>
                  <a:lumOff val="60000"/>
                </a:schemeClr>
              </a:buClr>
              <a:buFont typeface="Wingdings 3" charset="2"/>
              <a:buNone/>
              <a:defRPr/>
            </a:pPr>
            <a:r>
              <a:rPr lang="ru-RU" sz="2900" b="1" i="1" dirty="0" smtClean="0">
                <a:latin typeface="Times New Roman" panose="02020603050405020304" pitchFamily="18" charset="0"/>
                <a:cs typeface="Times New Roman" panose="02020603050405020304" pitchFamily="18" charset="0"/>
              </a:rPr>
              <a:t>(Из архива школы при ППРФ в ООН)</a:t>
            </a:r>
            <a:endParaRPr lang="ru-RU" sz="2900" b="1" i="1" dirty="0">
              <a:latin typeface="Times New Roman" panose="02020603050405020304" pitchFamily="18" charset="0"/>
              <a:cs typeface="Times New Roman" panose="02020603050405020304" pitchFamily="18" charset="0"/>
            </a:endParaRPr>
          </a:p>
        </p:txBody>
      </p:sp>
      <p:pic>
        <p:nvPicPr>
          <p:cNvPr id="28675" name="Рисунок 10"/>
          <p:cNvPicPr>
            <a:picLocks noChangeAspect="1"/>
          </p:cNvPicPr>
          <p:nvPr/>
        </p:nvPicPr>
        <p:blipFill>
          <a:blip r:embed="rId2"/>
          <a:srcRect/>
          <a:stretch>
            <a:fillRect/>
          </a:stretch>
        </p:blipFill>
        <p:spPr bwMode="auto">
          <a:xfrm>
            <a:off x="2857500" y="1438275"/>
            <a:ext cx="6034088" cy="370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7648575" y="2928938"/>
            <a:ext cx="5092700" cy="735012"/>
          </a:xfrm>
        </p:spPr>
        <p:txBody>
          <a:bodyPr/>
          <a:lstStyle/>
          <a:p>
            <a:pPr eaLnBrk="1" hangingPunct="1"/>
            <a:r>
              <a:rPr lang="ru-RU" smtClean="0"/>
              <a:t>Из </a:t>
            </a:r>
          </a:p>
        </p:txBody>
      </p:sp>
      <p:sp>
        <p:nvSpPr>
          <p:cNvPr id="3" name="Рисунок 2"/>
          <p:cNvSpPr>
            <a:spLocks noGrp="1"/>
          </p:cNvSpPr>
          <p:nvPr>
            <p:ph type="pic" idx="1"/>
          </p:nvPr>
        </p:nvSpPr>
        <p:spPr>
          <a:xfrm>
            <a:off x="6994525" y="1562100"/>
            <a:ext cx="3200400" cy="4572000"/>
          </a:xfrm>
        </p:spPr>
      </p:sp>
      <p:sp>
        <p:nvSpPr>
          <p:cNvPr id="29699" name="Текст 3"/>
          <p:cNvSpPr>
            <a:spLocks noGrp="1"/>
          </p:cNvSpPr>
          <p:nvPr>
            <p:ph type="body" sz="half" idx="2"/>
          </p:nvPr>
        </p:nvSpPr>
        <p:spPr>
          <a:xfrm>
            <a:off x="695325" y="606425"/>
            <a:ext cx="3994150" cy="5551488"/>
          </a:xfrm>
        </p:spPr>
        <p:txBody>
          <a:bodyPr/>
          <a:lstStyle/>
          <a:p>
            <a:pPr algn="dist" eaLnBrk="1" hangingPunct="1">
              <a:lnSpc>
                <a:spcPct val="90000"/>
              </a:lnSpc>
              <a:defRPr/>
            </a:pPr>
            <a:r>
              <a:rPr lang="ru-RU" sz="2000" b="1" spc="100" dirty="0" smtClean="0">
                <a:latin typeface="Times New Roman" pitchFamily="18" charset="0"/>
                <a:cs typeface="Times New Roman" pitchFamily="18" charset="0"/>
              </a:rPr>
              <a:t>«Правительство нашей школьной республики во главе с Евгением Прокопенко встретились с Постоянным Представителем РФ при ООН Сергеем Викторовичем </a:t>
            </a:r>
            <a:r>
              <a:rPr lang="ru-RU" sz="2000" b="1" kern="700" spc="100" dirty="0" smtClean="0">
                <a:latin typeface="Times New Roman" pitchFamily="18" charset="0"/>
                <a:cs typeface="Times New Roman" pitchFamily="18" charset="0"/>
              </a:rPr>
              <a:t>Лавровым</a:t>
            </a:r>
            <a:r>
              <a:rPr lang="ru-RU" sz="2000" b="1" spc="100"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«Сергей Викторович встретил нас очень радушно и гостеприимно, поэтому мы сразу поняли, что волноваться нам не о чем: перед нами человек очень умный, коммуникабельный, и к нашим идеям и замыслам он отнесется с пониманием и интересом». </a:t>
            </a:r>
          </a:p>
          <a:p>
            <a:pPr algn="just" eaLnBrk="1" hangingPunct="1">
              <a:lnSpc>
                <a:spcPct val="90000"/>
              </a:lnSpc>
              <a:defRPr/>
            </a:pPr>
            <a:r>
              <a:rPr lang="ru-RU" sz="2000" b="1" i="1" dirty="0" smtClean="0">
                <a:latin typeface="Times New Roman" pitchFamily="18" charset="0"/>
                <a:cs typeface="Times New Roman" pitchFamily="18" charset="0"/>
              </a:rPr>
              <a:t>(Из газеты «Школьная планета» школы при ППРФ в ООН)</a:t>
            </a:r>
          </a:p>
        </p:txBody>
      </p:sp>
      <p:pic>
        <p:nvPicPr>
          <p:cNvPr id="29700" name="Picture 2" descr="DSC01336"/>
          <p:cNvPicPr>
            <a:picLocks noChangeAspect="1" noChangeArrowheads="1"/>
          </p:cNvPicPr>
          <p:nvPr/>
        </p:nvPicPr>
        <p:blipFill>
          <a:blip r:embed="rId2"/>
          <a:srcRect/>
          <a:stretch>
            <a:fillRect/>
          </a:stretch>
        </p:blipFill>
        <p:spPr bwMode="auto">
          <a:xfrm>
            <a:off x="4954588" y="676275"/>
            <a:ext cx="5421312" cy="548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93775" y="4265613"/>
            <a:ext cx="9364663" cy="2044700"/>
          </a:xfrm>
          <a:solidFill>
            <a:schemeClr val="accent5">
              <a:lumMod val="75000"/>
            </a:schemeClr>
          </a:solidFill>
        </p:spPr>
        <p:txBody>
          <a:bodyPr rtlCol="0">
            <a:noAutofit/>
          </a:bodyPr>
          <a:lstStyle/>
          <a:p>
            <a:pPr marL="0" indent="0" algn="just" eaLnBrk="1" fontAlgn="auto" hangingPunct="1">
              <a:spcAft>
                <a:spcPts val="0"/>
              </a:spcAft>
              <a:buClr>
                <a:schemeClr val="bg2">
                  <a:lumMod val="40000"/>
                  <a:lumOff val="60000"/>
                </a:schemeClr>
              </a:buClr>
              <a:buFont typeface="Wingdings 3" charset="2"/>
              <a:buNone/>
              <a:defRPr/>
            </a:pP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Ш</a:t>
            </a:r>
            <a:r>
              <a:rPr lang="ru-RU" b="1" dirty="0" smtClean="0">
                <a:latin typeface="Times New Roman" panose="02020603050405020304" pitchFamily="18" charset="0"/>
                <a:cs typeface="Times New Roman" panose="02020603050405020304" pitchFamily="18" charset="0"/>
              </a:rPr>
              <a:t>кольный </a:t>
            </a:r>
            <a:r>
              <a:rPr lang="ru-RU" b="1" dirty="0">
                <a:latin typeface="Times New Roman" panose="02020603050405020304" pitchFamily="18" charset="0"/>
                <a:cs typeface="Times New Roman" panose="02020603050405020304" pitchFamily="18" charset="0"/>
              </a:rPr>
              <a:t>президент предложил вниманию </a:t>
            </a:r>
            <a:r>
              <a:rPr lang="ru-RU" b="1" dirty="0" err="1">
                <a:latin typeface="Times New Roman" panose="02020603050405020304" pitchFamily="18" charset="0"/>
                <a:cs typeface="Times New Roman" panose="02020603050405020304" pitchFamily="18" charset="0"/>
              </a:rPr>
              <a:t>С.В.Лаврова</a:t>
            </a:r>
            <a:r>
              <a:rPr lang="ru-RU" b="1" dirty="0">
                <a:latin typeface="Times New Roman" panose="02020603050405020304" pitchFamily="18" charset="0"/>
                <a:cs typeface="Times New Roman" panose="02020603050405020304" pitchFamily="18" charset="0"/>
              </a:rPr>
              <a:t> главный проект школьной республики - проведение фестиваля "Хрустальное яблоко", подводящего итоги во всех областях учебной деятельности, и предложил ему стать учредителем главной премии "Ломоносов XXI века", на что Сергей Викторович любезно </a:t>
            </a:r>
            <a:r>
              <a:rPr lang="ru-RU" b="1" dirty="0" smtClean="0">
                <a:latin typeface="Times New Roman" panose="02020603050405020304" pitchFamily="18" charset="0"/>
                <a:cs typeface="Times New Roman" panose="02020603050405020304" pitchFamily="18" charset="0"/>
              </a:rPr>
              <a:t>согласился</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Clr>
                <a:schemeClr val="bg2">
                  <a:lumMod val="40000"/>
                  <a:lumOff val="60000"/>
                </a:schemeClr>
              </a:buClr>
              <a:buFont typeface="Wingdings 3" charset="2"/>
              <a:buNone/>
              <a:defRPr/>
            </a:pPr>
            <a:r>
              <a:rPr lang="ru-RU" b="1" i="1" dirty="0" smtClean="0">
                <a:latin typeface="Times New Roman" panose="02020603050405020304" pitchFamily="18" charset="0"/>
                <a:cs typeface="Times New Roman" panose="02020603050405020304" pitchFamily="18" charset="0"/>
              </a:rPr>
              <a:t>(Из газеты «Школьная планета» школы при ППРФ в </a:t>
            </a:r>
            <a:r>
              <a:rPr lang="ru-RU" sz="1800" b="1" i="1" dirty="0" smtClean="0">
                <a:latin typeface="Times New Roman" panose="02020603050405020304" pitchFamily="18" charset="0"/>
                <a:cs typeface="Times New Roman" panose="02020603050405020304" pitchFamily="18" charset="0"/>
              </a:rPr>
              <a:t>ООН) </a:t>
            </a:r>
            <a:r>
              <a:rPr lang="ru-RU" sz="1800" b="1" i="1" dirty="0">
                <a:latin typeface="Times New Roman" panose="02020603050405020304" pitchFamily="18" charset="0"/>
                <a:cs typeface="Times New Roman" panose="02020603050405020304" pitchFamily="18" charset="0"/>
              </a:rPr>
              <a:t/>
            </a:r>
            <a:br>
              <a:rPr lang="ru-RU" sz="1800" b="1" i="1" dirty="0">
                <a:latin typeface="Times New Roman" panose="02020603050405020304" pitchFamily="18" charset="0"/>
                <a:cs typeface="Times New Roman" panose="02020603050405020304" pitchFamily="18" charset="0"/>
              </a:rPr>
            </a:br>
            <a:endParaRPr lang="ru-RU" sz="1800" b="1" i="1" dirty="0">
              <a:latin typeface="Times New Roman" panose="02020603050405020304" pitchFamily="18" charset="0"/>
              <a:cs typeface="Times New Roman" panose="02020603050405020304" pitchFamily="18" charset="0"/>
            </a:endParaRPr>
          </a:p>
        </p:txBody>
      </p:sp>
      <p:pic>
        <p:nvPicPr>
          <p:cNvPr id="30722" name="Picture 2" descr="k024"/>
          <p:cNvPicPr>
            <a:picLocks noChangeAspect="1" noChangeArrowheads="1"/>
          </p:cNvPicPr>
          <p:nvPr/>
        </p:nvPicPr>
        <p:blipFill>
          <a:blip r:embed="rId2"/>
          <a:srcRect/>
          <a:stretch>
            <a:fillRect/>
          </a:stretch>
        </p:blipFill>
        <p:spPr bwMode="auto">
          <a:xfrm>
            <a:off x="5711825" y="1058863"/>
            <a:ext cx="4521200" cy="3032125"/>
          </a:xfrm>
          <a:prstGeom prst="rect">
            <a:avLst/>
          </a:prstGeom>
          <a:noFill/>
          <a:ln w="9525">
            <a:noFill/>
            <a:miter lim="800000"/>
            <a:headEnd/>
            <a:tailEnd/>
          </a:ln>
        </p:spPr>
      </p:pic>
      <p:pic>
        <p:nvPicPr>
          <p:cNvPr id="30723" name="Picture 2" descr="k004"/>
          <p:cNvPicPr>
            <a:picLocks noChangeAspect="1" noChangeArrowheads="1"/>
          </p:cNvPicPr>
          <p:nvPr/>
        </p:nvPicPr>
        <p:blipFill>
          <a:blip r:embed="rId3"/>
          <a:srcRect/>
          <a:stretch>
            <a:fillRect/>
          </a:stretch>
        </p:blipFill>
        <p:spPr bwMode="auto">
          <a:xfrm>
            <a:off x="1293813" y="974725"/>
            <a:ext cx="4078287" cy="311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150" y="452438"/>
            <a:ext cx="10069513" cy="646112"/>
          </a:xfrm>
          <a:solidFill>
            <a:schemeClr val="accent5">
              <a:lumMod val="75000"/>
            </a:schemeClr>
          </a:solidFill>
        </p:spPr>
        <p:txBody>
          <a:bodyPr rtlCol="0">
            <a:noAutofit/>
          </a:bodyPr>
          <a:lstStyle/>
          <a:p>
            <a:pPr algn="ctr" eaLnBrk="1" fontAlgn="auto" hangingPunct="1">
              <a:spcAft>
                <a:spcPts val="0"/>
              </a:spcAft>
              <a:defRPr/>
            </a:pPr>
            <a:r>
              <a:rPr lang="ru-RU" sz="3600" b="1" dirty="0" smtClean="0">
                <a:latin typeface="Times New Roman" panose="02020603050405020304" pitchFamily="18" charset="0"/>
                <a:cs typeface="Times New Roman" panose="02020603050405020304" pitchFamily="18" charset="0"/>
              </a:rPr>
              <a:t>«ХРУСТАЛЬНОЕ ЯБЛОКО»</a:t>
            </a:r>
            <a:endParaRPr lang="ru-RU" sz="3600"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103313" y="1905000"/>
            <a:ext cx="4395787" cy="576263"/>
          </a:xfrm>
        </p:spPr>
        <p:txBody>
          <a:bodyPr rtlCol="0"/>
          <a:lstStyle/>
          <a:p>
            <a:pPr eaLnBrk="1" fontAlgn="auto" hangingPunct="1">
              <a:spcAft>
                <a:spcPts val="0"/>
              </a:spcAft>
              <a:buClr>
                <a:schemeClr val="bg2">
                  <a:lumMod val="40000"/>
                  <a:lumOff val="60000"/>
                </a:schemeClr>
              </a:buClr>
              <a:buFont typeface="Wingdings 3" charset="2"/>
              <a:buNone/>
              <a:defRPr/>
            </a:pPr>
            <a:endParaRPr lang="ru-RU" dirty="0"/>
          </a:p>
        </p:txBody>
      </p:sp>
      <p:sp>
        <p:nvSpPr>
          <p:cNvPr id="5" name="Текст 4"/>
          <p:cNvSpPr>
            <a:spLocks noGrp="1"/>
          </p:cNvSpPr>
          <p:nvPr>
            <p:ph type="body" sz="quarter" idx="3"/>
          </p:nvPr>
        </p:nvSpPr>
        <p:spPr>
          <a:xfrm>
            <a:off x="5654675" y="1905000"/>
            <a:ext cx="4395788" cy="576263"/>
          </a:xfrm>
        </p:spPr>
        <p:txBody>
          <a:bodyPr rtlCol="0"/>
          <a:lstStyle/>
          <a:p>
            <a:pPr eaLnBrk="1" fontAlgn="auto" hangingPunct="1">
              <a:spcAft>
                <a:spcPts val="0"/>
              </a:spcAft>
              <a:buClr>
                <a:schemeClr val="bg2">
                  <a:lumMod val="40000"/>
                  <a:lumOff val="60000"/>
                </a:schemeClr>
              </a:buClr>
              <a:buFont typeface="Wingdings 3" charset="2"/>
              <a:buNone/>
              <a:defRPr/>
            </a:pPr>
            <a:endParaRPr lang="ru-RU"/>
          </a:p>
        </p:txBody>
      </p:sp>
      <p:pic>
        <p:nvPicPr>
          <p:cNvPr id="31748" name="Рисунок 8"/>
          <p:cNvPicPr>
            <a:picLocks noChangeAspect="1"/>
          </p:cNvPicPr>
          <p:nvPr/>
        </p:nvPicPr>
        <p:blipFill>
          <a:blip r:embed="rId2"/>
          <a:srcRect/>
          <a:stretch>
            <a:fillRect/>
          </a:stretch>
        </p:blipFill>
        <p:spPr bwMode="auto">
          <a:xfrm>
            <a:off x="450850" y="3976688"/>
            <a:ext cx="3692525" cy="2432050"/>
          </a:xfrm>
          <a:prstGeom prst="rect">
            <a:avLst/>
          </a:prstGeom>
          <a:noFill/>
          <a:ln w="9525">
            <a:noFill/>
            <a:miter lim="800000"/>
            <a:headEnd/>
            <a:tailEnd/>
          </a:ln>
        </p:spPr>
      </p:pic>
      <p:pic>
        <p:nvPicPr>
          <p:cNvPr id="31749" name="Объект 6"/>
          <p:cNvPicPr>
            <a:picLocks noGrp="1" noChangeAspect="1"/>
          </p:cNvPicPr>
          <p:nvPr>
            <p:ph sz="half" idx="2"/>
          </p:nvPr>
        </p:nvPicPr>
        <p:blipFill>
          <a:blip r:embed="rId3"/>
          <a:srcRect/>
          <a:stretch>
            <a:fillRect/>
          </a:stretch>
        </p:blipFill>
        <p:spPr>
          <a:xfrm>
            <a:off x="7794625" y="1514475"/>
            <a:ext cx="3878263" cy="2378075"/>
          </a:xfrm>
        </p:spPr>
      </p:pic>
      <p:pic>
        <p:nvPicPr>
          <p:cNvPr id="31750" name="Рисунок 9"/>
          <p:cNvPicPr>
            <a:picLocks noChangeAspect="1"/>
          </p:cNvPicPr>
          <p:nvPr/>
        </p:nvPicPr>
        <p:blipFill>
          <a:blip r:embed="rId4"/>
          <a:srcRect/>
          <a:stretch>
            <a:fillRect/>
          </a:stretch>
        </p:blipFill>
        <p:spPr bwMode="auto">
          <a:xfrm>
            <a:off x="5130800" y="1098550"/>
            <a:ext cx="3687763" cy="2536825"/>
          </a:xfrm>
          <a:prstGeom prst="rect">
            <a:avLst/>
          </a:prstGeom>
          <a:noFill/>
          <a:ln w="9525">
            <a:noFill/>
            <a:miter lim="800000"/>
            <a:headEnd/>
            <a:tailEnd/>
          </a:ln>
        </p:spPr>
      </p:pic>
      <p:pic>
        <p:nvPicPr>
          <p:cNvPr id="31751" name="Рисунок 10"/>
          <p:cNvPicPr>
            <a:picLocks noChangeAspect="1"/>
          </p:cNvPicPr>
          <p:nvPr/>
        </p:nvPicPr>
        <p:blipFill>
          <a:blip r:embed="rId5"/>
          <a:srcRect/>
          <a:stretch>
            <a:fillRect/>
          </a:stretch>
        </p:blipFill>
        <p:spPr bwMode="auto">
          <a:xfrm>
            <a:off x="311150" y="1098550"/>
            <a:ext cx="3162300" cy="2536825"/>
          </a:xfrm>
          <a:prstGeom prst="rect">
            <a:avLst/>
          </a:prstGeom>
          <a:noFill/>
          <a:ln w="9525">
            <a:noFill/>
            <a:miter lim="800000"/>
            <a:headEnd/>
            <a:tailEnd/>
          </a:ln>
        </p:spPr>
      </p:pic>
      <p:pic>
        <p:nvPicPr>
          <p:cNvPr id="31752" name="Объект 7"/>
          <p:cNvPicPr>
            <a:picLocks noGrp="1" noChangeAspect="1"/>
          </p:cNvPicPr>
          <p:nvPr>
            <p:ph sz="quarter" idx="4"/>
          </p:nvPr>
        </p:nvPicPr>
        <p:blipFill>
          <a:blip r:embed="rId6"/>
          <a:srcRect/>
          <a:stretch>
            <a:fillRect/>
          </a:stretch>
        </p:blipFill>
        <p:spPr>
          <a:xfrm>
            <a:off x="2120900" y="1397000"/>
            <a:ext cx="3759200" cy="2495550"/>
          </a:xfrm>
        </p:spPr>
      </p:pic>
      <p:pic>
        <p:nvPicPr>
          <p:cNvPr id="31753" name="Рисунок 11"/>
          <p:cNvPicPr>
            <a:picLocks noChangeAspect="1"/>
          </p:cNvPicPr>
          <p:nvPr/>
        </p:nvPicPr>
        <p:blipFill>
          <a:blip r:embed="rId7"/>
          <a:srcRect/>
          <a:stretch>
            <a:fillRect/>
          </a:stretch>
        </p:blipFill>
        <p:spPr bwMode="auto">
          <a:xfrm>
            <a:off x="7983538" y="3987800"/>
            <a:ext cx="3689350" cy="2420938"/>
          </a:xfrm>
          <a:prstGeom prst="rect">
            <a:avLst/>
          </a:prstGeom>
          <a:noFill/>
          <a:ln w="9525">
            <a:noFill/>
            <a:miter lim="800000"/>
            <a:headEnd/>
            <a:tailEnd/>
          </a:ln>
        </p:spPr>
      </p:pic>
      <p:pic>
        <p:nvPicPr>
          <p:cNvPr id="31754" name="Рисунок 12"/>
          <p:cNvPicPr>
            <a:picLocks noChangeAspect="1"/>
          </p:cNvPicPr>
          <p:nvPr/>
        </p:nvPicPr>
        <p:blipFill>
          <a:blip r:embed="rId8"/>
          <a:srcRect/>
          <a:stretch>
            <a:fillRect/>
          </a:stretch>
        </p:blipFill>
        <p:spPr bwMode="auto">
          <a:xfrm>
            <a:off x="4430713" y="3987800"/>
            <a:ext cx="3265487"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7188" y="5411788"/>
            <a:ext cx="6610350" cy="884237"/>
          </a:xfrm>
          <a:solidFill>
            <a:schemeClr val="accent5">
              <a:lumMod val="75000"/>
            </a:schemeClr>
          </a:solidFill>
        </p:spPr>
        <p:txBody>
          <a:bodyPr rtlCol="0">
            <a:noAutofit/>
          </a:bodyPr>
          <a:lstStyle/>
          <a:p>
            <a:pPr algn="just" eaLnBrk="1" fontAlgn="auto" hangingPunct="1">
              <a:spcAft>
                <a:spcPts val="0"/>
              </a:spcAft>
              <a:defRPr/>
            </a:pPr>
            <a:r>
              <a:rPr lang="ru-RU"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 мы пообещали друг другу, что подобные встречи станут традиционными».</a:t>
            </a:r>
            <a:endParaRPr lang="ru-RU" sz="2400" b="1" dirty="0"/>
          </a:p>
        </p:txBody>
      </p:sp>
      <p:sp>
        <p:nvSpPr>
          <p:cNvPr id="12" name="Рисунок 3"/>
          <p:cNvSpPr txBox="1">
            <a:spLocks/>
          </p:cNvSpPr>
          <p:nvPr/>
        </p:nvSpPr>
        <p:spPr>
          <a:xfrm>
            <a:off x="2393950" y="2130425"/>
            <a:ext cx="2940050" cy="1524000"/>
          </a:xfrm>
          <a:prstGeom prst="roundRect">
            <a:avLst>
              <a:gd name="adj" fmla="val 1858"/>
            </a:avLst>
          </a:prstGeom>
          <a:effectLst>
            <a:outerShdw blurRad="50800" dist="50800" dir="5400000" algn="tl" rotWithShape="0">
              <a:srgbClr val="000000">
                <a:alpha val="43000"/>
              </a:srgbClr>
            </a:outerShdw>
          </a:effectLst>
        </p:spPr>
      </p:sp>
      <p:pic>
        <p:nvPicPr>
          <p:cNvPr id="32771" name="Picture 2" descr="DSC01345"/>
          <p:cNvPicPr>
            <a:picLocks noChangeAspect="1" noChangeArrowheads="1"/>
          </p:cNvPicPr>
          <p:nvPr/>
        </p:nvPicPr>
        <p:blipFill>
          <a:blip r:embed="rId2"/>
          <a:srcRect/>
          <a:stretch>
            <a:fillRect/>
          </a:stretch>
        </p:blipFill>
        <p:spPr bwMode="auto">
          <a:xfrm>
            <a:off x="3013075" y="681038"/>
            <a:ext cx="6494463" cy="4356100"/>
          </a:xfrm>
          <a:prstGeom prst="rect">
            <a:avLst/>
          </a:prstGeom>
          <a:noFill/>
          <a:ln w="9525">
            <a:noFill/>
            <a:miter lim="800000"/>
            <a:headEnd/>
            <a:tailEnd/>
          </a:ln>
        </p:spPr>
      </p:pic>
      <p:sp>
        <p:nvSpPr>
          <p:cNvPr id="16" name="Рисунок 3"/>
          <p:cNvSpPr txBox="1">
            <a:spLocks/>
          </p:cNvSpPr>
          <p:nvPr/>
        </p:nvSpPr>
        <p:spPr>
          <a:xfrm>
            <a:off x="1931988" y="4772025"/>
            <a:ext cx="2940050" cy="1524000"/>
          </a:xfrm>
          <a:prstGeom prst="roundRect">
            <a:avLst>
              <a:gd name="adj" fmla="val 1858"/>
            </a:avLst>
          </a:prstGeom>
          <a:effectLst>
            <a:outerShdw blurRad="50800" dist="50800" dir="5400000" algn="tl" rotWithShape="0">
              <a:srgbClr val="000000">
                <a:alpha val="43000"/>
              </a:srgbClr>
            </a:outerShdw>
          </a:effectLst>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8013" y="284163"/>
            <a:ext cx="7240587" cy="1244600"/>
          </a:xfrm>
          <a:solidFill>
            <a:schemeClr val="accent5">
              <a:lumMod val="75000"/>
            </a:schemeClr>
          </a:solidFill>
        </p:spPr>
        <p:txBody>
          <a:bodyPr rtlCol="0">
            <a:noAutofit/>
          </a:bodyPr>
          <a:lstStyle/>
          <a:p>
            <a:pPr algn="ctr" eaLnBrk="1" fontAlgn="auto" hangingPunct="1">
              <a:spcAft>
                <a:spcPts val="0"/>
              </a:spcAft>
              <a:defRPr/>
            </a:pPr>
            <a:r>
              <a:rPr lang="ru-RU" b="1" dirty="0">
                <a:latin typeface="Times New Roman" panose="02020603050405020304" pitchFamily="18" charset="0"/>
                <a:cs typeface="Times New Roman" panose="02020603050405020304" pitchFamily="18" charset="0"/>
              </a:rPr>
              <a:t>Интервью с Постоянным Представителем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России </a:t>
            </a:r>
            <a:r>
              <a:rPr lang="ru-RU" b="1" dirty="0">
                <a:latin typeface="Times New Roman" panose="02020603050405020304" pitchFamily="18" charset="0"/>
                <a:cs typeface="Times New Roman" panose="02020603050405020304" pitchFamily="18" charset="0"/>
              </a:rPr>
              <a:t>при ООН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Сергеем </a:t>
            </a:r>
            <a:r>
              <a:rPr lang="ru-RU" b="1" dirty="0">
                <a:latin typeface="Times New Roman" panose="02020603050405020304" pitchFamily="18" charset="0"/>
                <a:cs typeface="Times New Roman" panose="02020603050405020304" pitchFamily="18" charset="0"/>
              </a:rPr>
              <a:t>Викторовичем Лавровым</a:t>
            </a:r>
          </a:p>
        </p:txBody>
      </p:sp>
      <p:sp>
        <p:nvSpPr>
          <p:cNvPr id="3" name="Объект 2"/>
          <p:cNvSpPr>
            <a:spLocks noGrp="1"/>
          </p:cNvSpPr>
          <p:nvPr>
            <p:ph idx="1"/>
          </p:nvPr>
        </p:nvSpPr>
        <p:spPr>
          <a:xfrm>
            <a:off x="5540375" y="1704975"/>
            <a:ext cx="6264275" cy="4810125"/>
          </a:xfrm>
          <a:solidFill>
            <a:schemeClr val="accent5">
              <a:lumMod val="75000"/>
            </a:schemeClr>
          </a:solidFill>
        </p:spPr>
        <p:txBody>
          <a:bodyPr rtlCol="0">
            <a:noAutofit/>
          </a:bodyPr>
          <a:lstStyle/>
          <a:p>
            <a:pPr algn="just" eaLnBrk="1" fontAlgn="auto" hangingPunct="1">
              <a:spcAft>
                <a:spcPts val="0"/>
              </a:spcAft>
              <a:buClr>
                <a:schemeClr val="bg2">
                  <a:lumMod val="40000"/>
                  <a:lumOff val="60000"/>
                </a:schemeClr>
              </a:buClr>
              <a:buFont typeface="Wingdings 3" charset="2"/>
              <a:buChar char=""/>
              <a:defRPr/>
            </a:pPr>
            <a:r>
              <a:rPr lang="ru-RU" b="1" dirty="0">
                <a:latin typeface="Times New Roman" panose="02020603050405020304" pitchFamily="18" charset="0"/>
                <a:cs typeface="Times New Roman" panose="02020603050405020304" pitchFamily="18" charset="0"/>
              </a:rPr>
              <a:t>Корреспондент: </a:t>
            </a:r>
            <a:r>
              <a:rPr lang="ru-RU" b="1" i="1" dirty="0">
                <a:latin typeface="Times New Roman" panose="02020603050405020304" pitchFamily="18" charset="0"/>
                <a:cs typeface="Times New Roman" panose="02020603050405020304" pitchFamily="18" charset="0"/>
              </a:rPr>
              <a:t>Сергей Викторович, как Вы думаете, какое значение в жизни человека имеет школьное образование?</a:t>
            </a:r>
          </a:p>
          <a:p>
            <a:pPr algn="just" eaLnBrk="1" fontAlgn="auto" hangingPunct="1">
              <a:spcAft>
                <a:spcPts val="0"/>
              </a:spcAft>
              <a:buClr>
                <a:schemeClr val="bg2">
                  <a:lumMod val="40000"/>
                  <a:lumOff val="60000"/>
                </a:schemeClr>
              </a:buClr>
              <a:buFont typeface="Wingdings 3" charset="2"/>
              <a:buChar char=""/>
              <a:defRPr/>
            </a:pPr>
            <a:endParaRPr lang="ru-RU"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Clr>
                <a:schemeClr val="bg2">
                  <a:lumMod val="40000"/>
                  <a:lumOff val="60000"/>
                </a:schemeClr>
              </a:buClr>
              <a:buFont typeface="Wingdings 3" charset="2"/>
              <a:buChar char=""/>
              <a:defRPr/>
            </a:pPr>
            <a:r>
              <a:rPr lang="ru-RU" b="1" dirty="0" smtClean="0">
                <a:latin typeface="Times New Roman" panose="02020603050405020304" pitchFamily="18" charset="0"/>
                <a:cs typeface="Times New Roman" panose="02020603050405020304" pitchFamily="18" charset="0"/>
              </a:rPr>
              <a:t>С</a:t>
            </a:r>
            <a:r>
              <a:rPr lang="ru-RU" b="1" dirty="0">
                <a:latin typeface="Times New Roman" panose="02020603050405020304" pitchFamily="18" charset="0"/>
                <a:cs typeface="Times New Roman" panose="02020603050405020304" pitchFamily="18" charset="0"/>
              </a:rPr>
              <a:t>. В. Лавров: Я думаю, решающее, и это очевидно: человек, который в современном мире хочет чего-то достичь, вообще, познать жизнь максимально полно, должен уметь писать, читать, считать, более в широком плане должен получить максимально возможное количество знаний от тех людей, которые посвятили себя этому </a:t>
            </a:r>
            <a:r>
              <a:rPr lang="ru-RU" b="1" dirty="0" smtClean="0">
                <a:latin typeface="Times New Roman" panose="02020603050405020304" pitchFamily="18" charset="0"/>
                <a:cs typeface="Times New Roman" panose="02020603050405020304" pitchFamily="18" charset="0"/>
              </a:rPr>
              <a:t>делу</a:t>
            </a:r>
            <a:r>
              <a:rPr lang="ru-RU" b="1" dirty="0" smtClean="0"/>
              <a:t>. </a:t>
            </a:r>
          </a:p>
          <a:p>
            <a:pPr marL="0" indent="0" algn="ctr" eaLnBrk="1" fontAlgn="auto" hangingPunct="1">
              <a:spcAft>
                <a:spcPts val="0"/>
              </a:spcAft>
              <a:buClr>
                <a:schemeClr val="bg2">
                  <a:lumMod val="40000"/>
                  <a:lumOff val="60000"/>
                </a:schemeClr>
              </a:buClr>
              <a:buFont typeface="Wingdings 3" charset="2"/>
              <a:buNone/>
              <a:defRPr/>
            </a:pPr>
            <a:r>
              <a:rPr lang="ru-RU" sz="1600" b="1" i="1" dirty="0" smtClean="0">
                <a:latin typeface="Times New Roman" panose="02020603050405020304" pitchFamily="18" charset="0"/>
                <a:cs typeface="Times New Roman" panose="02020603050405020304" pitchFamily="18" charset="0"/>
              </a:rPr>
              <a:t>(</a:t>
            </a:r>
            <a:r>
              <a:rPr lang="ru-RU" sz="1600" b="1" i="1" dirty="0">
                <a:latin typeface="Times New Roman" panose="02020603050405020304" pitchFamily="18" charset="0"/>
                <a:cs typeface="Times New Roman" panose="02020603050405020304" pitchFamily="18" charset="0"/>
              </a:rPr>
              <a:t>И</a:t>
            </a:r>
            <a:r>
              <a:rPr lang="ru-RU" sz="1600" b="1" i="1" dirty="0" smtClean="0">
                <a:latin typeface="Times New Roman" panose="02020603050405020304" pitchFamily="18" charset="0"/>
                <a:cs typeface="Times New Roman" panose="02020603050405020304" pitchFamily="18" charset="0"/>
              </a:rPr>
              <a:t>з интервью газете «Школьная планета»)</a:t>
            </a:r>
            <a:endParaRPr lang="ru-RU" sz="1600" b="1" i="1" dirty="0">
              <a:latin typeface="Times New Roman" panose="02020603050405020304" pitchFamily="18" charset="0"/>
              <a:cs typeface="Times New Roman" panose="02020603050405020304" pitchFamily="18" charset="0"/>
            </a:endParaRPr>
          </a:p>
        </p:txBody>
      </p:sp>
      <p:pic>
        <p:nvPicPr>
          <p:cNvPr id="33795" name="Picture 2" descr="DSC02329"/>
          <p:cNvPicPr>
            <a:picLocks noChangeAspect="1" noChangeArrowheads="1"/>
          </p:cNvPicPr>
          <p:nvPr/>
        </p:nvPicPr>
        <p:blipFill>
          <a:blip r:embed="rId2"/>
          <a:srcRect/>
          <a:stretch>
            <a:fillRect/>
          </a:stretch>
        </p:blipFill>
        <p:spPr bwMode="auto">
          <a:xfrm>
            <a:off x="201613" y="298450"/>
            <a:ext cx="2268537" cy="2622550"/>
          </a:xfrm>
          <a:prstGeom prst="rect">
            <a:avLst/>
          </a:prstGeom>
          <a:noFill/>
          <a:ln w="9525">
            <a:noFill/>
            <a:miter lim="800000"/>
            <a:headEnd/>
            <a:tailEnd/>
          </a:ln>
        </p:spPr>
      </p:pic>
      <p:sp>
        <p:nvSpPr>
          <p:cNvPr id="4" name="Текст 3"/>
          <p:cNvSpPr>
            <a:spLocks noGrp="1"/>
          </p:cNvSpPr>
          <p:nvPr>
            <p:ph type="body" sz="half" idx="2"/>
          </p:nvPr>
        </p:nvSpPr>
        <p:spPr>
          <a:xfrm>
            <a:off x="517525" y="2738438"/>
            <a:ext cx="4932363" cy="3808412"/>
          </a:xfrm>
          <a:solidFill>
            <a:schemeClr val="accent5">
              <a:lumMod val="75000"/>
            </a:schemeClr>
          </a:solidFill>
        </p:spPr>
        <p:txBody>
          <a:bodyPr>
            <a:noAutofit/>
          </a:bodyPr>
          <a:lstStyle/>
          <a:p>
            <a:pPr algn="dist" eaLnBrk="1" hangingPunct="1">
              <a:defRPr/>
            </a:pPr>
            <a:r>
              <a:rPr lang="ru-RU" sz="2000" b="1" dirty="0" smtClean="0">
                <a:latin typeface="Times New Roman" pitchFamily="18" charset="0"/>
                <a:cs typeface="Times New Roman" pitchFamily="18" charset="0"/>
              </a:rPr>
              <a:t>«Члены школьного правительства встречались с Постоянным Представителем РФ при ООН в городе Нью-Йорке - Сергеем Викторовичем Лавровым. После беседы со школьным правительством Сергей Викторович любезно согласился дать интервью корреспондентам нашей газеты: </a:t>
            </a:r>
            <a:r>
              <a:rPr lang="ru-RU" sz="2000" b="1" dirty="0" err="1" smtClean="0">
                <a:latin typeface="Times New Roman" pitchFamily="18" charset="0"/>
                <a:cs typeface="Times New Roman" pitchFamily="18" charset="0"/>
              </a:rPr>
              <a:t>Азовой</a:t>
            </a:r>
            <a:r>
              <a:rPr lang="ru-RU" sz="2000" b="1" dirty="0" smtClean="0">
                <a:latin typeface="Times New Roman" pitchFamily="18" charset="0"/>
                <a:cs typeface="Times New Roman" pitchFamily="18" charset="0"/>
              </a:rPr>
              <a:t> Т., Евсеевой К., Кузнецовой Р., Малышевой Е., </a:t>
            </a:r>
            <a:r>
              <a:rPr lang="ru-RU" sz="2000" b="1" dirty="0" err="1" smtClean="0">
                <a:latin typeface="Times New Roman" pitchFamily="18" charset="0"/>
                <a:cs typeface="Times New Roman" pitchFamily="18" charset="0"/>
              </a:rPr>
              <a:t>Шилиной</a:t>
            </a:r>
            <a:r>
              <a:rPr lang="ru-RU" sz="2000" b="1" dirty="0" smtClean="0">
                <a:latin typeface="Times New Roman" pitchFamily="18" charset="0"/>
                <a:cs typeface="Times New Roman" pitchFamily="18" charset="0"/>
              </a:rPr>
              <a:t> С., обязанности кинооператора и фотографа во время встречи исполнял </a:t>
            </a:r>
            <a:r>
              <a:rPr lang="ru-RU" sz="2000" b="1" dirty="0" err="1" smtClean="0">
                <a:latin typeface="Times New Roman" pitchFamily="18" charset="0"/>
                <a:cs typeface="Times New Roman" pitchFamily="18" charset="0"/>
              </a:rPr>
              <a:t>Голкин</a:t>
            </a:r>
            <a:r>
              <a:rPr lang="ru-RU" sz="2000" b="1" dirty="0" smtClean="0">
                <a:latin typeface="Times New Roman" pitchFamily="18" charset="0"/>
                <a:cs typeface="Times New Roman" pitchFamily="18" charset="0"/>
              </a:rPr>
              <a:t> 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385763"/>
            <a:ext cx="9421813" cy="863600"/>
          </a:xfrm>
          <a:solidFill>
            <a:schemeClr val="accent5">
              <a:lumMod val="75000"/>
            </a:schemeClr>
          </a:solidFill>
        </p:spPr>
        <p:txBody>
          <a:bodyPr rtlCol="0">
            <a:noAutofit/>
          </a:bodyPr>
          <a:lstStyle/>
          <a:p>
            <a:pPr algn="ctr" eaLnBrk="1" fontAlgn="auto" hangingPunct="1">
              <a:spcAft>
                <a:spcPts val="0"/>
              </a:spcAft>
              <a:defRPr/>
            </a:pPr>
            <a:r>
              <a:rPr lang="ru-RU" b="1" dirty="0" smtClean="0">
                <a:latin typeface="Times New Roman" panose="02020603050405020304" pitchFamily="18" charset="0"/>
                <a:cs typeface="Times New Roman" panose="02020603050405020304" pitchFamily="18" charset="0"/>
              </a:rPr>
              <a:t>Выпускник школы при ППРФ в ООН, выпускник </a:t>
            </a:r>
            <a:r>
              <a:rPr lang="ru-RU" b="1" dirty="0">
                <a:latin typeface="Times New Roman" panose="02020603050405020304" pitchFamily="18" charset="0"/>
                <a:cs typeface="Times New Roman" panose="02020603050405020304" pitchFamily="18" charset="0"/>
              </a:rPr>
              <a:t>МГУ, журналист, корреспондент </a:t>
            </a:r>
            <a:r>
              <a:rPr lang="en-US" b="1" dirty="0">
                <a:latin typeface="Times New Roman" panose="02020603050405020304" pitchFamily="18" charset="0"/>
                <a:cs typeface="Times New Roman" panose="02020603050405020304" pitchFamily="18" charset="0"/>
              </a:rPr>
              <a:t>Russia Today</a:t>
            </a:r>
            <a:r>
              <a:rPr lang="ru-RU" b="1" dirty="0" smtClean="0">
                <a:latin typeface="Times New Roman" panose="02020603050405020304" pitchFamily="18" charset="0"/>
                <a:cs typeface="Times New Roman" panose="02020603050405020304" pitchFamily="18" charset="0"/>
              </a:rPr>
              <a:t>  Пискунов Егор</a:t>
            </a:r>
            <a:endParaRPr lang="ru-RU" b="1" dirty="0">
              <a:latin typeface="Times New Roman" panose="02020603050405020304" pitchFamily="18" charset="0"/>
              <a:cs typeface="Times New Roman" panose="02020603050405020304" pitchFamily="18" charset="0"/>
            </a:endParaRPr>
          </a:p>
        </p:txBody>
      </p:sp>
      <p:sp>
        <p:nvSpPr>
          <p:cNvPr id="34818" name="Текст 3"/>
          <p:cNvSpPr>
            <a:spLocks noGrp="1"/>
          </p:cNvSpPr>
          <p:nvPr>
            <p:ph type="body" sz="half" idx="2"/>
          </p:nvPr>
        </p:nvSpPr>
        <p:spPr>
          <a:xfrm>
            <a:off x="1277938" y="9510713"/>
            <a:ext cx="1239837" cy="1487487"/>
          </a:xfrm>
        </p:spPr>
        <p:txBody>
          <a:bodyPr/>
          <a:lstStyle/>
          <a:p>
            <a:pPr eaLnBrk="1" hangingPunct="1"/>
            <a:endParaRPr lang="ru-RU" smtClean="0"/>
          </a:p>
        </p:txBody>
      </p:sp>
      <p:pic>
        <p:nvPicPr>
          <p:cNvPr id="9" name="Рисунок 8" descr="http://terror.in.ua/upload/articles_img/pis/kun/piskunov-egor-evgenevich-piskunov-egor-evgenevich-1.jpg"/>
          <p:cNvPicPr/>
          <p:nvPr/>
        </p:nvPicPr>
        <p:blipFill>
          <a:blip r:embed="rId2" cstate="screen">
            <a:extLst/>
          </a:blip>
          <a:srcRect/>
          <a:stretch>
            <a:fillRect/>
          </a:stretch>
        </p:blipFill>
        <p:spPr bwMode="auto">
          <a:xfrm rot="-600000">
            <a:off x="919008" y="1579621"/>
            <a:ext cx="4371869" cy="2263303"/>
          </a:xfrm>
          <a:prstGeom prst="rect">
            <a:avLst/>
          </a:prstGeom>
          <a:noFill/>
          <a:ln>
            <a:noFill/>
          </a:ln>
          <a:scene3d>
            <a:camera prst="orthographicFront">
              <a:rot lat="0" lon="1500000" rev="20999999"/>
            </a:camera>
            <a:lightRig rig="threePt" dir="t"/>
          </a:scene3d>
        </p:spPr>
      </p:pic>
      <p:sp>
        <p:nvSpPr>
          <p:cNvPr id="10" name="Прямоугольник 9"/>
          <p:cNvSpPr/>
          <p:nvPr/>
        </p:nvSpPr>
        <p:spPr>
          <a:xfrm>
            <a:off x="6064250" y="4394200"/>
            <a:ext cx="4113213" cy="1938338"/>
          </a:xfrm>
          <a:prstGeom prst="rect">
            <a:avLst/>
          </a:prstGeom>
          <a:solidFill>
            <a:schemeClr val="accent5">
              <a:lumMod val="75000"/>
            </a:schemeClr>
          </a:solidFill>
        </p:spPr>
        <p:txBody>
          <a:bodyPr>
            <a:spAutoFit/>
          </a:bodyPr>
          <a:lstStyle/>
          <a:p>
            <a:pPr algn="just"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В 2014 г. был награжден медалью ордена «За заслуги перед Отечеством» «за объективное освещение событий в Крыму».</a:t>
            </a:r>
          </a:p>
        </p:txBody>
      </p:sp>
      <p:pic>
        <p:nvPicPr>
          <p:cNvPr id="34821" name="Picture 2" descr="http://i.ytimg.com/vi/Juqi66_Ats0/maxresdefault.jpg"/>
          <p:cNvPicPr>
            <a:picLocks noChangeAspect="1" noChangeArrowheads="1"/>
          </p:cNvPicPr>
          <p:nvPr/>
        </p:nvPicPr>
        <p:blipFill>
          <a:blip r:embed="rId3"/>
          <a:srcRect/>
          <a:stretch>
            <a:fillRect/>
          </a:stretch>
        </p:blipFill>
        <p:spPr bwMode="auto">
          <a:xfrm>
            <a:off x="1155700" y="4238625"/>
            <a:ext cx="4033838" cy="2249488"/>
          </a:xfrm>
          <a:prstGeom prst="rect">
            <a:avLst/>
          </a:prstGeom>
          <a:noFill/>
          <a:ln w="9525">
            <a:noFill/>
            <a:miter lim="800000"/>
            <a:headEnd/>
            <a:tailEnd/>
          </a:ln>
        </p:spPr>
      </p:pic>
      <p:pic>
        <p:nvPicPr>
          <p:cNvPr id="34822" name="Picture 4" descr="http://img1.moevideo.net/thumb1/854x480/c23c1129f8e01f56fc4d41b06e82f74a_39652600_one.jpg"/>
          <p:cNvPicPr>
            <a:picLocks noChangeAspect="1" noChangeArrowheads="1"/>
          </p:cNvPicPr>
          <p:nvPr/>
        </p:nvPicPr>
        <p:blipFill>
          <a:blip r:embed="rId4"/>
          <a:srcRect/>
          <a:stretch>
            <a:fillRect/>
          </a:stretch>
        </p:blipFill>
        <p:spPr bwMode="auto">
          <a:xfrm>
            <a:off x="6064250" y="1571625"/>
            <a:ext cx="4113213" cy="231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descr="http://img.rt.com/files/news/1f/69/30/00/monte-carlo-golden-nymph-award-.si.si.jpg"/>
          <p:cNvPicPr>
            <a:picLocks noChangeAspect="1" noChangeArrowheads="1"/>
          </p:cNvPicPr>
          <p:nvPr/>
        </p:nvPicPr>
        <p:blipFill>
          <a:blip r:embed="rId2"/>
          <a:srcRect/>
          <a:stretch>
            <a:fillRect/>
          </a:stretch>
        </p:blipFill>
        <p:spPr bwMode="auto">
          <a:xfrm>
            <a:off x="2008188" y="384175"/>
            <a:ext cx="7637462" cy="4630738"/>
          </a:xfrm>
          <a:prstGeom prst="rect">
            <a:avLst/>
          </a:prstGeom>
          <a:noFill/>
          <a:ln w="9525">
            <a:noFill/>
            <a:miter lim="800000"/>
            <a:headEnd/>
            <a:tailEnd/>
          </a:ln>
        </p:spPr>
      </p:pic>
      <p:sp>
        <p:nvSpPr>
          <p:cNvPr id="3" name="Прямоугольник 2"/>
          <p:cNvSpPr/>
          <p:nvPr/>
        </p:nvSpPr>
        <p:spPr>
          <a:xfrm>
            <a:off x="1906588" y="5156200"/>
            <a:ext cx="7829550" cy="1323975"/>
          </a:xfrm>
          <a:prstGeom prst="rect">
            <a:avLst/>
          </a:prstGeom>
          <a:solidFill>
            <a:schemeClr val="accent5">
              <a:lumMod val="75000"/>
            </a:schemeClr>
          </a:solidFill>
        </p:spPr>
        <p:txBody>
          <a:bodyPr>
            <a:spAutoFit/>
          </a:bodyPr>
          <a:lstStyle/>
          <a:p>
            <a:pPr algn="just" fontAlgn="auto">
              <a:spcBef>
                <a:spcPts val="0"/>
              </a:spcBef>
              <a:spcAft>
                <a:spcPts val="0"/>
              </a:spcAft>
              <a:defRPr/>
            </a:pPr>
            <a:r>
              <a:rPr lang="ru-RU" sz="2000" b="1" dirty="0">
                <a:latin typeface="Times New Roman" panose="02020603050405020304" pitchFamily="18" charset="0"/>
                <a:cs typeface="Times New Roman" panose="02020603050405020304" pitchFamily="18" charset="0"/>
              </a:rPr>
              <a:t>Ведущий RT Билл </a:t>
            </a:r>
            <a:r>
              <a:rPr lang="ru-RU" sz="2000" b="1" dirty="0" err="1">
                <a:latin typeface="Times New Roman" panose="02020603050405020304" pitchFamily="18" charset="0"/>
                <a:cs typeface="Times New Roman" panose="02020603050405020304" pitchFamily="18" charset="0"/>
              </a:rPr>
              <a:t>Дод</a:t>
            </a:r>
            <a:r>
              <a:rPr lang="ru-RU" sz="2000" b="1" dirty="0">
                <a:latin typeface="Times New Roman" panose="02020603050405020304" pitchFamily="18" charset="0"/>
                <a:cs typeface="Times New Roman" panose="02020603050405020304" pitchFamily="18" charset="0"/>
              </a:rPr>
              <a:t> (справа) и корреспондент Егор Пискунов получают награду «Золотая нимфа» за лучшую 24-часовую программу новостей на телевизионном фестивале в Монте-Карло (2013 год).</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3" y="452438"/>
            <a:ext cx="10580687" cy="2665412"/>
          </a:xfrm>
          <a:solidFill>
            <a:schemeClr val="accent5">
              <a:lumMod val="75000"/>
            </a:schemeClr>
          </a:solidFill>
        </p:spPr>
        <p:txBody>
          <a:bodyPr rtlCol="0">
            <a:noAutofit/>
          </a:bodyPr>
          <a:lstStyle/>
          <a:p>
            <a:pPr algn="just" eaLnBrk="1" fontAlgn="auto" hangingPunct="1">
              <a:spcAft>
                <a:spcPts val="0"/>
              </a:spcAft>
              <a:defRPr/>
            </a:pPr>
            <a:r>
              <a:rPr lang="ru-RU" sz="2400" b="1" dirty="0" smtClean="0">
                <a:latin typeface="Times New Roman" panose="02020603050405020304" pitchFamily="18" charset="0"/>
                <a:cs typeface="Times New Roman" panose="02020603050405020304" pitchFamily="18" charset="0"/>
              </a:rPr>
              <a:t>«Министр </a:t>
            </a:r>
            <a:r>
              <a:rPr lang="ru-RU" sz="2400" b="1" dirty="0">
                <a:latin typeface="Times New Roman" panose="02020603050405020304" pitchFamily="18" charset="0"/>
                <a:cs typeface="Times New Roman" panose="02020603050405020304" pitchFamily="18" charset="0"/>
              </a:rPr>
              <a:t>иностранных дел Сергей Лавров выступил шафером на импровизированной свадьбе двух корреспондентов министерского </a:t>
            </a:r>
            <a:r>
              <a:rPr lang="ru-RU" sz="2400" b="1" dirty="0" smtClean="0">
                <a:latin typeface="Times New Roman" panose="02020603050405020304" pitchFamily="18" charset="0"/>
                <a:cs typeface="Times New Roman" panose="02020603050405020304" pitchFamily="18" charset="0"/>
              </a:rPr>
              <a:t>пула. </a:t>
            </a:r>
            <a:r>
              <a:rPr lang="ru-RU" sz="2400" b="1" dirty="0">
                <a:latin typeface="Times New Roman" panose="02020603050405020304" pitchFamily="18" charset="0"/>
                <a:cs typeface="Times New Roman" panose="02020603050405020304" pitchFamily="18" charset="0"/>
              </a:rPr>
              <a:t>Церемония состоялась прямо на борту министерского самолета, следовавшего по маршруту Бали — Москва. Упрашивать министра не пришлось — Егор и Наташа путешествуют в министерском пуле уже три года и давно установили со всеми хорошие </a:t>
            </a:r>
            <a:r>
              <a:rPr lang="ru-RU" sz="2400" b="1" dirty="0" smtClean="0">
                <a:latin typeface="Times New Roman" panose="02020603050405020304" pitchFamily="18" charset="0"/>
                <a:cs typeface="Times New Roman" panose="02020603050405020304" pitchFamily="18" charset="0"/>
              </a:rPr>
              <a:t>отношения». (</a:t>
            </a:r>
            <a:r>
              <a:rPr lang="ru-RU" sz="2400" b="1" i="1" dirty="0" smtClean="0">
                <a:latin typeface="Times New Roman" panose="02020603050405020304" pitchFamily="18" charset="0"/>
                <a:cs typeface="Times New Roman" panose="02020603050405020304" pitchFamily="18" charset="0"/>
              </a:rPr>
              <a:t>М. Захарова</a:t>
            </a:r>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b="1" dirty="0"/>
          </a:p>
        </p:txBody>
      </p:sp>
      <p:sp>
        <p:nvSpPr>
          <p:cNvPr id="3" name="Текст 2"/>
          <p:cNvSpPr>
            <a:spLocks noGrp="1"/>
          </p:cNvSpPr>
          <p:nvPr>
            <p:ph type="body" idx="1"/>
          </p:nvPr>
        </p:nvSpPr>
        <p:spPr>
          <a:xfrm>
            <a:off x="1423988" y="3643313"/>
            <a:ext cx="1063625" cy="2613025"/>
          </a:xfrm>
        </p:spPr>
        <p:txBody>
          <a:bodyPr rtlCol="0"/>
          <a:lstStyle/>
          <a:p>
            <a:pPr eaLnBrk="1" fontAlgn="auto" hangingPunct="1">
              <a:spcAft>
                <a:spcPts val="0"/>
              </a:spcAft>
              <a:buClr>
                <a:schemeClr val="bg2">
                  <a:lumMod val="40000"/>
                  <a:lumOff val="60000"/>
                </a:schemeClr>
              </a:buClr>
              <a:buFont typeface="Wingdings 3" charset="2"/>
              <a:buNone/>
              <a:defRPr/>
            </a:pPr>
            <a:endParaRPr lang="ru-RU" dirty="0"/>
          </a:p>
        </p:txBody>
      </p:sp>
      <p:sp>
        <p:nvSpPr>
          <p:cNvPr id="5" name="Текст 4"/>
          <p:cNvSpPr>
            <a:spLocks noGrp="1"/>
          </p:cNvSpPr>
          <p:nvPr>
            <p:ph type="body" sz="quarter" idx="3"/>
          </p:nvPr>
        </p:nvSpPr>
        <p:spPr>
          <a:xfrm>
            <a:off x="5711825" y="4572000"/>
            <a:ext cx="4032250" cy="1558925"/>
          </a:xfrm>
        </p:spPr>
        <p:txBody>
          <a:bodyPr rtlCol="0"/>
          <a:lstStyle/>
          <a:p>
            <a:pPr eaLnBrk="1" fontAlgn="auto" hangingPunct="1">
              <a:spcAft>
                <a:spcPts val="0"/>
              </a:spcAft>
              <a:buClr>
                <a:schemeClr val="bg2">
                  <a:lumMod val="40000"/>
                  <a:lumOff val="60000"/>
                </a:schemeClr>
              </a:buClr>
              <a:buFont typeface="Wingdings 3" charset="2"/>
              <a:buNone/>
              <a:defRPr/>
            </a:pPr>
            <a:endParaRPr lang="ru-RU" dirty="0"/>
          </a:p>
        </p:txBody>
      </p:sp>
      <p:sp>
        <p:nvSpPr>
          <p:cNvPr id="6" name="Объект 5"/>
          <p:cNvSpPr>
            <a:spLocks noGrp="1"/>
          </p:cNvSpPr>
          <p:nvPr>
            <p:ph sz="quarter" idx="4"/>
          </p:nvPr>
        </p:nvSpPr>
        <p:spPr>
          <a:xfrm>
            <a:off x="5126038" y="3522663"/>
            <a:ext cx="6100762" cy="3133725"/>
          </a:xfrm>
          <a:solidFill>
            <a:schemeClr val="accent5">
              <a:lumMod val="75000"/>
            </a:schemeClr>
          </a:solidFill>
        </p:spPr>
        <p:txBody>
          <a:bodyPr rtlCol="0">
            <a:noAutofit/>
          </a:bodyPr>
          <a:lstStyle/>
          <a:p>
            <a:pPr algn="just" eaLnBrk="1" fontAlgn="auto" hangingPunct="1">
              <a:spcAft>
                <a:spcPts val="0"/>
              </a:spcAft>
              <a:buClr>
                <a:schemeClr val="bg2">
                  <a:lumMod val="40000"/>
                  <a:lumOff val="60000"/>
                </a:schemeClr>
              </a:buClr>
              <a:buFont typeface="Wingdings 3" charset="2"/>
              <a:buChar char=""/>
              <a:defRPr/>
            </a:pPr>
            <a:r>
              <a:rPr lang="ru-RU" sz="2000" b="1" i="1" dirty="0">
                <a:latin typeface="Times New Roman" panose="02020603050405020304" pitchFamily="18" charset="0"/>
                <a:cs typeface="Times New Roman" panose="02020603050405020304" pitchFamily="18" charset="0"/>
              </a:rPr>
              <a:t>Егор Пискунов: </a:t>
            </a:r>
            <a:r>
              <a:rPr lang="ru-RU" sz="2000" b="1" dirty="0">
                <a:latin typeface="Times New Roman" panose="02020603050405020304" pitchFamily="18" charset="0"/>
                <a:cs typeface="Times New Roman" panose="02020603050405020304" pitchFamily="18" charset="0"/>
              </a:rPr>
              <a:t>«Смешно — эта церемония была для нас очень символичной. Мы с Наташей познакомились на войне в Южной Осетии, куда оба поехали корреспондентами. Предложение ей я сделал во время войны в Ливии. И вот мы летели с рабочего визита на Бали домой и поженились. Так и будем внукам рассказывать — вся наша личная жизнь происходила на работе</a:t>
            </a:r>
            <a:r>
              <a:rPr lang="ru-RU" sz="2000" dirty="0">
                <a:latin typeface="Times New Roman" panose="02020603050405020304" pitchFamily="18" charset="0"/>
                <a:cs typeface="Times New Roman" panose="02020603050405020304" pitchFamily="18" charset="0"/>
              </a:rPr>
              <a:t>». </a:t>
            </a:r>
          </a:p>
        </p:txBody>
      </p:sp>
      <p:pic>
        <p:nvPicPr>
          <p:cNvPr id="36869" name="Picture 2" descr="Сергей Лавров поженил корреспондентов в воздухе.&#10;&#10;Лавров, МИД, свадьбы, СМИ.&#10;&#10;НТВ.Ru: новости, видео, программы телеканала НТВ"/>
          <p:cNvPicPr>
            <a:picLocks noGrp="1" noChangeAspect="1" noChangeArrowheads="1"/>
          </p:cNvPicPr>
          <p:nvPr>
            <p:ph sz="half" idx="2"/>
          </p:nvPr>
        </p:nvPicPr>
        <p:blipFill>
          <a:blip r:embed="rId2"/>
          <a:srcRect/>
          <a:stretch>
            <a:fillRect/>
          </a:stretch>
        </p:blipFill>
        <p:spPr>
          <a:xfrm>
            <a:off x="561975" y="3522663"/>
            <a:ext cx="4176713" cy="31337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1397000" y="344488"/>
            <a:ext cx="8764588" cy="660400"/>
          </a:xfrm>
        </p:spPr>
        <p:txBody>
          <a:bodyPr/>
          <a:lstStyle/>
          <a:p>
            <a:pPr eaLnBrk="1" hangingPunct="1"/>
            <a:r>
              <a:rPr lang="ru-RU" sz="2800" b="1" smtClean="0">
                <a:latin typeface="Times New Roman" pitchFamily="18" charset="0"/>
                <a:cs typeface="Times New Roman" pitchFamily="18" charset="0"/>
              </a:rPr>
              <a:t>                               </a:t>
            </a:r>
          </a:p>
        </p:txBody>
      </p:sp>
      <p:sp>
        <p:nvSpPr>
          <p:cNvPr id="13" name="Текст 12"/>
          <p:cNvSpPr>
            <a:spLocks noGrp="1"/>
          </p:cNvSpPr>
          <p:nvPr>
            <p:ph type="body" sz="half" idx="2"/>
          </p:nvPr>
        </p:nvSpPr>
        <p:spPr>
          <a:xfrm>
            <a:off x="1587500" y="344488"/>
            <a:ext cx="8785225" cy="982662"/>
          </a:xfrm>
          <a:solidFill>
            <a:schemeClr val="accent5">
              <a:lumMod val="75000"/>
            </a:schemeClr>
          </a:solidFill>
        </p:spPr>
        <p:txBody>
          <a:bodyPr rtlCol="0"/>
          <a:lstStyle/>
          <a:p>
            <a:pPr algn="ctr" eaLnBrk="1" fontAlgn="auto" hangingPunct="1">
              <a:spcAft>
                <a:spcPts val="0"/>
              </a:spcAft>
              <a:buClr>
                <a:schemeClr val="bg2">
                  <a:lumMod val="40000"/>
                  <a:lumOff val="60000"/>
                </a:schemeClr>
              </a:buClr>
              <a:buFont typeface="Wingdings 3" charset="2"/>
              <a:buNone/>
              <a:defRPr/>
            </a:pPr>
            <a:r>
              <a:rPr lang="en-US" sz="3600" b="1" dirty="0" smtClean="0">
                <a:latin typeface="Times New Roman" panose="02020603050405020304" pitchFamily="18" charset="0"/>
                <a:cs typeface="Times New Roman" panose="02020603050405020304" pitchFamily="18" charset="0"/>
              </a:rPr>
              <a:t>Chapter III. </a:t>
            </a:r>
            <a:r>
              <a:rPr lang="ru-RU" sz="3600" b="1" dirty="0" smtClean="0">
                <a:solidFill>
                  <a:srgbClr val="FF0000"/>
                </a:solidFill>
                <a:latin typeface="Times New Roman" panose="02020603050405020304" pitchFamily="18" charset="0"/>
                <a:cs typeface="Times New Roman" panose="02020603050405020304" pitchFamily="18" charset="0"/>
              </a:rPr>
              <a:t>ПОЭТ.</a:t>
            </a:r>
            <a:endParaRPr lang="ru-RU"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vantus.me/images/3_2014/free-psd-template-open-book.png"/>
          <p:cNvPicPr>
            <a:picLocks noGrp="1" noChangeAspect="1" noChangeArrowheads="1"/>
          </p:cNvPicPr>
          <p:nvPr>
            <p:ph type="pic" idx="1"/>
          </p:nvPr>
        </p:nvPicPr>
        <p:blipFill>
          <a:blip r:embed="rId2"/>
          <a:srcRect/>
          <a:stretch>
            <a:fillRect/>
          </a:stretch>
        </p:blipFill>
        <p:spPr>
          <a:xfrm>
            <a:off x="811213" y="538163"/>
            <a:ext cx="10071100" cy="6807200"/>
          </a:xfrm>
          <a:prstGeom prst="rect">
            <a:avLst/>
          </a:prstGeom>
          <a:extLst/>
        </p:spPr>
      </p:pic>
      <p:sp>
        <p:nvSpPr>
          <p:cNvPr id="37892" name="Прямоугольник 3"/>
          <p:cNvSpPr>
            <a:spLocks noChangeArrowheads="1"/>
          </p:cNvSpPr>
          <p:nvPr/>
        </p:nvSpPr>
        <p:spPr bwMode="auto">
          <a:xfrm>
            <a:off x="1560513" y="2022475"/>
            <a:ext cx="3835400" cy="4303713"/>
          </a:xfrm>
          <a:prstGeom prst="rect">
            <a:avLst/>
          </a:prstGeom>
          <a:noFill/>
          <a:ln w="9525">
            <a:noFill/>
            <a:miter lim="800000"/>
            <a:headEnd/>
            <a:tailEnd/>
          </a:ln>
        </p:spPr>
        <p:txBody>
          <a:bodyPr>
            <a:spAutoFit/>
          </a:bodyPr>
          <a:lstStyle/>
          <a:p>
            <a:pPr algn="ctr">
              <a:lnSpc>
                <a:spcPct val="107000"/>
              </a:lnSpc>
              <a:spcAft>
                <a:spcPts val="800"/>
              </a:spcAft>
            </a:pPr>
            <a:r>
              <a:rPr lang="ru-RU" sz="1600" b="1">
                <a:solidFill>
                  <a:schemeClr val="bg1"/>
                </a:solidFill>
                <a:latin typeface="Times New Roman" pitchFamily="18" charset="0"/>
                <a:cs typeface="Times New Roman" pitchFamily="18" charset="0"/>
              </a:rPr>
              <a:t>Гимн МГИМО</a:t>
            </a:r>
            <a:endParaRPr lang="ru-RU" sz="1600">
              <a:solidFill>
                <a:schemeClr val="bg1"/>
              </a:solidFill>
              <a:latin typeface="Calibri" pitchFamily="34" charset="0"/>
              <a:ea typeface="Calibri" pitchFamily="34" charset="0"/>
              <a:cs typeface="Times New Roman" pitchFamily="18" charset="0"/>
            </a:endParaRPr>
          </a:p>
          <a:p>
            <a:endParaRPr lang="ru-RU" sz="1400">
              <a:solidFill>
                <a:schemeClr val="bg1"/>
              </a:solidFill>
              <a:latin typeface="Times New Roman" pitchFamily="18" charset="0"/>
              <a:cs typeface="Times New Roman" pitchFamily="18" charset="0"/>
            </a:endParaRPr>
          </a:p>
          <a:p>
            <a:pPr algn="r"/>
            <a:r>
              <a:rPr lang="ru-RU" sz="1400">
                <a:solidFill>
                  <a:schemeClr val="bg1"/>
                </a:solidFill>
                <a:latin typeface="Times New Roman" pitchFamily="18" charset="0"/>
                <a:cs typeface="Times New Roman" pitchFamily="18" charset="0"/>
              </a:rPr>
              <a:t>Автор текста С.В. Лавров</a:t>
            </a:r>
          </a:p>
          <a:p>
            <a:endParaRPr lang="ru-RU" sz="1400">
              <a:solidFill>
                <a:schemeClr val="bg1"/>
              </a:solidFill>
              <a:latin typeface="Times New Roman" pitchFamily="18" charset="0"/>
              <a:cs typeface="Times New Roman" pitchFamily="18" charset="0"/>
            </a:endParaRPr>
          </a:p>
          <a:p>
            <a:r>
              <a:rPr lang="ru-RU" sz="1400">
                <a:solidFill>
                  <a:schemeClr val="bg1"/>
                </a:solidFill>
                <a:latin typeface="Times New Roman" pitchFamily="18" charset="0"/>
                <a:cs typeface="Times New Roman" pitchFamily="18" charset="0"/>
              </a:rPr>
              <a:t>Мы родились под сенью великого МГИМО,</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Прекраснейшей из всех земных династий,</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Здесь столько поколений навеки сплетено</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Дай Бог ему бессмертия и счастья,</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Он нам открыл дорогу к заморским берегам</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И он нас научил любить отчизну</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И гордость, как и стыд делить с ней пополам,</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Делить с ней все, что выпадает в жизни.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Припев.</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Это наш институт, это наше клеймо,</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И другого во веки не нужно, </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Оставайся всегда несравненный МГИМО</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Бастионом студенческой дружбы.</a:t>
            </a:r>
            <a:br>
              <a:rPr lang="ru-RU" sz="1400">
                <a:solidFill>
                  <a:schemeClr val="bg1"/>
                </a:solidFill>
                <a:latin typeface="Times New Roman" pitchFamily="18" charset="0"/>
                <a:cs typeface="Times New Roman" pitchFamily="18" charset="0"/>
              </a:rPr>
            </a:br>
            <a:endParaRPr lang="ru-RU" sz="1400">
              <a:solidFill>
                <a:schemeClr val="bg1"/>
              </a:solidFill>
              <a:latin typeface="Century Gothic" pitchFamily="34" charset="0"/>
            </a:endParaRPr>
          </a:p>
        </p:txBody>
      </p:sp>
      <p:sp>
        <p:nvSpPr>
          <p:cNvPr id="37893" name="Прямоугольник 4"/>
          <p:cNvSpPr>
            <a:spLocks noChangeArrowheads="1"/>
          </p:cNvSpPr>
          <p:nvPr/>
        </p:nvSpPr>
        <p:spPr bwMode="auto">
          <a:xfrm>
            <a:off x="6303963" y="2022475"/>
            <a:ext cx="4068762" cy="4702175"/>
          </a:xfrm>
          <a:prstGeom prst="rect">
            <a:avLst/>
          </a:prstGeom>
          <a:noFill/>
          <a:ln w="9525">
            <a:noFill/>
            <a:miter lim="800000"/>
            <a:headEnd/>
            <a:tailEnd/>
          </a:ln>
        </p:spPr>
        <p:txBody>
          <a:bodyPr>
            <a:spAutoFit/>
          </a:bodyPr>
          <a:lstStyle/>
          <a:p>
            <a:pPr>
              <a:lnSpc>
                <a:spcPct val="107000"/>
              </a:lnSpc>
              <a:spcAft>
                <a:spcPts val="800"/>
              </a:spcAft>
            </a:pPr>
            <a:r>
              <a:rPr lang="ru-RU" sz="1400">
                <a:solidFill>
                  <a:schemeClr val="bg1"/>
                </a:solidFill>
                <a:latin typeface="Times New Roman" pitchFamily="18" charset="0"/>
                <a:cs typeface="Times New Roman" pitchFamily="18" charset="0"/>
              </a:rPr>
              <a:t>Впервые здесь у нас пробились голоса,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Впервые здесь задумались о главном,</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Менял МГИМО названья, менял и адреса,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Но не менял своих традиций славных.</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Учиться - так взахлеб, дружить - так до конца,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Не падать и идти упрямо к цели,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Рассыпаны по миру горячие сердца,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Надежные и в деле и веселье.</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Припев.</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Он нам помог себя на прочность испытать</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И славой, и бедою, и богатством,</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Он научил нас, как от жизни не устать</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И сохранить студенческое братство.</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Куда бы нас не бросило по миру, мы всегда,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В любой стране и на любых маршрутах</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Уверены, нам светит путеводная звезда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Над сводами родного института.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Припев (2 раза)</a:t>
            </a:r>
            <a:br>
              <a:rPr lang="ru-RU" sz="1400">
                <a:solidFill>
                  <a:schemeClr val="bg1"/>
                </a:solidFill>
                <a:latin typeface="Times New Roman" pitchFamily="18" charset="0"/>
                <a:cs typeface="Times New Roman" pitchFamily="18" charset="0"/>
              </a:rPr>
            </a:br>
            <a:endParaRPr lang="ru-RU" sz="1400">
              <a:solidFill>
                <a:schemeClr val="bg1"/>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19100" y="1662113"/>
            <a:ext cx="2492375" cy="3627437"/>
          </a:xfrm>
          <a:prstGeom prst="roundRect">
            <a:avLst/>
          </a:prstGeom>
          <a:blipFill rotWithShape="1">
            <a:blip r:embed="rId2" cstate="email">
              <a:extLst>
                <a:ext uri="{28A0092B-C50C-407E-A947-70E740481C1C}"/>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Скругленный прямоугольник 6"/>
          <p:cNvSpPr/>
          <p:nvPr/>
        </p:nvSpPr>
        <p:spPr>
          <a:xfrm>
            <a:off x="3117850" y="1673225"/>
            <a:ext cx="2571750" cy="3616325"/>
          </a:xfrm>
          <a:prstGeom prst="roundRect">
            <a:avLst/>
          </a:prstGeom>
          <a:blipFill rotWithShape="1">
            <a:blip r:embed="rId3" cstate="email">
              <a:extLst>
                <a:ext uri="{28A0092B-C50C-407E-A947-70E740481C1C}"/>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Скругленный прямоугольник 7" descr="http://img1.rnkr-static.com/node_img/22/427723/C350/alexandra-kollontai-politicians-photo-1.jpg"/>
          <p:cNvSpPr/>
          <p:nvPr/>
        </p:nvSpPr>
        <p:spPr>
          <a:xfrm>
            <a:off x="5894388" y="1673225"/>
            <a:ext cx="2616200" cy="3540125"/>
          </a:xfrm>
          <a:prstGeom prst="roundRect">
            <a:avLst/>
          </a:prstGeom>
          <a:blipFill>
            <a:blip r:embed="rId4" cstate="screen">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8"/>
          <p:cNvSpPr/>
          <p:nvPr/>
        </p:nvSpPr>
        <p:spPr>
          <a:xfrm>
            <a:off x="8918575" y="1662113"/>
            <a:ext cx="2489200" cy="3551237"/>
          </a:xfrm>
          <a:prstGeom prst="roundRect">
            <a:avLst/>
          </a:prstGeom>
          <a:blipFill rotWithShape="1">
            <a:blip r:embed="rId5" cstate="email">
              <a:extLst>
                <a:ext uri="{28A0092B-C50C-407E-A947-70E740481C1C}"/>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Прямоугольник 9"/>
          <p:cNvSpPr/>
          <p:nvPr/>
        </p:nvSpPr>
        <p:spPr>
          <a:xfrm>
            <a:off x="419100" y="690563"/>
            <a:ext cx="11198225" cy="646112"/>
          </a:xfrm>
          <a:prstGeom prst="rect">
            <a:avLst/>
          </a:prstGeom>
          <a:solidFill>
            <a:schemeClr val="accent5">
              <a:lumMod val="75000"/>
            </a:schemeClr>
          </a:solidFill>
        </p:spPr>
        <p:txBody>
          <a:bodyPr>
            <a:spAutoFit/>
          </a:bodyPr>
          <a:lstStyle/>
          <a:p>
            <a:pPr algn="ctr" fontAlgn="auto">
              <a:spcBef>
                <a:spcPts val="0"/>
              </a:spcBef>
              <a:spcAft>
                <a:spcPts val="0"/>
              </a:spcAft>
              <a:defRPr/>
            </a:pPr>
            <a:r>
              <a:rPr lang="en-US" sz="3600" b="1" dirty="0">
                <a:latin typeface="Times New Roman" panose="02020603050405020304" pitchFamily="18" charset="0"/>
                <a:cs typeface="Times New Roman" panose="02020603050405020304" pitchFamily="18" charset="0"/>
              </a:rPr>
              <a:t>PROMINENT RUSSIAN DIPLOMATS</a:t>
            </a:r>
            <a:endParaRPr lang="ru-RU" sz="3600" dirty="0">
              <a:latin typeface="Times New Roman" panose="02020603050405020304" pitchFamily="18" charset="0"/>
              <a:cs typeface="Times New Roman" panose="02020603050405020304" pitchFamily="18" charset="0"/>
            </a:endParaRPr>
          </a:p>
        </p:txBody>
      </p:sp>
      <p:sp>
        <p:nvSpPr>
          <p:cNvPr id="20486" name="Прямоугольник 11"/>
          <p:cNvSpPr>
            <a:spLocks noChangeArrowheads="1"/>
          </p:cNvSpPr>
          <p:nvPr/>
        </p:nvSpPr>
        <p:spPr bwMode="auto">
          <a:xfrm>
            <a:off x="3117850" y="5551488"/>
            <a:ext cx="2571750" cy="646112"/>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GRIBOYEDOV</a:t>
            </a:r>
          </a:p>
          <a:p>
            <a:pPr algn="ctr"/>
            <a:r>
              <a:rPr lang="en-US" b="1">
                <a:latin typeface="Times New Roman" pitchFamily="18" charset="0"/>
                <a:cs typeface="Times New Roman" pitchFamily="18" charset="0"/>
              </a:rPr>
              <a:t>Alexander Sergeyevich </a:t>
            </a:r>
            <a:endParaRPr lang="ru-RU" b="1">
              <a:latin typeface="Times New Roman" pitchFamily="18" charset="0"/>
              <a:cs typeface="Times New Roman" pitchFamily="18" charset="0"/>
            </a:endParaRPr>
          </a:p>
        </p:txBody>
      </p:sp>
      <p:sp>
        <p:nvSpPr>
          <p:cNvPr id="20487" name="Прямоугольник 12"/>
          <p:cNvSpPr>
            <a:spLocks noChangeArrowheads="1"/>
          </p:cNvSpPr>
          <p:nvPr/>
        </p:nvSpPr>
        <p:spPr bwMode="auto">
          <a:xfrm>
            <a:off x="4324350" y="3244850"/>
            <a:ext cx="300038" cy="368300"/>
          </a:xfrm>
          <a:prstGeom prst="rect">
            <a:avLst/>
          </a:prstGeom>
          <a:noFill/>
          <a:ln w="9525">
            <a:noFill/>
            <a:miter lim="800000"/>
            <a:headEnd/>
            <a:tailEnd/>
          </a:ln>
        </p:spPr>
        <p:txBody>
          <a:bodyPr wrap="none">
            <a:spAutoFit/>
          </a:bodyPr>
          <a:lstStyle/>
          <a:p>
            <a:r>
              <a:rPr lang="en-US" i="1">
                <a:latin typeface="Times New Roman" pitchFamily="18" charset="0"/>
                <a:cs typeface="Times New Roman" pitchFamily="18" charset="0"/>
              </a:rPr>
              <a:t>, </a:t>
            </a:r>
            <a:endParaRPr lang="ru-RU">
              <a:latin typeface="Century Gothic" pitchFamily="34" charset="0"/>
            </a:endParaRPr>
          </a:p>
        </p:txBody>
      </p:sp>
      <p:sp>
        <p:nvSpPr>
          <p:cNvPr id="20488" name="Прямоугольник 13"/>
          <p:cNvSpPr>
            <a:spLocks noChangeArrowheads="1"/>
          </p:cNvSpPr>
          <p:nvPr/>
        </p:nvSpPr>
        <p:spPr bwMode="auto">
          <a:xfrm>
            <a:off x="5894388" y="5551488"/>
            <a:ext cx="2616200" cy="646112"/>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KOLLONTAI</a:t>
            </a:r>
          </a:p>
          <a:p>
            <a:pPr algn="ctr"/>
            <a:r>
              <a:rPr lang="en-US" b="1">
                <a:latin typeface="Times New Roman" pitchFamily="18" charset="0"/>
                <a:cs typeface="Times New Roman" pitchFamily="18" charset="0"/>
              </a:rPr>
              <a:t>Alexandra Mikhailovna </a:t>
            </a:r>
            <a:endParaRPr lang="ru-RU" b="1">
              <a:latin typeface="Times New Roman" pitchFamily="18" charset="0"/>
              <a:cs typeface="Times New Roman" pitchFamily="18" charset="0"/>
            </a:endParaRPr>
          </a:p>
        </p:txBody>
      </p:sp>
      <p:sp>
        <p:nvSpPr>
          <p:cNvPr id="20489" name="Прямоугольник 14"/>
          <p:cNvSpPr>
            <a:spLocks noChangeArrowheads="1"/>
          </p:cNvSpPr>
          <p:nvPr/>
        </p:nvSpPr>
        <p:spPr bwMode="auto">
          <a:xfrm flipH="1">
            <a:off x="8918575" y="5541963"/>
            <a:ext cx="2489200" cy="655637"/>
          </a:xfrm>
          <a:prstGeom prst="rect">
            <a:avLst/>
          </a:prstGeom>
          <a:noFill/>
          <a:ln w="9525">
            <a:noFill/>
            <a:miter lim="800000"/>
            <a:headEnd/>
            <a:tailEnd/>
          </a:ln>
        </p:spPr>
        <p:txBody>
          <a:bodyPr>
            <a:spAutoFit/>
          </a:bodyPr>
          <a:lstStyle/>
          <a:p>
            <a:pPr algn="ctr"/>
            <a:r>
              <a:rPr lang="en-US" b="1">
                <a:latin typeface="Times New Roman" pitchFamily="18" charset="0"/>
                <a:ea typeface="Calibri" pitchFamily="34" charset="0"/>
                <a:cs typeface="Times New Roman" pitchFamily="18" charset="0"/>
              </a:rPr>
              <a:t>GROMYKO</a:t>
            </a:r>
          </a:p>
          <a:p>
            <a:pPr algn="ctr"/>
            <a:r>
              <a:rPr lang="en-US" b="1">
                <a:latin typeface="Times New Roman" pitchFamily="18" charset="0"/>
                <a:ea typeface="Calibri" pitchFamily="34" charset="0"/>
                <a:cs typeface="Times New Roman" pitchFamily="18" charset="0"/>
              </a:rPr>
              <a:t>Andrey Andreevich  </a:t>
            </a:r>
            <a:endParaRPr lang="ru-RU" b="1">
              <a:latin typeface="Times New Roman" pitchFamily="18" charset="0"/>
              <a:ea typeface="Calibri" pitchFamily="34" charset="0"/>
              <a:cs typeface="Times New Roman" pitchFamily="18" charset="0"/>
            </a:endParaRPr>
          </a:p>
        </p:txBody>
      </p:sp>
      <p:sp>
        <p:nvSpPr>
          <p:cNvPr id="20490" name="Прямоугольник 15"/>
          <p:cNvSpPr>
            <a:spLocks noChangeArrowheads="1"/>
          </p:cNvSpPr>
          <p:nvPr/>
        </p:nvSpPr>
        <p:spPr bwMode="auto">
          <a:xfrm>
            <a:off x="419100" y="5551488"/>
            <a:ext cx="2698750" cy="646112"/>
          </a:xfrm>
          <a:prstGeom prst="rect">
            <a:avLst/>
          </a:prstGeom>
          <a:noFill/>
          <a:ln w="9525">
            <a:noFill/>
            <a:miter lim="800000"/>
            <a:headEnd/>
            <a:tailEnd/>
          </a:ln>
        </p:spPr>
        <p:txBody>
          <a:bodyPr>
            <a:spAutoFit/>
          </a:bodyPr>
          <a:lstStyle/>
          <a:p>
            <a:pPr algn="ctr"/>
            <a:r>
              <a:rPr lang="en-US" b="1">
                <a:latin typeface="Times New Roman" pitchFamily="18" charset="0"/>
              </a:rPr>
              <a:t>GORCHAKOV</a:t>
            </a:r>
          </a:p>
          <a:p>
            <a:pPr algn="ctr"/>
            <a:r>
              <a:rPr lang="en-US" b="1">
                <a:latin typeface="Times New Roman" pitchFamily="18" charset="0"/>
              </a:rPr>
              <a:t>Aleksandr Mikhailovich</a:t>
            </a:r>
            <a:r>
              <a:rPr lang="en-US">
                <a:latin typeface="Times New Roman" pitchFamily="18" charset="0"/>
              </a:rPr>
              <a:t> </a:t>
            </a:r>
            <a:endParaRPr lang="ru-RU">
              <a:latin typeface="Century Gothic"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https://im1-tub-ru.yandex.net/i?id=574d51c061584e8a6d944509ddb1ccd5&amp;n=33&amp;h=190&amp;w=480"/>
          <p:cNvPicPr>
            <a:picLocks noChangeAspect="1" noChangeArrowheads="1"/>
          </p:cNvPicPr>
          <p:nvPr/>
        </p:nvPicPr>
        <p:blipFill>
          <a:blip r:embed="rId2"/>
          <a:srcRect/>
          <a:stretch>
            <a:fillRect/>
          </a:stretch>
        </p:blipFill>
        <p:spPr bwMode="auto">
          <a:xfrm>
            <a:off x="442913" y="858838"/>
            <a:ext cx="11306175" cy="5708650"/>
          </a:xfrm>
          <a:prstGeom prst="rect">
            <a:avLst/>
          </a:prstGeom>
          <a:noFill/>
          <a:ln w="9525">
            <a:noFill/>
            <a:miter lim="800000"/>
            <a:headEnd/>
            <a:tailEnd/>
          </a:ln>
        </p:spPr>
      </p:pic>
      <p:sp>
        <p:nvSpPr>
          <p:cNvPr id="3" name="Прямоугольник 2"/>
          <p:cNvSpPr/>
          <p:nvPr/>
        </p:nvSpPr>
        <p:spPr>
          <a:xfrm>
            <a:off x="1233055" y="1288473"/>
            <a:ext cx="4350327" cy="3323987"/>
          </a:xfrm>
          <a:prstGeom prst="rect">
            <a:avLst/>
          </a:prstGeom>
          <a:scene3d>
            <a:camera prst="obliqueTopLeft"/>
            <a:lightRig rig="threePt" dir="t"/>
          </a:scene3d>
        </p:spPr>
        <p:txBody>
          <a:bodyPr>
            <a:spAutoFit/>
          </a:bodyPr>
          <a:lstStyle/>
          <a:p>
            <a:pPr fontAlgn="auto">
              <a:spcBef>
                <a:spcPts val="0"/>
              </a:spcBef>
              <a:spcAft>
                <a:spcPts val="0"/>
              </a:spcAft>
              <a:defRPr/>
            </a:pPr>
            <a:r>
              <a:rPr lang="ru-RU" sz="1400" b="1" dirty="0">
                <a:solidFill>
                  <a:schemeClr val="bg1"/>
                </a:solidFill>
                <a:latin typeface="Times New Roman" panose="02020603050405020304" pitchFamily="18" charset="0"/>
                <a:ea typeface="Times New Roman" panose="02020603050405020304" pitchFamily="18" charset="0"/>
                <a:cs typeface="+mn-cs"/>
              </a:rPr>
              <a:t>Был Посольский приказ, и послы выполняли приказы,</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Чтоб удельных князей потеснее с </a:t>
            </a:r>
            <a:r>
              <a:rPr lang="ru-RU" sz="1400" b="1" dirty="0" err="1">
                <a:solidFill>
                  <a:schemeClr val="bg1"/>
                </a:solidFill>
                <a:latin typeface="Times New Roman" panose="02020603050405020304" pitchFamily="18" charset="0"/>
                <a:ea typeface="Times New Roman" panose="02020603050405020304" pitchFamily="18" charset="0"/>
                <a:cs typeface="+mn-cs"/>
              </a:rPr>
              <a:t>Москвою</a:t>
            </a:r>
            <a:r>
              <a:rPr lang="ru-RU" sz="1400" b="1" dirty="0">
                <a:solidFill>
                  <a:schemeClr val="bg1"/>
                </a:solidFill>
                <a:latin typeface="Times New Roman" panose="02020603050405020304" pitchFamily="18" charset="0"/>
                <a:ea typeface="Times New Roman" panose="02020603050405020304" pitchFamily="18" charset="0"/>
                <a:cs typeface="+mn-cs"/>
              </a:rPr>
              <a:t> сплотить.</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Дело шло нелегко, создавалась Россия не сразу,</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Дипломаты старались ей верой и правдой служить.</a:t>
            </a:r>
          </a:p>
          <a:p>
            <a:pPr fontAlgn="auto">
              <a:spcBef>
                <a:spcPts val="0"/>
              </a:spcBef>
              <a:spcAft>
                <a:spcPts val="0"/>
              </a:spcAft>
              <a:defRPr/>
            </a:pPr>
            <a:r>
              <a:rPr lang="ru-RU" sz="1400" b="1" dirty="0">
                <a:solidFill>
                  <a:schemeClr val="bg1"/>
                </a:solidFill>
                <a:latin typeface="Times New Roman" panose="02020603050405020304" pitchFamily="18" charset="0"/>
                <a:ea typeface="Times New Roman" panose="02020603050405020304" pitchFamily="18" charset="0"/>
                <a:cs typeface="+mn-cs"/>
              </a:rPr>
              <a:t>И служили стране, ее нерв сквозь себя пропуская,</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И учились искусству, как ладить и как торговать,</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И учились, как жить, по заслугам других уважая,</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И учили других, как Россию всегда уважать.</a:t>
            </a:r>
          </a:p>
          <a:p>
            <a:pPr fontAlgn="auto">
              <a:spcBef>
                <a:spcPts val="0"/>
              </a:spcBef>
              <a:spcAft>
                <a:spcPts val="0"/>
              </a:spcAft>
              <a:defRPr/>
            </a:pPr>
            <a:r>
              <a:rPr lang="ru-RU" sz="1400" b="1" dirty="0">
                <a:solidFill>
                  <a:schemeClr val="bg1"/>
                </a:solidFill>
                <a:latin typeface="Times New Roman" panose="02020603050405020304" pitchFamily="18" charset="0"/>
                <a:ea typeface="Times New Roman" panose="02020603050405020304" pitchFamily="18" charset="0"/>
                <a:cs typeface="+mn-cs"/>
              </a:rPr>
              <a:t>Пробивали пути, шла за ними Россия по следу,</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Расширяя влиянье и множа владенья свои.</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И на этой стезе жизнь отдал не один Грибоедов,</a:t>
            </a:r>
            <a:br>
              <a:rPr lang="ru-RU" sz="1400" b="1" dirty="0">
                <a:solidFill>
                  <a:schemeClr val="bg1"/>
                </a:solidFill>
                <a:latin typeface="Times New Roman" panose="02020603050405020304" pitchFamily="18" charset="0"/>
                <a:ea typeface="Times New Roman" panose="02020603050405020304" pitchFamily="18" charset="0"/>
                <a:cs typeface="+mn-cs"/>
              </a:rPr>
            </a:br>
            <a:r>
              <a:rPr lang="ru-RU" sz="1400" b="1" dirty="0">
                <a:solidFill>
                  <a:schemeClr val="bg1"/>
                </a:solidFill>
                <a:latin typeface="Times New Roman" panose="02020603050405020304" pitchFamily="18" charset="0"/>
                <a:ea typeface="Times New Roman" panose="02020603050405020304" pitchFamily="18" charset="0"/>
                <a:cs typeface="+mn-cs"/>
              </a:rPr>
              <a:t>Выполняя приказ вдалеке от российской земли.</a:t>
            </a:r>
          </a:p>
        </p:txBody>
      </p:sp>
      <p:sp>
        <p:nvSpPr>
          <p:cNvPr id="38915" name="Прямоугольник 4"/>
          <p:cNvSpPr>
            <a:spLocks noChangeArrowheads="1"/>
          </p:cNvSpPr>
          <p:nvPr/>
        </p:nvSpPr>
        <p:spPr bwMode="auto">
          <a:xfrm>
            <a:off x="1233488" y="4611688"/>
            <a:ext cx="4086225" cy="1601787"/>
          </a:xfrm>
          <a:prstGeom prst="rect">
            <a:avLst/>
          </a:prstGeom>
          <a:noFill/>
          <a:ln w="9525">
            <a:noFill/>
            <a:miter lim="800000"/>
            <a:headEnd/>
            <a:tailEnd/>
          </a:ln>
        </p:spPr>
        <p:txBody>
          <a:bodyPr>
            <a:spAutoFit/>
          </a:bodyPr>
          <a:lstStyle/>
          <a:p>
            <a:r>
              <a:rPr lang="ru-RU" sz="1400" b="1">
                <a:solidFill>
                  <a:schemeClr val="bg1"/>
                </a:solidFill>
                <a:latin typeface="Times New Roman" pitchFamily="18" charset="0"/>
                <a:cs typeface="Times New Roman" pitchFamily="18" charset="0"/>
              </a:rPr>
              <a:t>В поле воин один — так бывает, и это не ново.</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Дипломат должен сам дать единственно верный совет.</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Должен он, как поэт, находить только верное слово,</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Крепко помня при том, что пророков в отечестве нет.</a:t>
            </a:r>
          </a:p>
        </p:txBody>
      </p:sp>
      <p:sp>
        <p:nvSpPr>
          <p:cNvPr id="38916" name="Прямоугольник 6"/>
          <p:cNvSpPr>
            <a:spLocks noChangeArrowheads="1"/>
          </p:cNvSpPr>
          <p:nvPr/>
        </p:nvSpPr>
        <p:spPr bwMode="auto">
          <a:xfrm>
            <a:off x="6594475" y="1582738"/>
            <a:ext cx="4448175" cy="3754437"/>
          </a:xfrm>
          <a:prstGeom prst="rect">
            <a:avLst/>
          </a:prstGeom>
          <a:noFill/>
          <a:ln w="9525">
            <a:noFill/>
            <a:miter lim="800000"/>
            <a:headEnd/>
            <a:tailEnd/>
          </a:ln>
        </p:spPr>
        <p:txBody>
          <a:bodyPr>
            <a:spAutoFit/>
          </a:bodyPr>
          <a:lstStyle/>
          <a:p>
            <a:r>
              <a:rPr lang="ru-RU" sz="1400" b="1">
                <a:solidFill>
                  <a:schemeClr val="bg1"/>
                </a:solidFill>
                <a:latin typeface="Times New Roman" pitchFamily="18" charset="0"/>
                <a:cs typeface="Times New Roman" pitchFamily="18" charset="0"/>
              </a:rPr>
              <a:t>Но пути у страны становились все круче и круче.</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У иных вместо слов получалось нытьё и враньё.</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Выручали страну Грибоедов, и Пушкин, и Тютчев —</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В их словах обретала Россия сознанье своё.</a:t>
            </a:r>
          </a:p>
          <a:p>
            <a:r>
              <a:rPr lang="ru-RU" sz="1400" b="1">
                <a:solidFill>
                  <a:schemeClr val="bg1"/>
                </a:solidFill>
                <a:latin typeface="Times New Roman" pitchFamily="18" charset="0"/>
                <a:cs typeface="Times New Roman" pitchFamily="18" charset="0"/>
              </a:rPr>
              <a:t>А они от ума много мыкали всякого горя.</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Ум от горя не спас, но и горе не стёрло ума.</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Горе нам от ума — он всё требует истины в споре,</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Но зато для ума не страшны ни сума, ни тюрьма.</a:t>
            </a:r>
          </a:p>
          <a:p>
            <a:endParaRPr lang="ru-RU" sz="1400" b="1">
              <a:solidFill>
                <a:schemeClr val="bg1"/>
              </a:solidFill>
              <a:latin typeface="Times New Roman" pitchFamily="18" charset="0"/>
              <a:cs typeface="Times New Roman" pitchFamily="18" charset="0"/>
            </a:endParaRPr>
          </a:p>
          <a:p>
            <a:endParaRPr lang="ru-RU" sz="1400" b="1">
              <a:solidFill>
                <a:schemeClr val="bg1"/>
              </a:solidFill>
              <a:latin typeface="Times New Roman" pitchFamily="18" charset="0"/>
              <a:cs typeface="Times New Roman" pitchFamily="18" charset="0"/>
            </a:endParaRPr>
          </a:p>
          <a:p>
            <a:r>
              <a:rPr lang="ru-RU" sz="1400" b="1">
                <a:solidFill>
                  <a:schemeClr val="bg1"/>
                </a:solidFill>
                <a:latin typeface="Times New Roman" pitchFamily="18" charset="0"/>
                <a:cs typeface="Times New Roman" pitchFamily="18" charset="0"/>
              </a:rPr>
              <a:t>Был Посольский приказ, и приказы послы выполняли,</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И умеют с тех пор дипломаты страну защищать.</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Своим словом они, своим делом стране помогали</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И других научили Россию всегда уважать.</a:t>
            </a:r>
            <a:br>
              <a:rPr lang="ru-RU" sz="1400" b="1">
                <a:solidFill>
                  <a:schemeClr val="bg1"/>
                </a:solidFill>
                <a:latin typeface="Times New Roman" pitchFamily="18" charset="0"/>
                <a:cs typeface="Times New Roman" pitchFamily="18" charset="0"/>
              </a:rPr>
            </a:br>
            <a:r>
              <a:rPr lang="ru-RU" sz="1400" b="1">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vantus.me/images/3_2014/free-psd-template-open-book.png"/>
          <p:cNvPicPr>
            <a:picLocks noChangeAspect="1" noChangeArrowheads="1"/>
          </p:cNvPicPr>
          <p:nvPr/>
        </p:nvPicPr>
        <p:blipFill>
          <a:blip r:embed="rId2"/>
          <a:srcRect/>
          <a:stretch>
            <a:fillRect/>
          </a:stretch>
        </p:blipFill>
        <p:spPr bwMode="auto">
          <a:xfrm>
            <a:off x="647700" y="-522288"/>
            <a:ext cx="9799638" cy="7526338"/>
          </a:xfrm>
          <a:prstGeom prst="rect">
            <a:avLst/>
          </a:prstGeom>
          <a:noFill/>
          <a:ln w="9525">
            <a:noFill/>
            <a:miter lim="800000"/>
            <a:headEnd/>
            <a:tailEnd/>
          </a:ln>
        </p:spPr>
      </p:pic>
      <p:sp>
        <p:nvSpPr>
          <p:cNvPr id="39938" name="Прямоугольник 1"/>
          <p:cNvSpPr>
            <a:spLocks noChangeArrowheads="1"/>
          </p:cNvSpPr>
          <p:nvPr/>
        </p:nvSpPr>
        <p:spPr bwMode="auto">
          <a:xfrm>
            <a:off x="1022350" y="1298575"/>
            <a:ext cx="4333875" cy="3883025"/>
          </a:xfrm>
          <a:prstGeom prst="rect">
            <a:avLst/>
          </a:prstGeom>
          <a:noFill/>
          <a:ln w="9525">
            <a:noFill/>
            <a:miter lim="800000"/>
            <a:headEnd/>
            <a:tailEnd/>
          </a:ln>
        </p:spPr>
        <p:txBody>
          <a:bodyPr anchor="ctr">
            <a:spAutoFit/>
          </a:bodyPr>
          <a:lstStyle/>
          <a:p>
            <a:pPr marL="476250" algn="ctr">
              <a:lnSpc>
                <a:spcPts val="1425"/>
              </a:lnSpc>
              <a:spcBef>
                <a:spcPts val="1200"/>
              </a:spcBef>
              <a:spcAft>
                <a:spcPts val="1200"/>
              </a:spcAft>
            </a:pPr>
            <a:endParaRPr lang="ru-RU" sz="2000">
              <a:solidFill>
                <a:srgbClr val="393838"/>
              </a:solidFill>
              <a:latin typeface="Times New Roman" pitchFamily="18" charset="0"/>
              <a:cs typeface="Times New Roman" pitchFamily="18" charset="0"/>
            </a:endParaRPr>
          </a:p>
          <a:p>
            <a:pPr marL="476250" algn="ctr">
              <a:lnSpc>
                <a:spcPts val="1425"/>
              </a:lnSpc>
              <a:spcBef>
                <a:spcPts val="1200"/>
              </a:spcBef>
              <a:spcAft>
                <a:spcPts val="1200"/>
              </a:spcAft>
            </a:pPr>
            <a:r>
              <a:rPr lang="ru-RU" sz="2000">
                <a:solidFill>
                  <a:srgbClr val="393838"/>
                </a:solidFill>
                <a:latin typeface="Times New Roman" pitchFamily="18" charset="0"/>
                <a:cs typeface="Times New Roman" pitchFamily="18" charset="0"/>
              </a:rPr>
              <a:t>Три стихотворения министра опубликованы в последнем номере журнала </a:t>
            </a:r>
          </a:p>
          <a:p>
            <a:pPr marL="476250" algn="ctr">
              <a:lnSpc>
                <a:spcPts val="1425"/>
              </a:lnSpc>
              <a:spcBef>
                <a:spcPts val="1200"/>
              </a:spcBef>
              <a:spcAft>
                <a:spcPts val="1200"/>
              </a:spcAft>
            </a:pPr>
            <a:r>
              <a:rPr lang="ru-RU" sz="2000">
                <a:solidFill>
                  <a:srgbClr val="393838"/>
                </a:solidFill>
                <a:latin typeface="Times New Roman" pitchFamily="18" charset="0"/>
                <a:cs typeface="Times New Roman" pitchFamily="18" charset="0"/>
              </a:rPr>
              <a:t>"Русский пионер". Одно из них, "Эмигранты последней волны" посвящено размышлениям автора о том, как в начале 1990-х казалось, что "вся страна уплывает за границу":</a:t>
            </a:r>
            <a:endParaRPr lang="ru-RU" sz="2000">
              <a:latin typeface="Times New Roman" pitchFamily="18" charset="0"/>
              <a:cs typeface="Times New Roman" pitchFamily="18" charset="0"/>
            </a:endParaRPr>
          </a:p>
          <a:p>
            <a:pPr marL="476250"/>
            <a:endParaRPr lang="ru-RU" sz="2400" i="1">
              <a:solidFill>
                <a:srgbClr val="393838"/>
              </a:solidFill>
            </a:endParaRPr>
          </a:p>
          <a:p>
            <a:pPr marL="476250"/>
            <a:r>
              <a:rPr lang="ru-RU" sz="2800" b="1" i="1">
                <a:solidFill>
                  <a:srgbClr val="393838"/>
                </a:solidFill>
                <a:latin typeface="Times New Roman" pitchFamily="18" charset="0"/>
                <a:ea typeface="Calibri" pitchFamily="34" charset="0"/>
                <a:cs typeface="Times New Roman" pitchFamily="18" charset="0"/>
              </a:rPr>
              <a:t/>
            </a:r>
            <a:br>
              <a:rPr lang="ru-RU" sz="2800" b="1" i="1">
                <a:solidFill>
                  <a:srgbClr val="393838"/>
                </a:solidFill>
                <a:latin typeface="Times New Roman" pitchFamily="18" charset="0"/>
                <a:ea typeface="Calibri" pitchFamily="34" charset="0"/>
                <a:cs typeface="Times New Roman" pitchFamily="18" charset="0"/>
              </a:rPr>
            </a:br>
            <a:endParaRPr lang="ru-RU" sz="2800" b="1">
              <a:latin typeface="Times New Roman" pitchFamily="18" charset="0"/>
              <a:cs typeface="Times New Roman" pitchFamily="18" charset="0"/>
            </a:endParaRPr>
          </a:p>
        </p:txBody>
      </p:sp>
      <p:sp>
        <p:nvSpPr>
          <p:cNvPr id="39939" name="Прямоугольник 2"/>
          <p:cNvSpPr>
            <a:spLocks noChangeArrowheads="1"/>
          </p:cNvSpPr>
          <p:nvPr/>
        </p:nvSpPr>
        <p:spPr bwMode="auto">
          <a:xfrm>
            <a:off x="5570538" y="-7938"/>
            <a:ext cx="4662487" cy="5683251"/>
          </a:xfrm>
          <a:prstGeom prst="rect">
            <a:avLst/>
          </a:prstGeom>
          <a:noFill/>
          <a:ln w="9525">
            <a:noFill/>
            <a:miter lim="800000"/>
            <a:headEnd/>
            <a:tailEnd/>
          </a:ln>
        </p:spPr>
        <p:txBody>
          <a:bodyPr anchor="ctr">
            <a:spAutoFit/>
          </a:bodyPr>
          <a:lstStyle/>
          <a:p>
            <a:pPr marL="476250">
              <a:lnSpc>
                <a:spcPts val="1425"/>
              </a:lnSpc>
              <a:spcBef>
                <a:spcPts val="1200"/>
              </a:spcBef>
              <a:spcAft>
                <a:spcPts val="1200"/>
              </a:spcAft>
            </a:pPr>
            <a:endParaRPr lang="ru-RU" sz="1600" b="1" i="1">
              <a:solidFill>
                <a:srgbClr val="393838"/>
              </a:solidFill>
              <a:latin typeface="Times New Roman" pitchFamily="18" charset="0"/>
              <a:cs typeface="Times New Roman" pitchFamily="18" charset="0"/>
            </a:endParaRPr>
          </a:p>
          <a:p>
            <a:pPr marL="476250">
              <a:lnSpc>
                <a:spcPts val="1425"/>
              </a:lnSpc>
              <a:spcBef>
                <a:spcPts val="1200"/>
              </a:spcBef>
              <a:spcAft>
                <a:spcPts val="1200"/>
              </a:spcAft>
            </a:pPr>
            <a:endParaRPr lang="ru-RU" sz="1600" b="1" i="1">
              <a:solidFill>
                <a:srgbClr val="393838"/>
              </a:solidFill>
              <a:latin typeface="Times New Roman" pitchFamily="18" charset="0"/>
              <a:cs typeface="Times New Roman" pitchFamily="18" charset="0"/>
            </a:endParaRPr>
          </a:p>
          <a:p>
            <a:pPr marL="476250">
              <a:lnSpc>
                <a:spcPts val="1425"/>
              </a:lnSpc>
              <a:spcBef>
                <a:spcPts val="1200"/>
              </a:spcBef>
              <a:spcAft>
                <a:spcPts val="1200"/>
              </a:spcAft>
            </a:pPr>
            <a:r>
              <a:rPr lang="ru-RU" sz="1600" b="1" i="1">
                <a:solidFill>
                  <a:srgbClr val="393838"/>
                </a:solidFill>
                <a:latin typeface="Times New Roman" pitchFamily="18" charset="0"/>
                <a:ea typeface="Calibri" pitchFamily="34" charset="0"/>
                <a:cs typeface="Times New Roman" pitchFamily="18" charset="0"/>
              </a:rPr>
              <a:t>Нет, ничто в этом мире не ново,</a:t>
            </a:r>
            <a:br>
              <a:rPr lang="ru-RU" sz="1600" b="1" i="1">
                <a:solidFill>
                  <a:srgbClr val="393838"/>
                </a:solidFill>
                <a:latin typeface="Times New Roman" pitchFamily="18" charset="0"/>
                <a:ea typeface="Calibri" pitchFamily="34" charset="0"/>
                <a:cs typeface="Times New Roman" pitchFamily="18" charset="0"/>
              </a:rPr>
            </a:br>
            <a:r>
              <a:rPr lang="ru-RU" sz="1600" b="1" i="1">
                <a:solidFill>
                  <a:srgbClr val="393838"/>
                </a:solidFill>
                <a:latin typeface="Times New Roman" pitchFamily="18" charset="0"/>
                <a:ea typeface="Calibri" pitchFamily="34" charset="0"/>
                <a:cs typeface="Times New Roman" pitchFamily="18" charset="0"/>
              </a:rPr>
              <a:t>Лишь все слаще Отечества дым.</a:t>
            </a:r>
            <a:br>
              <a:rPr lang="ru-RU" sz="1600" b="1" i="1">
                <a:solidFill>
                  <a:srgbClr val="393838"/>
                </a:solidFill>
                <a:latin typeface="Times New Roman" pitchFamily="18" charset="0"/>
                <a:ea typeface="Calibri" pitchFamily="34" charset="0"/>
                <a:cs typeface="Times New Roman" pitchFamily="18" charset="0"/>
              </a:rPr>
            </a:br>
            <a:r>
              <a:rPr lang="ru-RU" sz="1600" b="1" i="1">
                <a:solidFill>
                  <a:srgbClr val="393838"/>
                </a:solidFill>
                <a:latin typeface="Times New Roman" pitchFamily="18" charset="0"/>
                <a:ea typeface="Calibri" pitchFamily="34" charset="0"/>
                <a:cs typeface="Times New Roman" pitchFamily="18" charset="0"/>
              </a:rPr>
              <a:t>Эмигранты - не русское слово,</a:t>
            </a:r>
            <a:br>
              <a:rPr lang="ru-RU" sz="1600" b="1" i="1">
                <a:solidFill>
                  <a:srgbClr val="393838"/>
                </a:solidFill>
                <a:latin typeface="Times New Roman" pitchFamily="18" charset="0"/>
                <a:ea typeface="Calibri" pitchFamily="34" charset="0"/>
                <a:cs typeface="Times New Roman" pitchFamily="18" charset="0"/>
              </a:rPr>
            </a:br>
            <a:r>
              <a:rPr lang="ru-RU" sz="1600" b="1" i="1">
                <a:solidFill>
                  <a:srgbClr val="393838"/>
                </a:solidFill>
                <a:latin typeface="Times New Roman" pitchFamily="18" charset="0"/>
                <a:ea typeface="Calibri" pitchFamily="34" charset="0"/>
                <a:cs typeface="Times New Roman" pitchFamily="18" charset="0"/>
              </a:rPr>
              <a:t>Но каким оно стало родным.</a:t>
            </a:r>
            <a:br>
              <a:rPr lang="ru-RU" sz="1600" b="1" i="1">
                <a:solidFill>
                  <a:srgbClr val="393838"/>
                </a:solidFill>
                <a:latin typeface="Times New Roman" pitchFamily="18" charset="0"/>
                <a:ea typeface="Calibri" pitchFamily="34" charset="0"/>
                <a:cs typeface="Times New Roman" pitchFamily="18" charset="0"/>
              </a:rPr>
            </a:br>
            <a:r>
              <a:rPr lang="ru-RU" sz="1600" b="1" i="1">
                <a:solidFill>
                  <a:srgbClr val="393838"/>
                </a:solidFill>
                <a:latin typeface="Times New Roman" pitchFamily="18" charset="0"/>
                <a:ea typeface="Calibri" pitchFamily="34" charset="0"/>
                <a:cs typeface="Times New Roman" pitchFamily="18" charset="0"/>
              </a:rPr>
              <a:t>Две могучих волны в полстолетья</a:t>
            </a:r>
            <a:br>
              <a:rPr lang="ru-RU" sz="1600" b="1" i="1">
                <a:solidFill>
                  <a:srgbClr val="393838"/>
                </a:solidFill>
                <a:latin typeface="Times New Roman" pitchFamily="18" charset="0"/>
                <a:ea typeface="Calibri" pitchFamily="34" charset="0"/>
                <a:cs typeface="Times New Roman" pitchFamily="18" charset="0"/>
              </a:rPr>
            </a:br>
            <a:r>
              <a:rPr lang="ru-RU" sz="1600" b="1" i="1">
                <a:solidFill>
                  <a:srgbClr val="393838"/>
                </a:solidFill>
                <a:latin typeface="Times New Roman" pitchFamily="18" charset="0"/>
                <a:ea typeface="Calibri" pitchFamily="34" charset="0"/>
                <a:cs typeface="Times New Roman" pitchFamily="18" charset="0"/>
              </a:rPr>
              <a:t>Уходили к чужим берегам.</a:t>
            </a:r>
            <a:br>
              <a:rPr lang="ru-RU" sz="1600" b="1" i="1">
                <a:solidFill>
                  <a:srgbClr val="393838"/>
                </a:solidFill>
                <a:latin typeface="Times New Roman" pitchFamily="18" charset="0"/>
                <a:ea typeface="Calibri" pitchFamily="34" charset="0"/>
                <a:cs typeface="Times New Roman" pitchFamily="18" charset="0"/>
              </a:rPr>
            </a:br>
            <a:r>
              <a:rPr lang="ru-RU" sz="1600" b="1" i="1">
                <a:solidFill>
                  <a:srgbClr val="393838"/>
                </a:solidFill>
                <a:latin typeface="Times New Roman" pitchFamily="18" charset="0"/>
                <a:ea typeface="Calibri" pitchFamily="34" charset="0"/>
                <a:cs typeface="Times New Roman" pitchFamily="18" charset="0"/>
              </a:rPr>
              <a:t>Подгоняла их Родина плетью,</a:t>
            </a:r>
            <a:br>
              <a:rPr lang="ru-RU" sz="1600" b="1" i="1">
                <a:solidFill>
                  <a:srgbClr val="393838"/>
                </a:solidFill>
                <a:latin typeface="Times New Roman" pitchFamily="18" charset="0"/>
                <a:ea typeface="Calibri" pitchFamily="34" charset="0"/>
                <a:cs typeface="Times New Roman" pitchFamily="18" charset="0"/>
              </a:rPr>
            </a:br>
            <a:r>
              <a:rPr lang="ru-RU" sz="1600" b="1" i="1">
                <a:solidFill>
                  <a:srgbClr val="393838"/>
                </a:solidFill>
                <a:latin typeface="Times New Roman" pitchFamily="18" charset="0"/>
                <a:ea typeface="Calibri" pitchFamily="34" charset="0"/>
                <a:cs typeface="Times New Roman" pitchFamily="18" charset="0"/>
              </a:rPr>
              <a:t>Чтоб чужим не молились богам.</a:t>
            </a:r>
          </a:p>
          <a:p>
            <a:pPr marL="476250">
              <a:lnSpc>
                <a:spcPts val="1425"/>
              </a:lnSpc>
              <a:spcBef>
                <a:spcPts val="1200"/>
              </a:spcBef>
              <a:spcAft>
                <a:spcPts val="1200"/>
              </a:spcAft>
            </a:pPr>
            <a:r>
              <a:rPr lang="ru-RU" sz="1600" b="1" i="1">
                <a:solidFill>
                  <a:srgbClr val="393838"/>
                </a:solidFill>
                <a:latin typeface="Times New Roman" pitchFamily="18" charset="0"/>
                <a:cs typeface="Times New Roman" pitchFamily="18" charset="0"/>
              </a:rPr>
              <a:t>Сколько судеб в своей круговерти</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Две волны погубили, спасли.</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Но уже поднимается третья</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С неуемной российской земли.</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Пересохли святые колодцы,</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И обходят волхвы стороной,</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А Россия - опять ей неймется -</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Поднимает волну за волной.</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И судьба улыбается ведьмой,</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И утраты не чует страна.</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Ну а что, если станет последней</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Эта страшная третья волна?</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Брызги гущи кофейной на блюдце.</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Угадай, где мосты сожжены?</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Угадай, где мосты, чтоб вернуться</a:t>
            </a:r>
            <a:br>
              <a:rPr lang="ru-RU" sz="1600" b="1" i="1">
                <a:solidFill>
                  <a:srgbClr val="393838"/>
                </a:solidFill>
                <a:latin typeface="Times New Roman" pitchFamily="18" charset="0"/>
                <a:cs typeface="Times New Roman" pitchFamily="18" charset="0"/>
              </a:rPr>
            </a:br>
            <a:r>
              <a:rPr lang="ru-RU" sz="1600" b="1" i="1">
                <a:solidFill>
                  <a:srgbClr val="393838"/>
                </a:solidFill>
                <a:latin typeface="Times New Roman" pitchFamily="18" charset="0"/>
                <a:cs typeface="Times New Roman" pitchFamily="18" charset="0"/>
              </a:rPr>
              <a:t>Эмигрантам последней волны?</a:t>
            </a:r>
            <a:endParaRPr lang="ru-RU" sz="16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vantus.me/images/3_2014/free-psd-template-open-book.png"/>
          <p:cNvPicPr>
            <a:picLocks noChangeAspect="1" noChangeArrowheads="1"/>
          </p:cNvPicPr>
          <p:nvPr/>
        </p:nvPicPr>
        <p:blipFill>
          <a:blip r:embed="rId2"/>
          <a:srcRect/>
          <a:stretch>
            <a:fillRect/>
          </a:stretch>
        </p:blipFill>
        <p:spPr bwMode="auto">
          <a:xfrm>
            <a:off x="292100" y="-334963"/>
            <a:ext cx="10472738" cy="7372351"/>
          </a:xfrm>
          <a:prstGeom prst="rect">
            <a:avLst/>
          </a:prstGeom>
          <a:noFill/>
          <a:ln w="9525">
            <a:noFill/>
            <a:miter lim="800000"/>
            <a:headEnd/>
            <a:tailEnd/>
          </a:ln>
        </p:spPr>
      </p:pic>
      <p:sp>
        <p:nvSpPr>
          <p:cNvPr id="40962" name="Прямоугольник 1"/>
          <p:cNvSpPr>
            <a:spLocks noChangeArrowheads="1"/>
          </p:cNvSpPr>
          <p:nvPr/>
        </p:nvSpPr>
        <p:spPr bwMode="auto">
          <a:xfrm>
            <a:off x="1163638" y="706438"/>
            <a:ext cx="4364037" cy="6146800"/>
          </a:xfrm>
          <a:prstGeom prst="rect">
            <a:avLst/>
          </a:prstGeom>
          <a:noFill/>
          <a:ln w="9525">
            <a:noFill/>
            <a:miter lim="800000"/>
            <a:headEnd/>
            <a:tailEnd/>
          </a:ln>
        </p:spPr>
        <p:txBody>
          <a:bodyPr>
            <a:spAutoFit/>
          </a:bodyPr>
          <a:lstStyle/>
          <a:p>
            <a:pPr algn="ctr">
              <a:lnSpc>
                <a:spcPct val="107000"/>
              </a:lnSpc>
              <a:spcAft>
                <a:spcPts val="800"/>
              </a:spcAft>
            </a:pPr>
            <a:r>
              <a:rPr lang="ru-RU" sz="1600" b="1">
                <a:solidFill>
                  <a:schemeClr val="bg1"/>
                </a:solidFill>
                <a:latin typeface="Times New Roman" pitchFamily="18" charset="0"/>
                <a:cs typeface="Times New Roman" pitchFamily="18" charset="0"/>
              </a:rPr>
              <a:t>ПОРОГИ</a:t>
            </a:r>
          </a:p>
          <a:p>
            <a:pPr>
              <a:lnSpc>
                <a:spcPct val="107000"/>
              </a:lnSpc>
              <a:spcAft>
                <a:spcPts val="800"/>
              </a:spcAft>
            </a:pPr>
            <a:r>
              <a:rPr lang="ru-RU" sz="1400">
                <a:solidFill>
                  <a:schemeClr val="bg1"/>
                </a:solidFill>
                <a:latin typeface="Times New Roman" pitchFamily="18" charset="0"/>
                <a:cs typeface="Times New Roman" pitchFamily="18" charset="0"/>
              </a:rPr>
              <a:t>Профессий мы своих не выбирали,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Эпоха выбирала их за нас.</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Изломом исторической спирали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Определилась наша ипостась.</a:t>
            </a:r>
            <a:endParaRPr lang="ru-RU" sz="1400">
              <a:solidFill>
                <a:schemeClr val="bg1"/>
              </a:solidFill>
              <a:latin typeface="Calibri" pitchFamily="34" charset="0"/>
              <a:ea typeface="Calibri" pitchFamily="34" charset="0"/>
              <a:cs typeface="Times New Roman" pitchFamily="18" charset="0"/>
            </a:endParaRPr>
          </a:p>
          <a:p>
            <a:pPr>
              <a:lnSpc>
                <a:spcPct val="107000"/>
              </a:lnSpc>
              <a:spcAft>
                <a:spcPts val="800"/>
              </a:spcAft>
            </a:pPr>
            <a:r>
              <a:rPr lang="ru-RU" sz="1400">
                <a:solidFill>
                  <a:schemeClr val="bg1"/>
                </a:solidFill>
                <a:latin typeface="Times New Roman" pitchFamily="18" charset="0"/>
                <a:cs typeface="Times New Roman" pitchFamily="18" charset="0"/>
              </a:rPr>
              <a:t>          Одной и той же пенистой закваски,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Ершистых, круто смешанных кровей,</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Одни и те же впитывали сказки,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Что пел один и тот же соловей.</a:t>
            </a:r>
            <a:endParaRPr lang="ru-RU" sz="1400">
              <a:solidFill>
                <a:schemeClr val="bg1"/>
              </a:solidFill>
              <a:latin typeface="Calibri" pitchFamily="34" charset="0"/>
            </a:endParaRPr>
          </a:p>
          <a:p>
            <a:pPr>
              <a:lnSpc>
                <a:spcPct val="107000"/>
              </a:lnSpc>
              <a:spcAft>
                <a:spcPts val="800"/>
              </a:spcAft>
            </a:pPr>
            <a:r>
              <a:rPr lang="ru-RU" sz="1400">
                <a:solidFill>
                  <a:schemeClr val="bg1"/>
                </a:solidFill>
                <a:latin typeface="Times New Roman" pitchFamily="18" charset="0"/>
                <a:cs typeface="Times New Roman" pitchFamily="18" charset="0"/>
              </a:rPr>
              <a:t>Одной рекой сплавляемся до рая —</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Всегда так было испокон веков,</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Но в той реке проходы выбираем</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Из тысячи проток и рукавов.</a:t>
            </a:r>
            <a:endParaRPr lang="ru-RU" sz="1400">
              <a:solidFill>
                <a:schemeClr val="bg1"/>
              </a:solidFill>
              <a:latin typeface="Calibri" pitchFamily="34" charset="0"/>
            </a:endParaRPr>
          </a:p>
          <a:p>
            <a:pPr>
              <a:lnSpc>
                <a:spcPct val="107000"/>
              </a:lnSpc>
              <a:spcAft>
                <a:spcPts val="1200"/>
              </a:spcAft>
            </a:pPr>
            <a:r>
              <a:rPr lang="ru-RU" sz="1400">
                <a:solidFill>
                  <a:schemeClr val="bg1"/>
                </a:solidFill>
                <a:latin typeface="Times New Roman" pitchFamily="18" charset="0"/>
                <a:cs typeface="Times New Roman" pitchFamily="18" charset="0"/>
              </a:rPr>
              <a:t>          Вот остров — можно слева, можно справа,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Налево плёс, пройдем наверняка.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А справа — там порог, зато там слава.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Но вдруг цена ей слишком высока?</a:t>
            </a:r>
            <a:endParaRPr lang="ru-RU" sz="1400">
              <a:solidFill>
                <a:schemeClr val="bg1"/>
              </a:solidFill>
              <a:latin typeface="Calibri" pitchFamily="34" charset="0"/>
            </a:endParaRPr>
          </a:p>
          <a:p>
            <a:r>
              <a:rPr lang="ru-RU" sz="1400">
                <a:solidFill>
                  <a:schemeClr val="bg1"/>
                </a:solidFill>
                <a:latin typeface="Times New Roman" pitchFamily="18" charset="0"/>
                <a:cs typeface="Times New Roman" pitchFamily="18" charset="0"/>
              </a:rPr>
              <a:t>Так как же быть — налево иль направо?</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Хоть цель одна, но разные пути.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А как дошел — со славой иль без славы —</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Забудут все, ведь главное — дойти.</a:t>
            </a:r>
            <a:br>
              <a:rPr lang="ru-RU" sz="1400">
                <a:solidFill>
                  <a:schemeClr val="bg1"/>
                </a:solidFill>
                <a:latin typeface="Times New Roman" pitchFamily="18" charset="0"/>
                <a:cs typeface="Times New Roman" pitchFamily="18" charset="0"/>
              </a:rPr>
            </a:br>
            <a:endParaRPr lang="ru-RU" sz="1400">
              <a:solidFill>
                <a:schemeClr val="bg1"/>
              </a:solidFill>
              <a:latin typeface="Century Gothic" pitchFamily="34" charset="0"/>
            </a:endParaRPr>
          </a:p>
          <a:p>
            <a:pPr>
              <a:lnSpc>
                <a:spcPct val="107000"/>
              </a:lnSpc>
              <a:spcAft>
                <a:spcPts val="1200"/>
              </a:spcAft>
            </a:pPr>
            <a:endParaRPr lang="ru-RU" sz="1400">
              <a:solidFill>
                <a:schemeClr val="bg1"/>
              </a:solidFill>
              <a:latin typeface="Century Gothic" pitchFamily="34" charset="0"/>
            </a:endParaRPr>
          </a:p>
        </p:txBody>
      </p:sp>
      <p:sp>
        <p:nvSpPr>
          <p:cNvPr id="40963" name="Прямоугольник 3"/>
          <p:cNvSpPr>
            <a:spLocks noChangeArrowheads="1"/>
          </p:cNvSpPr>
          <p:nvPr/>
        </p:nvSpPr>
        <p:spPr bwMode="auto">
          <a:xfrm>
            <a:off x="5888038" y="706438"/>
            <a:ext cx="4225925" cy="5245100"/>
          </a:xfrm>
          <a:prstGeom prst="rect">
            <a:avLst/>
          </a:prstGeom>
          <a:noFill/>
          <a:ln w="9525">
            <a:noFill/>
            <a:miter lim="800000"/>
            <a:headEnd/>
            <a:tailEnd/>
          </a:ln>
        </p:spPr>
        <p:txBody>
          <a:bodyPr>
            <a:spAutoFit/>
          </a:bodyPr>
          <a:lstStyle/>
          <a:p>
            <a:pPr>
              <a:lnSpc>
                <a:spcPct val="107000"/>
              </a:lnSpc>
              <a:spcAft>
                <a:spcPts val="800"/>
              </a:spcAft>
            </a:pPr>
            <a:r>
              <a:rPr lang="ru-RU">
                <a:latin typeface="Times New Roman" pitchFamily="18" charset="0"/>
                <a:cs typeface="Times New Roman" pitchFamily="18" charset="0"/>
              </a:rPr>
              <a:t>         </a:t>
            </a:r>
            <a:r>
              <a:rPr lang="ru-RU" sz="1400">
                <a:latin typeface="Times New Roman" pitchFamily="18" charset="0"/>
                <a:cs typeface="Times New Roman" pitchFamily="18" charset="0"/>
              </a:rPr>
              <a:t> </a:t>
            </a:r>
            <a:r>
              <a:rPr lang="ru-RU" sz="1400">
                <a:solidFill>
                  <a:schemeClr val="bg1"/>
                </a:solidFill>
                <a:latin typeface="Times New Roman" pitchFamily="18" charset="0"/>
                <a:cs typeface="Times New Roman" pitchFamily="18" charset="0"/>
              </a:rPr>
              <a:t>Гудит порог, ломает плот до хруста,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Кипят валы, и страшен водосброс,</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Но выбор есть — успеть уйти из русла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На тот манящий, безобидный плёс.</a:t>
            </a:r>
            <a:endParaRPr lang="ru-RU" sz="1400">
              <a:solidFill>
                <a:schemeClr val="bg1"/>
              </a:solidFill>
              <a:latin typeface="Calibri" pitchFamily="34" charset="0"/>
              <a:ea typeface="Calibri" pitchFamily="34" charset="0"/>
              <a:cs typeface="Times New Roman" pitchFamily="18" charset="0"/>
            </a:endParaRPr>
          </a:p>
          <a:p>
            <a:pPr>
              <a:lnSpc>
                <a:spcPct val="107000"/>
              </a:lnSpc>
              <a:spcAft>
                <a:spcPts val="800"/>
              </a:spcAft>
            </a:pPr>
            <a:r>
              <a:rPr lang="ru-RU" sz="1400">
                <a:solidFill>
                  <a:schemeClr val="bg1"/>
                </a:solidFill>
                <a:latin typeface="Times New Roman" pitchFamily="18" charset="0"/>
                <a:cs typeface="Times New Roman" pitchFamily="18" charset="0"/>
              </a:rPr>
              <a:t>Промедлил — и теченьем подхватило,</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Теперь уже не выйти из струи.</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Порога неразгаданная сила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Сомнения рассеяла твои.</a:t>
            </a:r>
            <a:endParaRPr lang="ru-RU" sz="1400">
              <a:solidFill>
                <a:schemeClr val="bg1"/>
              </a:solidFill>
              <a:latin typeface="Calibri" pitchFamily="34" charset="0"/>
            </a:endParaRPr>
          </a:p>
          <a:p>
            <a:pPr>
              <a:lnSpc>
                <a:spcPct val="107000"/>
              </a:lnSpc>
              <a:spcAft>
                <a:spcPts val="800"/>
              </a:spcAft>
            </a:pPr>
            <a:r>
              <a:rPr lang="ru-RU" sz="1400">
                <a:solidFill>
                  <a:schemeClr val="bg1"/>
                </a:solidFill>
                <a:latin typeface="Times New Roman" pitchFamily="18" charset="0"/>
                <a:cs typeface="Times New Roman" pitchFamily="18" charset="0"/>
              </a:rPr>
              <a:t>          Порог и ты — ни берега, ни брода,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И выбора уже не изменить.</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Порог и ты, и слава, и свобода,</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И та же цель — живому проскочить.</a:t>
            </a:r>
            <a:endParaRPr lang="ru-RU" sz="1400">
              <a:solidFill>
                <a:schemeClr val="bg1"/>
              </a:solidFill>
              <a:latin typeface="Calibri" pitchFamily="34" charset="0"/>
            </a:endParaRPr>
          </a:p>
          <a:p>
            <a:pPr>
              <a:lnSpc>
                <a:spcPct val="107000"/>
              </a:lnSpc>
              <a:spcAft>
                <a:spcPts val="800"/>
              </a:spcAft>
            </a:pPr>
            <a:r>
              <a:rPr lang="ru-RU" sz="1400">
                <a:solidFill>
                  <a:schemeClr val="bg1"/>
                </a:solidFill>
                <a:latin typeface="Times New Roman" pitchFamily="18" charset="0"/>
                <a:cs typeface="Times New Roman" pitchFamily="18" charset="0"/>
              </a:rPr>
              <a:t>Отечество рукою заскорузлой</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Всех к раю направляет чередой,</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Но можно этот путь пройти по руслу,</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А можно и стоячею водой.</a:t>
            </a:r>
            <a:endParaRPr lang="ru-RU" sz="1400">
              <a:solidFill>
                <a:schemeClr val="bg1"/>
              </a:solidFill>
              <a:latin typeface="Calibri" pitchFamily="34" charset="0"/>
            </a:endParaRPr>
          </a:p>
          <a:p>
            <a:pPr>
              <a:lnSpc>
                <a:spcPct val="107000"/>
              </a:lnSpc>
              <a:spcAft>
                <a:spcPts val="1200"/>
              </a:spcAft>
            </a:pPr>
            <a:r>
              <a:rPr lang="ru-RU" sz="1400">
                <a:solidFill>
                  <a:schemeClr val="bg1"/>
                </a:solidFill>
                <a:latin typeface="Times New Roman" pitchFamily="18" charset="0"/>
                <a:cs typeface="Times New Roman" pitchFamily="18" charset="0"/>
              </a:rPr>
              <a:t>          И все плывут одним маршрутом главным,</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И все дойдут, и все мы будем там.</a:t>
            </a:r>
            <a:br>
              <a:rPr lang="ru-RU" sz="1400">
                <a:solidFill>
                  <a:schemeClr val="bg1"/>
                </a:solidFill>
                <a:latin typeface="Times New Roman" pitchFamily="18" charset="0"/>
                <a:cs typeface="Times New Roman" pitchFamily="18" charset="0"/>
              </a:rPr>
            </a:br>
            <a:r>
              <a:rPr lang="ru-RU" sz="1400">
                <a:solidFill>
                  <a:schemeClr val="bg1"/>
                </a:solidFill>
                <a:latin typeface="Times New Roman" pitchFamily="18" charset="0"/>
                <a:cs typeface="Times New Roman" pitchFamily="18" charset="0"/>
              </a:rPr>
              <a:t>          А как дошел — со славой иль бесславно –</a:t>
            </a:r>
            <a:br>
              <a:rPr lang="ru-RU" sz="1400">
                <a:solidFill>
                  <a:schemeClr val="bg1"/>
                </a:solidFill>
                <a:latin typeface="Times New Roman" pitchFamily="18" charset="0"/>
                <a:cs typeface="Times New Roman" pitchFamily="18" charset="0"/>
              </a:rPr>
            </a:br>
            <a:r>
              <a:rPr lang="ru-RU" sz="1400">
                <a:latin typeface="Times New Roman" pitchFamily="18" charset="0"/>
                <a:cs typeface="Times New Roman" pitchFamily="18" charset="0"/>
              </a:rPr>
              <a:t>        </a:t>
            </a:r>
            <a:r>
              <a:rPr lang="ru-RU" sz="1400">
                <a:solidFill>
                  <a:schemeClr val="bg1"/>
                </a:solidFill>
                <a:latin typeface="Times New Roman" pitchFamily="18" charset="0"/>
                <a:cs typeface="Times New Roman" pitchFamily="18" charset="0"/>
              </a:rPr>
              <a:t>Забудут все. Но не забудешь сам.</a:t>
            </a:r>
            <a:r>
              <a:rPr lang="ru-RU" sz="1400">
                <a:latin typeface="Times New Roman" pitchFamily="18" charset="0"/>
                <a:cs typeface="Times New Roman" pitchFamily="18" charset="0"/>
              </a:rPr>
              <a:t>.</a:t>
            </a:r>
            <a:endParaRPr lang="ru-RU" sz="14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quot;&amp;Mcy;&amp;ocy;&amp;yacy; &amp;Scy;&amp;mcy;&amp;ocy;&amp;lcy;&amp;iecy;&amp;ncy;&amp;kcy;&amp;acy;&quot; &amp;pcy;&amp;ocy;&amp;ecy;&amp;tcy;&amp;icy;&amp;chcy;&amp;iecy;&amp;scy;&amp;kcy;&amp;acy;&amp;yacy; &amp;acy;&amp;ncy;&amp;tcy;&amp;ocy;&amp;lcy;&amp;ocy;&amp;gcy;&amp;icy;&amp;yacy;"/>
          <p:cNvPicPr>
            <a:picLocks noChangeAspect="1" noChangeArrowheads="1"/>
          </p:cNvPicPr>
          <p:nvPr/>
        </p:nvPicPr>
        <p:blipFill>
          <a:blip r:embed="rId2"/>
          <a:srcRect/>
          <a:stretch>
            <a:fillRect/>
          </a:stretch>
        </p:blipFill>
        <p:spPr bwMode="auto">
          <a:xfrm>
            <a:off x="344488" y="687388"/>
            <a:ext cx="4130675" cy="5657850"/>
          </a:xfrm>
          <a:prstGeom prst="rect">
            <a:avLst/>
          </a:prstGeom>
          <a:noFill/>
          <a:ln w="9525">
            <a:noFill/>
            <a:miter lim="800000"/>
            <a:headEnd/>
            <a:tailEnd/>
          </a:ln>
        </p:spPr>
      </p:pic>
      <p:sp>
        <p:nvSpPr>
          <p:cNvPr id="2" name="Прямоугольник 1"/>
          <p:cNvSpPr/>
          <p:nvPr/>
        </p:nvSpPr>
        <p:spPr>
          <a:xfrm>
            <a:off x="5016500" y="1447800"/>
            <a:ext cx="5772150" cy="2068513"/>
          </a:xfrm>
          <a:prstGeom prst="rect">
            <a:avLst/>
          </a:prstGeom>
          <a:solidFill>
            <a:schemeClr val="accent5">
              <a:lumMod val="75000"/>
            </a:schemeClr>
          </a:solidFill>
        </p:spPr>
        <p:txBody>
          <a:bodyPr>
            <a:spAutoFit/>
          </a:bodyPr>
          <a:lstStyle/>
          <a:p>
            <a:pPr algn="just">
              <a:lnSpc>
                <a:spcPct val="107000"/>
              </a:lnSpc>
              <a:spcAft>
                <a:spcPts val="800"/>
              </a:spcAft>
              <a:defRPr/>
            </a:pPr>
            <a:r>
              <a:rPr lang="ru-RU" b="1" dirty="0">
                <a:latin typeface="Times New Roman" pitchFamily="18" charset="0"/>
                <a:cs typeface="Times New Roman" pitchFamily="18" charset="0"/>
              </a:rPr>
              <a:t>«</a:t>
            </a:r>
            <a:r>
              <a:rPr lang="ru-RU" sz="2400" b="1" dirty="0">
                <a:latin typeface="Times New Roman" pitchFamily="18" charset="0"/>
                <a:cs typeface="Times New Roman" pitchFamily="18" charset="0"/>
              </a:rPr>
              <a:t>Министру иностранных дел России Сергею Лаврову присудили премию Союза писателей России «Имперская культура» имени Эдуарда Володина</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по сообщению «Интерфакс»). </a:t>
            </a:r>
            <a:endParaRPr lang="ru-RU" sz="2400" dirty="0">
              <a:latin typeface="Calibri" pitchFamily="34" charset="0"/>
              <a:ea typeface="Calibri" pitchFamily="34" charset="0"/>
              <a:cs typeface="Times New Roman" pitchFamily="18" charset="0"/>
            </a:endParaRPr>
          </a:p>
        </p:txBody>
      </p:sp>
      <p:sp>
        <p:nvSpPr>
          <p:cNvPr id="3" name="Прямоугольник 2"/>
          <p:cNvSpPr/>
          <p:nvPr/>
        </p:nvSpPr>
        <p:spPr>
          <a:xfrm>
            <a:off x="5070475" y="4108450"/>
            <a:ext cx="5664200" cy="831850"/>
          </a:xfrm>
          <a:prstGeom prst="rect">
            <a:avLst/>
          </a:prstGeom>
          <a:solidFill>
            <a:schemeClr val="accent5">
              <a:lumMod val="75000"/>
            </a:schemeClr>
          </a:solidFill>
        </p:spPr>
        <p:txBody>
          <a:bodyPr>
            <a:spAutoFit/>
          </a:bodyPr>
          <a:lstStyle/>
          <a:p>
            <a:r>
              <a:rPr lang="ru-RU" sz="2400" b="1">
                <a:latin typeface="Times New Roman" pitchFamily="18" charset="0"/>
                <a:cs typeface="Times New Roman" pitchFamily="18" charset="0"/>
              </a:rPr>
              <a:t>Сергей Викторович Лавров является членом Союза писателей России.</a:t>
            </a:r>
            <a:endParaRPr lang="ru-RU" sz="24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3" y="452438"/>
            <a:ext cx="9404350" cy="782637"/>
          </a:xfrm>
          <a:solidFill>
            <a:schemeClr val="accent5">
              <a:lumMod val="75000"/>
            </a:schemeClr>
          </a:solidFill>
        </p:spPr>
        <p:txBody>
          <a:bodyPr rtlCol="0">
            <a:noAutofit/>
          </a:bodyPr>
          <a:lstStyle/>
          <a:p>
            <a:pPr algn="ctr" eaLnBrk="1" fontAlgn="auto" hangingPunct="1">
              <a:spcAft>
                <a:spcPts val="0"/>
              </a:spcAft>
              <a:defRPr/>
            </a:pPr>
            <a:r>
              <a:rPr lang="ru-RU" sz="3600" b="1" dirty="0" smtClean="0">
                <a:latin typeface="Times New Roman" panose="02020603050405020304" pitchFamily="18" charset="0"/>
                <a:cs typeface="Times New Roman" panose="02020603050405020304" pitchFamily="18" charset="0"/>
              </a:rPr>
              <a:t>ГОВОРЯТ АВТОРЫ ПРОЕКТА</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20725" y="1630363"/>
            <a:ext cx="4918075" cy="4451350"/>
          </a:xfrm>
        </p:spPr>
        <p:txBody>
          <a:bodyPr rtlCol="0">
            <a:noAutofit/>
          </a:bodyPr>
          <a:lstStyle/>
          <a:p>
            <a:pPr algn="just" eaLnBrk="1" fontAlgn="auto" hangingPunct="1">
              <a:spcAft>
                <a:spcPts val="0"/>
              </a:spcAft>
              <a:buClr>
                <a:schemeClr val="bg2">
                  <a:lumMod val="40000"/>
                  <a:lumOff val="60000"/>
                </a:schemeClr>
              </a:buClr>
              <a:buFont typeface="Wingdings 3" charset="2"/>
              <a:buChar char=""/>
              <a:defRPr/>
            </a:pPr>
            <a:r>
              <a:rPr lang="ru-RU" b="1" dirty="0" smtClean="0">
                <a:latin typeface="Times New Roman" panose="02020603050405020304" pitchFamily="18" charset="0"/>
                <a:cs typeface="Times New Roman" panose="02020603050405020304" pitchFamily="18" charset="0"/>
              </a:rPr>
              <a:t>«Работая над проектом, я непрестанно удивлялась, как можно успевать делать так много, </a:t>
            </a:r>
            <a:r>
              <a:rPr lang="ru-RU" b="1" dirty="0">
                <a:latin typeface="Times New Roman" panose="02020603050405020304" pitchFamily="18" charset="0"/>
                <a:cs typeface="Times New Roman" panose="02020603050405020304" pitchFamily="18" charset="0"/>
              </a:rPr>
              <a:t>д</a:t>
            </a:r>
            <a:r>
              <a:rPr lang="ru-RU" b="1" dirty="0" smtClean="0">
                <a:latin typeface="Times New Roman" panose="02020603050405020304" pitchFamily="18" charset="0"/>
                <a:cs typeface="Times New Roman" panose="02020603050405020304" pitchFamily="18" charset="0"/>
              </a:rPr>
              <a:t>а еще </a:t>
            </a:r>
            <a:r>
              <a:rPr lang="ru-RU" b="1" dirty="0" err="1" smtClean="0">
                <a:latin typeface="Times New Roman" panose="02020603050405020304" pitchFamily="18" charset="0"/>
                <a:cs typeface="Times New Roman" panose="02020603050405020304" pitchFamily="18" charset="0"/>
              </a:rPr>
              <a:t>обшаться</a:t>
            </a:r>
            <a:r>
              <a:rPr lang="ru-RU" b="1" dirty="0" smtClean="0">
                <a:latin typeface="Times New Roman" panose="02020603050405020304" pitchFamily="18" charset="0"/>
                <a:cs typeface="Times New Roman" panose="02020603050405020304" pitchFamily="18" charset="0"/>
              </a:rPr>
              <a:t> со школьниками, вникать в их дела, писать стихи, заниматься спортом. Благодаря проекту я научилась организовывать свой учебный день…»</a:t>
            </a:r>
          </a:p>
          <a:p>
            <a:pPr marL="0" indent="0" algn="just" eaLnBrk="1" fontAlgn="auto" hangingPunct="1">
              <a:spcAft>
                <a:spcPts val="0"/>
              </a:spcAft>
              <a:buClr>
                <a:schemeClr val="bg2">
                  <a:lumMod val="40000"/>
                  <a:lumOff val="60000"/>
                </a:schemeClr>
              </a:buClr>
              <a:buFont typeface="Wingdings 3" charset="2"/>
              <a:buNone/>
              <a:defRPr/>
            </a:pP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(Кирилюк Катя)</a:t>
            </a:r>
          </a:p>
          <a:p>
            <a:pPr algn="just" eaLnBrk="1" fontAlgn="auto" hangingPunct="1">
              <a:spcAft>
                <a:spcPts val="0"/>
              </a:spcAft>
              <a:buClr>
                <a:schemeClr val="bg2">
                  <a:lumMod val="40000"/>
                  <a:lumOff val="60000"/>
                </a:schemeClr>
              </a:buClr>
              <a:buFont typeface="Wingdings 3" charset="2"/>
              <a:buChar char=""/>
              <a:defRPr/>
            </a:pPr>
            <a:r>
              <a:rPr lang="ru-RU" b="1" dirty="0" smtClean="0">
                <a:latin typeface="Times New Roman" panose="02020603050405020304" pitchFamily="18" charset="0"/>
                <a:cs typeface="Times New Roman" panose="02020603050405020304" pitchFamily="18" charset="0"/>
              </a:rPr>
              <a:t>«Работая над проектом, я понял, что в жизни всего можно достичь упорным трудом и стать профессионалом с большой буквы. Деятельность </a:t>
            </a:r>
            <a:r>
              <a:rPr lang="ru-RU" b="1" dirty="0" err="1" smtClean="0">
                <a:latin typeface="Times New Roman" panose="02020603050405020304" pitchFamily="18" charset="0"/>
                <a:cs typeface="Times New Roman" panose="02020603050405020304" pitchFamily="18" charset="0"/>
              </a:rPr>
              <a:t>С.В.Лаврова</a:t>
            </a:r>
            <a:r>
              <a:rPr lang="ru-RU" b="1" dirty="0" smtClean="0">
                <a:latin typeface="Times New Roman" panose="02020603050405020304" pitchFamily="18" charset="0"/>
                <a:cs typeface="Times New Roman" panose="02020603050405020304" pitchFamily="18" charset="0"/>
              </a:rPr>
              <a:t>  тому пример.»             	 				                (Садовников Кирилл)</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5626100" y="1606550"/>
            <a:ext cx="5402263" cy="4275138"/>
          </a:xfrm>
        </p:spPr>
        <p:txBody>
          <a:bodyPr rtlCol="0">
            <a:noAutofit/>
          </a:bodyPr>
          <a:lstStyle/>
          <a:p>
            <a:pPr algn="just" eaLnBrk="1" fontAlgn="auto" hangingPunct="1">
              <a:spcAft>
                <a:spcPts val="0"/>
              </a:spcAft>
              <a:buClr>
                <a:schemeClr val="bg2">
                  <a:lumMod val="40000"/>
                  <a:lumOff val="60000"/>
                </a:schemeClr>
              </a:buClr>
              <a:buFont typeface="Wingdings 3" charset="2"/>
              <a:buChar char=""/>
              <a:defRPr/>
            </a:pPr>
            <a:r>
              <a:rPr lang="ru-RU" b="1" dirty="0" smtClean="0">
                <a:latin typeface="Times New Roman" panose="02020603050405020304" pitchFamily="18" charset="0"/>
                <a:cs typeface="Times New Roman" panose="02020603050405020304" pitchFamily="18" charset="0"/>
              </a:rPr>
              <a:t>«Как жаль, что  рамки проекта не позволяют рассказать еще очень много интересного об этом человеке. Проникся большим уважением  к Сергею Викторовичу. Невозможно стать вторым Лавровым, но так хочется быть хотя бы немножечко похожим на него! Горжусь, что в России Министр иностранных дел – </a:t>
            </a:r>
            <a:r>
              <a:rPr lang="en-US" b="1" dirty="0" smtClean="0">
                <a:latin typeface="Times New Roman" panose="02020603050405020304" pitchFamily="18" charset="0"/>
                <a:cs typeface="Times New Roman" panose="02020603050405020304" pitchFamily="18" charset="0"/>
              </a:rPr>
              <a:t>TO</a:t>
            </a:r>
            <a:r>
              <a:rPr lang="ru-RU" b="1" dirty="0" smtClean="0">
                <a:latin typeface="Times New Roman" panose="02020603050405020304" pitchFamily="18" charset="0"/>
                <a:cs typeface="Times New Roman" panose="02020603050405020304" pitchFamily="18" charset="0"/>
              </a:rPr>
              <a:t>П</a:t>
            </a:r>
            <a:r>
              <a:rPr lang="en-US" b="1"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t>
            </a:r>
          </a:p>
          <a:p>
            <a:pPr marL="0" indent="0" algn="just" eaLnBrk="1" fontAlgn="auto" hangingPunct="1">
              <a:spcAft>
                <a:spcPts val="0"/>
              </a:spcAft>
              <a:buClr>
                <a:schemeClr val="bg2">
                  <a:lumMod val="40000"/>
                  <a:lumOff val="60000"/>
                </a:schemeClr>
              </a:buClr>
              <a:buFont typeface="Wingdings 3" charset="2"/>
              <a:buNone/>
              <a:defRPr/>
            </a:pP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Мезинов</a:t>
            </a:r>
            <a:r>
              <a:rPr lang="ru-RU" b="1" dirty="0" smtClean="0">
                <a:latin typeface="Times New Roman" panose="02020603050405020304" pitchFamily="18" charset="0"/>
                <a:cs typeface="Times New Roman" panose="02020603050405020304" pitchFamily="18" charset="0"/>
              </a:rPr>
              <a:t> Ваня)</a:t>
            </a:r>
          </a:p>
          <a:p>
            <a:pPr algn="just" eaLnBrk="1" fontAlgn="auto" hangingPunct="1">
              <a:spcAft>
                <a:spcPts val="0"/>
              </a:spcAft>
              <a:buClr>
                <a:schemeClr val="bg2">
                  <a:lumMod val="40000"/>
                  <a:lumOff val="60000"/>
                </a:schemeClr>
              </a:buClr>
              <a:buFont typeface="Wingdings 3" charset="2"/>
              <a:buChar char=""/>
              <a:defRPr/>
            </a:pPr>
            <a:r>
              <a:rPr lang="ru-RU" b="1" dirty="0" smtClean="0">
                <a:latin typeface="Times New Roman" panose="02020603050405020304" pitchFamily="18" charset="0"/>
                <a:cs typeface="Times New Roman" panose="02020603050405020304" pitchFamily="18" charset="0"/>
              </a:rPr>
              <a:t>«Работать над этим проектом было интересно. Высокие фразы о любви к России уже не кажутся такими высокими. Россию надо просто любить. Это - моя Родина! Она как мама. Одна и навсегда.»</a:t>
            </a:r>
          </a:p>
          <a:p>
            <a:pPr marL="0" indent="0" eaLnBrk="1" fontAlgn="auto" hangingPunct="1">
              <a:spcAft>
                <a:spcPts val="0"/>
              </a:spcAft>
              <a:buClr>
                <a:schemeClr val="bg2">
                  <a:lumMod val="40000"/>
                  <a:lumOff val="60000"/>
                </a:schemeClr>
              </a:buClr>
              <a:buFont typeface="Wingdings 3" charset="2"/>
              <a:buNone/>
              <a:defRPr/>
            </a:pP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Колитенко</a:t>
            </a:r>
            <a:r>
              <a:rPr lang="ru-RU" b="1" dirty="0" smtClean="0">
                <a:latin typeface="Times New Roman" panose="02020603050405020304" pitchFamily="18" charset="0"/>
                <a:cs typeface="Times New Roman" panose="02020603050405020304" pitchFamily="18" charset="0"/>
              </a:rPr>
              <a:t> Саша)</a:t>
            </a:r>
          </a:p>
          <a:p>
            <a:pPr eaLnBrk="1" fontAlgn="auto" hangingPunct="1">
              <a:spcAft>
                <a:spcPts val="0"/>
              </a:spcAft>
              <a:buClr>
                <a:schemeClr val="bg2">
                  <a:lumMod val="40000"/>
                  <a:lumOff val="60000"/>
                </a:schemeClr>
              </a:buClr>
              <a:buFont typeface="Wingdings 3" charset="2"/>
              <a:buChar char=""/>
              <a:defRPr/>
            </a:pPr>
            <a:endParaRPr lang="ru-RU"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cdn0.wn.com/ph/img/5d/09/71110085ad7fed38644c264fe0bf-grande.jpg"/>
          <p:cNvPicPr>
            <a:picLocks noChangeAspect="1" noChangeArrowheads="1"/>
          </p:cNvPicPr>
          <p:nvPr/>
        </p:nvPicPr>
        <p:blipFill>
          <a:blip r:embed="rId2"/>
          <a:srcRect/>
          <a:stretch>
            <a:fillRect/>
          </a:stretch>
        </p:blipFill>
        <p:spPr bwMode="auto">
          <a:xfrm>
            <a:off x="2303463" y="541338"/>
            <a:ext cx="7585075" cy="5292725"/>
          </a:xfrm>
          <a:prstGeom prst="rect">
            <a:avLst/>
          </a:prstGeom>
          <a:noFill/>
          <a:ln w="9525">
            <a:noFill/>
            <a:miter lim="800000"/>
            <a:headEnd/>
            <a:tailEnd/>
          </a:ln>
        </p:spPr>
      </p:pic>
      <p:sp>
        <p:nvSpPr>
          <p:cNvPr id="3" name="Прямоугольник 2"/>
          <p:cNvSpPr/>
          <p:nvPr/>
        </p:nvSpPr>
        <p:spPr>
          <a:xfrm>
            <a:off x="3048000" y="6054725"/>
            <a:ext cx="6535738" cy="369888"/>
          </a:xfrm>
          <a:prstGeom prst="rect">
            <a:avLst/>
          </a:prstGeom>
          <a:solidFill>
            <a:schemeClr val="accent5">
              <a:lumMod val="75000"/>
            </a:schemeClr>
          </a:solidFill>
        </p:spPr>
        <p:txBody>
          <a:bodyPr>
            <a:spAutoFit/>
          </a:bodyPr>
          <a:lstStyle/>
          <a:p>
            <a:pPr algn="ctr" fontAlgn="auto">
              <a:spcBef>
                <a:spcPts val="0"/>
              </a:spcBef>
              <a:spcAft>
                <a:spcPts val="0"/>
              </a:spcAft>
              <a:defRPr/>
            </a:pPr>
            <a:r>
              <a:rPr lang="en-US" b="1" dirty="0">
                <a:latin typeface="Times New Roman" panose="02020603050405020304" pitchFamily="18" charset="0"/>
                <a:cs typeface="Times New Roman" panose="02020603050405020304" pitchFamily="18" charset="0"/>
              </a:rPr>
              <a:t>LAVROV  SERGEY VIKTOROVICH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65175" y="452438"/>
            <a:ext cx="8828088" cy="738187"/>
          </a:xfrm>
          <a:solidFill>
            <a:schemeClr val="accent5">
              <a:lumMod val="75000"/>
            </a:schemeClr>
          </a:solidFill>
        </p:spPr>
        <p:txBody>
          <a:bodyPr rtlCol="0">
            <a:noAutofit/>
          </a:bodyPr>
          <a:lstStyle/>
          <a:p>
            <a:pPr algn="ctr" eaLnBrk="1" fontAlgn="auto" hangingPunct="1">
              <a:spcAft>
                <a:spcPts val="0"/>
              </a:spcAft>
              <a:defRPr/>
            </a:pPr>
            <a:r>
              <a:rPr lang="en-US" sz="3600" b="1" dirty="0" smtClean="0">
                <a:latin typeface="Times New Roman" panose="02020603050405020304" pitchFamily="18" charset="0"/>
                <a:cs typeface="Times New Roman" panose="02020603050405020304" pitchFamily="18" charset="0"/>
              </a:rPr>
              <a:t>Chapter I. </a:t>
            </a:r>
            <a:r>
              <a:rPr lang="en-US" sz="3600" b="1" dirty="0" smtClean="0">
                <a:solidFill>
                  <a:srgbClr val="FF0000"/>
                </a:solidFill>
                <a:latin typeface="Times New Roman" panose="02020603050405020304" pitchFamily="18" charset="0"/>
                <a:cs typeface="Times New Roman" panose="02020603050405020304" pitchFamily="18" charset="0"/>
              </a:rPr>
              <a:t>THE</a:t>
            </a:r>
            <a:r>
              <a:rPr lang="en-US" sz="3600" b="1"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DIPLOMAT.</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22530" name="Объект 2"/>
          <p:cNvSpPr>
            <a:spLocks noGrp="1"/>
          </p:cNvSpPr>
          <p:nvPr>
            <p:ph sz="half" idx="4294967295"/>
          </p:nvPr>
        </p:nvSpPr>
        <p:spPr>
          <a:xfrm>
            <a:off x="587375" y="1747838"/>
            <a:ext cx="6362700" cy="4805362"/>
          </a:xfrm>
        </p:spPr>
        <p:txBody>
          <a:bodyPr/>
          <a:lstStyle/>
          <a:p>
            <a:pPr algn="just" eaLnBrk="1" hangingPunct="1"/>
            <a:r>
              <a:rPr lang="en-US" b="1" smtClean="0">
                <a:latin typeface="Times New Roman" pitchFamily="18" charset="0"/>
                <a:cs typeface="Times New Roman" pitchFamily="18" charset="0"/>
              </a:rPr>
              <a:t>After finishing high school, Lavrov entered the Department of Asian Studies at the Moscow State Institute of International Affairs. In addition to his main specialty—the Sinhalese language—he also studied English and French. After graduating in 1972, he became an intern at the Soviet Embassy in Sri Lanka.</a:t>
            </a:r>
            <a:endParaRPr lang="ru-RU" b="1" smtClean="0">
              <a:latin typeface="Times New Roman" pitchFamily="18" charset="0"/>
              <a:cs typeface="Times New Roman" pitchFamily="18" charset="0"/>
            </a:endParaRPr>
          </a:p>
          <a:p>
            <a:pPr algn="just" eaLnBrk="1" hangingPunct="1"/>
            <a:endParaRPr lang="ru-RU" b="1" smtClean="0">
              <a:latin typeface="Times New Roman" pitchFamily="18" charset="0"/>
              <a:cs typeface="Times New Roman" pitchFamily="18" charset="0"/>
            </a:endParaRPr>
          </a:p>
          <a:p>
            <a:pPr algn="just" eaLnBrk="1" hangingPunct="1"/>
            <a:r>
              <a:rPr lang="en-US" b="1" smtClean="0">
                <a:latin typeface="Times New Roman" pitchFamily="18" charset="0"/>
                <a:cs typeface="Times New Roman" pitchFamily="18" charset="0"/>
              </a:rPr>
              <a:t>In 1976-1981, he served in the Soviet Foreign Ministry’s Department for International Organizations. In 1981-1988, he held the positions of first secretary, advisor and senior advisor at the Soviet mission to the United Nations.</a:t>
            </a:r>
            <a:endParaRPr lang="ru-RU" b="1" smtClean="0">
              <a:latin typeface="Times New Roman" pitchFamily="18" charset="0"/>
              <a:cs typeface="Times New Roman" pitchFamily="18" charset="0"/>
            </a:endParaRPr>
          </a:p>
          <a:p>
            <a:pPr algn="just" eaLnBrk="1" hangingPunct="1"/>
            <a:endParaRPr lang="ru-RU" b="1" smtClean="0">
              <a:latin typeface="Times New Roman" pitchFamily="18" charset="0"/>
              <a:cs typeface="Times New Roman" pitchFamily="18" charset="0"/>
            </a:endParaRPr>
          </a:p>
          <a:p>
            <a:pPr algn="just" eaLnBrk="1" hangingPunct="1"/>
            <a:endParaRPr lang="ru-RU" sz="1800" b="1" smtClean="0">
              <a:latin typeface="Times New Roman" pitchFamily="18" charset="0"/>
              <a:cs typeface="Times New Roman" pitchFamily="18" charset="0"/>
            </a:endParaRPr>
          </a:p>
          <a:p>
            <a:pPr algn="just" eaLnBrk="1" hangingPunct="1"/>
            <a:endParaRPr lang="ru-RU" sz="1800" b="1" smtClean="0">
              <a:latin typeface="Times New Roman" pitchFamily="18" charset="0"/>
              <a:cs typeface="Times New Roman" pitchFamily="18" charset="0"/>
            </a:endParaRPr>
          </a:p>
        </p:txBody>
      </p:sp>
      <p:pic>
        <p:nvPicPr>
          <p:cNvPr id="22531" name="Рисунок 7" descr="http://vizitportal.ru/_nw/45/48127198.jpg"/>
          <p:cNvPicPr>
            <a:picLocks noChangeAspect="1" noChangeArrowheads="1"/>
          </p:cNvPicPr>
          <p:nvPr/>
        </p:nvPicPr>
        <p:blipFill>
          <a:blip r:embed="rId2"/>
          <a:srcRect/>
          <a:stretch>
            <a:fillRect/>
          </a:stretch>
        </p:blipFill>
        <p:spPr bwMode="auto">
          <a:xfrm>
            <a:off x="7381875" y="1319213"/>
            <a:ext cx="2419350" cy="3432175"/>
          </a:xfrm>
          <a:prstGeom prst="rect">
            <a:avLst/>
          </a:prstGeom>
          <a:noFill/>
          <a:ln w="9525">
            <a:noFill/>
            <a:miter lim="800000"/>
            <a:headEnd/>
            <a:tailEnd/>
          </a:ln>
        </p:spPr>
      </p:pic>
      <p:pic>
        <p:nvPicPr>
          <p:cNvPr id="22532" name="Рисунок 8" descr="http://cdn.static4.rtr-vesti.ru/p/nw_57681.jpg"/>
          <p:cNvPicPr>
            <a:picLocks noChangeAspect="1" noChangeArrowheads="1"/>
          </p:cNvPicPr>
          <p:nvPr/>
        </p:nvPicPr>
        <p:blipFill>
          <a:blip r:embed="rId3"/>
          <a:srcRect/>
          <a:stretch>
            <a:fillRect/>
          </a:stretch>
        </p:blipFill>
        <p:spPr bwMode="auto">
          <a:xfrm>
            <a:off x="8680450" y="4246563"/>
            <a:ext cx="3024188" cy="217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descr="http://www.t-link.ru/image/fotogalary/anniversary/6a.jpg"/>
          <p:cNvPicPr>
            <a:picLocks noChangeAspect="1" noChangeArrowheads="1"/>
          </p:cNvPicPr>
          <p:nvPr/>
        </p:nvPicPr>
        <p:blipFill>
          <a:blip r:embed="rId2"/>
          <a:srcRect/>
          <a:stretch>
            <a:fillRect/>
          </a:stretch>
        </p:blipFill>
        <p:spPr bwMode="auto">
          <a:xfrm>
            <a:off x="3446463" y="3317875"/>
            <a:ext cx="4935537" cy="3165475"/>
          </a:xfrm>
          <a:prstGeom prst="rect">
            <a:avLst/>
          </a:prstGeom>
          <a:noFill/>
          <a:ln w="9525">
            <a:noFill/>
            <a:miter lim="800000"/>
            <a:headEnd/>
            <a:tailEnd/>
          </a:ln>
        </p:spPr>
      </p:pic>
      <p:sp>
        <p:nvSpPr>
          <p:cNvPr id="23554" name="Прямоугольник 2"/>
          <p:cNvSpPr>
            <a:spLocks noChangeArrowheads="1"/>
          </p:cNvSpPr>
          <p:nvPr/>
        </p:nvSpPr>
        <p:spPr bwMode="auto">
          <a:xfrm>
            <a:off x="747713" y="1263650"/>
            <a:ext cx="9990137" cy="1570038"/>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In 1988-1990, Lavrov was the deputy head of the Department for International Economic Relations at the Russian Foreign Ministry. In 1990-1992, he served as director of the Foreign Ministry's Department for International Organizations and Global Problems.</a:t>
            </a:r>
            <a:endParaRPr lang="ru-RU"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3" y="452438"/>
            <a:ext cx="9590087" cy="852487"/>
          </a:xfrm>
          <a:solidFill>
            <a:schemeClr val="accent5">
              <a:lumMod val="75000"/>
            </a:schemeClr>
          </a:solidFill>
        </p:spPr>
        <p:txBody>
          <a:bodyPr rtlCol="0">
            <a:noAutofit/>
          </a:bodyPr>
          <a:lstStyle/>
          <a:p>
            <a:pPr algn="ctr" eaLnBrk="1" fontAlgn="auto" hangingPunct="1">
              <a:spcAft>
                <a:spcPts val="0"/>
              </a:spcAft>
              <a:defRPr/>
            </a:pPr>
            <a:r>
              <a:rPr lang="en-US" b="1" dirty="0" smtClean="0">
                <a:latin typeface="Times New Roman" panose="02020603050405020304" pitchFamily="18" charset="0"/>
                <a:cs typeface="Times New Roman" panose="02020603050405020304" pitchFamily="18" charset="0"/>
              </a:rPr>
              <a:t>UNITED </a:t>
            </a:r>
            <a:r>
              <a:rPr lang="en-US" sz="3600" b="1" dirty="0" smtClean="0">
                <a:latin typeface="Times New Roman" panose="02020603050405020304" pitchFamily="18" charset="0"/>
                <a:cs typeface="Times New Roman" panose="02020603050405020304" pitchFamily="18" charset="0"/>
              </a:rPr>
              <a:t>NATIONS</a:t>
            </a:r>
            <a:r>
              <a:rPr lang="en-US" b="1" dirty="0" smtClean="0">
                <a:latin typeface="Times New Roman" panose="02020603050405020304" pitchFamily="18" charset="0"/>
                <a:cs typeface="Times New Roman" panose="02020603050405020304" pitchFamily="18" charset="0"/>
              </a:rPr>
              <a:t> ORGANISATION</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46113" y="5230813"/>
            <a:ext cx="9590087" cy="1044575"/>
          </a:xfrm>
          <a:solidFill>
            <a:schemeClr val="accent5">
              <a:lumMod val="75000"/>
            </a:schemeClr>
          </a:solidFill>
        </p:spPr>
        <p:txBody>
          <a:bodyPr rtlCol="0">
            <a:normAutofit fontScale="92500" lnSpcReduction="10000"/>
          </a:bodyPr>
          <a:lstStyle/>
          <a:p>
            <a:pPr marL="0" indent="0" algn="just" eaLnBrk="1" fontAlgn="auto" hangingPunct="1">
              <a:spcAft>
                <a:spcPts val="0"/>
              </a:spcAft>
              <a:buClr>
                <a:schemeClr val="bg2">
                  <a:lumMod val="40000"/>
                  <a:lumOff val="60000"/>
                </a:schemeClr>
              </a:buClr>
              <a:buFont typeface="Wingdings 3" charset="2"/>
              <a:buNone/>
              <a:defRPr/>
            </a:pPr>
            <a:r>
              <a:rPr lang="en-US" sz="2400" b="1" dirty="0" smtClean="0">
                <a:latin typeface="Times New Roman" panose="02020603050405020304" pitchFamily="18" charset="0"/>
                <a:cs typeface="Times New Roman" panose="02020603050405020304" pitchFamily="18" charset="0"/>
              </a:rPr>
              <a:t>           In </a:t>
            </a:r>
            <a:r>
              <a:rPr lang="en-US" sz="2400" b="1" dirty="0">
                <a:latin typeface="Times New Roman" panose="02020603050405020304" pitchFamily="18" charset="0"/>
                <a:cs typeface="Times New Roman" panose="02020603050405020304" pitchFamily="18" charset="0"/>
              </a:rPr>
              <a:t>1994, former Russian President Boris Yeltsin appointed </a:t>
            </a:r>
            <a:r>
              <a:rPr lang="en-US" sz="2400" b="1" dirty="0" err="1">
                <a:latin typeface="Times New Roman" panose="02020603050405020304" pitchFamily="18" charset="0"/>
                <a:cs typeface="Times New Roman" panose="02020603050405020304" pitchFamily="18" charset="0"/>
              </a:rPr>
              <a:t>Lavrov</a:t>
            </a:r>
            <a:r>
              <a:rPr lang="en-US" sz="2400" b="1" dirty="0">
                <a:latin typeface="Times New Roman" panose="02020603050405020304" pitchFamily="18" charset="0"/>
                <a:cs typeface="Times New Roman" panose="02020603050405020304" pitchFamily="18" charset="0"/>
              </a:rPr>
              <a:t> Russia's P</a:t>
            </a:r>
            <a:r>
              <a:rPr lang="en-US" sz="2400" b="1" dirty="0" smtClean="0">
                <a:latin typeface="Times New Roman" panose="02020603050405020304" pitchFamily="18" charset="0"/>
                <a:cs typeface="Times New Roman" panose="02020603050405020304" pitchFamily="18" charset="0"/>
              </a:rPr>
              <a:t>ermanent </a:t>
            </a:r>
            <a:r>
              <a:rPr lang="en-US" sz="2400" b="1" dirty="0">
                <a:latin typeface="Times New Roman" panose="02020603050405020304" pitchFamily="18" charset="0"/>
                <a:cs typeface="Times New Roman" panose="02020603050405020304" pitchFamily="18" charset="0"/>
              </a:rPr>
              <a:t>R</a:t>
            </a:r>
            <a:r>
              <a:rPr lang="en-US" sz="2400" b="1" dirty="0" smtClean="0">
                <a:latin typeface="Times New Roman" panose="02020603050405020304" pitchFamily="18" charset="0"/>
                <a:cs typeface="Times New Roman" panose="02020603050405020304" pitchFamily="18" charset="0"/>
              </a:rPr>
              <a:t>epresentative </a:t>
            </a:r>
            <a:r>
              <a:rPr lang="en-US" sz="2400" b="1" dirty="0">
                <a:latin typeface="Times New Roman" panose="02020603050405020304" pitchFamily="18" charset="0"/>
                <a:cs typeface="Times New Roman" panose="02020603050405020304" pitchFamily="18" charset="0"/>
              </a:rPr>
              <a:t>to the UN, as well as a </a:t>
            </a:r>
            <a:r>
              <a:rPr lang="en-US" sz="2400" b="1" dirty="0" smtClean="0">
                <a:latin typeface="Times New Roman" panose="02020603050405020304" pitchFamily="18" charset="0"/>
                <a:cs typeface="Times New Roman" panose="02020603050405020304" pitchFamily="18" charset="0"/>
              </a:rPr>
              <a:t>Representative </a:t>
            </a:r>
            <a:r>
              <a:rPr lang="en-US" sz="2400" b="1" dirty="0">
                <a:latin typeface="Times New Roman" panose="02020603050405020304" pitchFamily="18" charset="0"/>
                <a:cs typeface="Times New Roman" panose="02020603050405020304" pitchFamily="18" charset="0"/>
              </a:rPr>
              <a:t>of Russia in the Security Council of the same organization. </a:t>
            </a:r>
            <a:endParaRPr lang="ru-RU" sz="2400" b="1" dirty="0">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4900613" y="7324725"/>
            <a:ext cx="5243512" cy="582613"/>
          </a:xfrm>
          <a:prstGeom prst="rect">
            <a:avLst/>
          </a:prstGeom>
        </p:spPr>
        <p:txBody>
          <a:bodyPr>
            <a:normAutofit fontScale="2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algn="just" fontAlgn="auto">
              <a:defRPr/>
            </a:pPr>
            <a:endParaRPr lang="ru-RU" b="1" dirty="0" smtClean="0">
              <a:latin typeface="Times New Roman" panose="02020603050405020304" pitchFamily="18" charset="0"/>
              <a:cs typeface="Times New Roman" panose="02020603050405020304" pitchFamily="18" charset="0"/>
            </a:endParaRPr>
          </a:p>
          <a:p>
            <a:pPr algn="just" fontAlgn="auto">
              <a:defRPr/>
            </a:pPr>
            <a:endParaRPr lang="ru-RU" b="1" dirty="0" smtClean="0">
              <a:latin typeface="Times New Roman" panose="02020603050405020304" pitchFamily="18" charset="0"/>
              <a:cs typeface="Times New Roman" panose="02020603050405020304" pitchFamily="18" charset="0"/>
            </a:endParaRPr>
          </a:p>
          <a:p>
            <a:pPr algn="just" fontAlgn="auto">
              <a:defRPr/>
            </a:pPr>
            <a:endParaRPr lang="ru-RU" b="1" dirty="0" smtClean="0">
              <a:latin typeface="Times New Roman" panose="02020603050405020304" pitchFamily="18" charset="0"/>
              <a:cs typeface="Times New Roman" panose="02020603050405020304" pitchFamily="18" charset="0"/>
            </a:endParaRPr>
          </a:p>
          <a:p>
            <a:pPr algn="just" fontAlgn="auto">
              <a:defRPr/>
            </a:pPr>
            <a:endParaRPr lang="ru-RU" b="1" dirty="0" smtClean="0">
              <a:latin typeface="Times New Roman" panose="02020603050405020304" pitchFamily="18" charset="0"/>
              <a:cs typeface="Times New Roman" panose="02020603050405020304" pitchFamily="18" charset="0"/>
            </a:endParaRPr>
          </a:p>
          <a:p>
            <a:pPr algn="just" fontAlgn="auto">
              <a:defRPr/>
            </a:pPr>
            <a:endParaRPr lang="ru-RU" b="1" dirty="0" smtClean="0">
              <a:latin typeface="Times New Roman" panose="02020603050405020304" pitchFamily="18" charset="0"/>
              <a:cs typeface="Times New Roman" panose="02020603050405020304" pitchFamily="18" charset="0"/>
            </a:endParaRPr>
          </a:p>
          <a:p>
            <a:pPr algn="just" fontAlgn="auto">
              <a:defRPr/>
            </a:pPr>
            <a:endParaRPr lang="ru-RU" b="1" dirty="0" smtClean="0">
              <a:latin typeface="Times New Roman" panose="02020603050405020304" pitchFamily="18" charset="0"/>
              <a:cs typeface="Times New Roman" panose="02020603050405020304" pitchFamily="18" charset="0"/>
            </a:endParaRPr>
          </a:p>
          <a:p>
            <a:pPr algn="just" fontAlgn="auto">
              <a:defRPr/>
            </a:pPr>
            <a:endParaRPr lang="ru-RU" b="1" dirty="0" smtClean="0">
              <a:latin typeface="Times New Roman" panose="02020603050405020304" pitchFamily="18" charset="0"/>
              <a:cs typeface="Times New Roman" panose="02020603050405020304" pitchFamily="18" charset="0"/>
            </a:endParaRPr>
          </a:p>
          <a:p>
            <a:pPr marL="0" indent="0" algn="just" fontAlgn="auto">
              <a:buFont typeface="Wingdings 3" charset="2"/>
              <a:buNone/>
              <a:defRPr/>
            </a:pPr>
            <a:endParaRPr lang="en-US" b="1" dirty="0" smtClean="0">
              <a:latin typeface="Times New Roman" panose="02020603050405020304" pitchFamily="18" charset="0"/>
              <a:cs typeface="Times New Roman" panose="02020603050405020304" pitchFamily="18" charset="0"/>
            </a:endParaRPr>
          </a:p>
          <a:p>
            <a:pPr marL="0" indent="0" algn="just" fontAlgn="auto">
              <a:buFont typeface="Wingdings 3" charset="2"/>
              <a:buNone/>
              <a:defRPr/>
            </a:pPr>
            <a:endParaRPr lang="en-US" b="1" dirty="0" smtClean="0">
              <a:latin typeface="Times New Roman" panose="02020603050405020304" pitchFamily="18" charset="0"/>
              <a:cs typeface="Times New Roman" panose="02020603050405020304" pitchFamily="18" charset="0"/>
            </a:endParaRPr>
          </a:p>
          <a:p>
            <a:pPr marL="0" indent="0" algn="just" fontAlgn="auto">
              <a:buFont typeface="Wingdings 3" charset="2"/>
              <a:buNone/>
              <a:defRPr/>
            </a:pPr>
            <a:endParaRPr lang="en-US" b="1" dirty="0" smtClean="0">
              <a:latin typeface="Times New Roman" panose="02020603050405020304" pitchFamily="18" charset="0"/>
              <a:cs typeface="Times New Roman" panose="02020603050405020304" pitchFamily="18" charset="0"/>
            </a:endParaRPr>
          </a:p>
          <a:p>
            <a:pPr marL="0" indent="0" algn="just" fontAlgn="auto">
              <a:buFont typeface="Wingdings 3" charset="2"/>
              <a:buNone/>
              <a:defRPr/>
            </a:pPr>
            <a:endParaRPr lang="en-US" b="1" dirty="0" smtClean="0">
              <a:latin typeface="Times New Roman" panose="02020603050405020304" pitchFamily="18" charset="0"/>
              <a:cs typeface="Times New Roman" panose="02020603050405020304" pitchFamily="18" charset="0"/>
            </a:endParaRPr>
          </a:p>
          <a:p>
            <a:pPr marL="0" indent="0" algn="just" fontAlgn="auto">
              <a:buFont typeface="Wingdings 3" charset="2"/>
              <a:buNone/>
              <a:defRPr/>
            </a:pPr>
            <a:endParaRPr lang="en-US" b="1" dirty="0" smtClean="0">
              <a:latin typeface="Times New Roman" panose="02020603050405020304" pitchFamily="18" charset="0"/>
              <a:cs typeface="Times New Roman" panose="02020603050405020304" pitchFamily="18" charset="0"/>
            </a:endParaRPr>
          </a:p>
          <a:p>
            <a:pPr marL="0" indent="0" algn="just" fontAlgn="auto">
              <a:buFont typeface="Wingdings 3" charset="2"/>
              <a:buNone/>
              <a:defRPr/>
            </a:pPr>
            <a:r>
              <a:rPr lang="en-US" sz="2100" b="1" dirty="0" smtClean="0">
                <a:latin typeface="Times New Roman" panose="02020603050405020304" pitchFamily="18" charset="0"/>
                <a:cs typeface="Times New Roman" panose="02020603050405020304" pitchFamily="18" charset="0"/>
              </a:rPr>
              <a:t>         In 1994, former Russian President Boris Yeltsin appointed </a:t>
            </a:r>
            <a:r>
              <a:rPr lang="en-US" sz="2100" b="1" dirty="0" err="1" smtClean="0">
                <a:latin typeface="Times New Roman" panose="02020603050405020304" pitchFamily="18" charset="0"/>
                <a:cs typeface="Times New Roman" panose="02020603050405020304" pitchFamily="18" charset="0"/>
              </a:rPr>
              <a:t>Lavrov</a:t>
            </a:r>
            <a:r>
              <a:rPr lang="en-US" sz="2100" b="1" dirty="0" smtClean="0">
                <a:latin typeface="Times New Roman" panose="02020603050405020304" pitchFamily="18" charset="0"/>
                <a:cs typeface="Times New Roman" panose="02020603050405020304" pitchFamily="18" charset="0"/>
              </a:rPr>
              <a:t> Russia's permanent representative to the UN, as well as a representative of Russia in the Security Council of the same organization. Working at the United Nations </a:t>
            </a:r>
            <a:r>
              <a:rPr lang="en-US" sz="2100" b="1" dirty="0" err="1" smtClean="0">
                <a:latin typeface="Times New Roman" panose="02020603050405020304" pitchFamily="18" charset="0"/>
                <a:cs typeface="Times New Roman" panose="02020603050405020304" pitchFamily="18" charset="0"/>
              </a:rPr>
              <a:t>Lavrov</a:t>
            </a:r>
            <a:r>
              <a:rPr lang="en-US" sz="2100" b="1" dirty="0" smtClean="0">
                <a:latin typeface="Times New Roman" panose="02020603050405020304" pitchFamily="18" charset="0"/>
                <a:cs typeface="Times New Roman" panose="02020603050405020304" pitchFamily="18" charset="0"/>
              </a:rPr>
              <a:t> brought tremendous popularity not only in Russia but also abroad. </a:t>
            </a:r>
            <a:endParaRPr lang="ru-RU" sz="2100" b="1" dirty="0">
              <a:latin typeface="Times New Roman" panose="02020603050405020304" pitchFamily="18" charset="0"/>
              <a:cs typeface="Times New Roman" panose="02020603050405020304" pitchFamily="18" charset="0"/>
            </a:endParaRPr>
          </a:p>
        </p:txBody>
      </p:sp>
      <p:pic>
        <p:nvPicPr>
          <p:cNvPr id="24580" name="Picture 2" descr="http://i2-images2.tv2net.dk/i/66/8624266-0575f9f8d2500b79343eff1468bf88a6.jpeg"/>
          <p:cNvPicPr>
            <a:picLocks noChangeAspect="1" noChangeArrowheads="1"/>
          </p:cNvPicPr>
          <p:nvPr/>
        </p:nvPicPr>
        <p:blipFill>
          <a:blip r:embed="rId2"/>
          <a:srcRect/>
          <a:stretch>
            <a:fillRect/>
          </a:stretch>
        </p:blipFill>
        <p:spPr bwMode="auto">
          <a:xfrm>
            <a:off x="646113" y="1452563"/>
            <a:ext cx="5005387" cy="3595687"/>
          </a:xfrm>
          <a:prstGeom prst="rect">
            <a:avLst/>
          </a:prstGeom>
          <a:noFill/>
          <a:ln w="9525">
            <a:noFill/>
            <a:miter lim="800000"/>
            <a:headEnd/>
            <a:tailEnd/>
          </a:ln>
        </p:spPr>
      </p:pic>
      <p:sp>
        <p:nvSpPr>
          <p:cNvPr id="5" name="Объект 4"/>
          <p:cNvSpPr>
            <a:spLocks noGrp="1"/>
          </p:cNvSpPr>
          <p:nvPr>
            <p:ph sz="half" idx="2"/>
          </p:nvPr>
        </p:nvSpPr>
        <p:spPr>
          <a:xfrm>
            <a:off x="8856663" y="3201988"/>
            <a:ext cx="3395662" cy="722312"/>
          </a:xfrm>
        </p:spPr>
        <p:txBody>
          <a:bodyPr rtlCol="0">
            <a:normAutofit fontScale="92500" lnSpcReduction="10000"/>
          </a:bodyPr>
          <a:lstStyle/>
          <a:p>
            <a:pPr marL="0" indent="0" eaLnBrk="1" fontAlgn="auto" hangingPunct="1">
              <a:spcAft>
                <a:spcPts val="0"/>
              </a:spcAft>
              <a:buClr>
                <a:schemeClr val="bg2">
                  <a:lumMod val="40000"/>
                  <a:lumOff val="60000"/>
                </a:schemeClr>
              </a:buClr>
              <a:buFont typeface="Wingdings 3" charset="2"/>
              <a:buNone/>
              <a:defRPr/>
            </a:pPr>
            <a:endParaRPr lang="ru-RU" dirty="0"/>
          </a:p>
          <a:p>
            <a:pPr marL="0" indent="0" eaLnBrk="1" fontAlgn="auto" hangingPunct="1">
              <a:spcAft>
                <a:spcPts val="0"/>
              </a:spcAft>
              <a:buClr>
                <a:schemeClr val="bg2">
                  <a:lumMod val="40000"/>
                  <a:lumOff val="60000"/>
                </a:schemeClr>
              </a:buClr>
              <a:buFont typeface="Wingdings 3" charset="2"/>
              <a:buNone/>
              <a:defRPr/>
            </a:pPr>
            <a:endParaRPr lang="ru-RU" dirty="0"/>
          </a:p>
          <a:p>
            <a:pPr marL="0" indent="0" eaLnBrk="1" fontAlgn="auto" hangingPunct="1">
              <a:spcAft>
                <a:spcPts val="0"/>
              </a:spcAft>
              <a:buClr>
                <a:schemeClr val="bg2">
                  <a:lumMod val="40000"/>
                  <a:lumOff val="60000"/>
                </a:schemeClr>
              </a:buClr>
              <a:buFont typeface="Wingdings 3" charset="2"/>
              <a:buNone/>
              <a:defRPr/>
            </a:pPr>
            <a:endParaRPr lang="ru-RU" dirty="0"/>
          </a:p>
        </p:txBody>
      </p:sp>
      <p:pic>
        <p:nvPicPr>
          <p:cNvPr id="24582" name="Picture 12" descr="http://1.vanicon.ru/40c/470/9a9/40c4709a90ce772dc45000b2d891fe76.jpeg"/>
          <p:cNvPicPr>
            <a:picLocks noChangeAspect="1" noChangeArrowheads="1"/>
          </p:cNvPicPr>
          <p:nvPr/>
        </p:nvPicPr>
        <p:blipFill>
          <a:blip r:embed="rId3"/>
          <a:srcRect/>
          <a:stretch>
            <a:fillRect/>
          </a:stretch>
        </p:blipFill>
        <p:spPr bwMode="auto">
          <a:xfrm>
            <a:off x="5800725" y="1452563"/>
            <a:ext cx="4435475" cy="363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8" descr="http://www22.ria.ru/images/59332/74/593327437.jpg"/>
          <p:cNvPicPr>
            <a:picLocks noChangeAspect="1" noChangeArrowheads="1"/>
          </p:cNvPicPr>
          <p:nvPr/>
        </p:nvPicPr>
        <p:blipFill>
          <a:blip r:embed="rId2"/>
          <a:srcRect/>
          <a:stretch>
            <a:fillRect/>
          </a:stretch>
        </p:blipFill>
        <p:spPr bwMode="auto">
          <a:xfrm>
            <a:off x="4454525" y="268288"/>
            <a:ext cx="3575050" cy="2397125"/>
          </a:xfrm>
          <a:prstGeom prst="rect">
            <a:avLst/>
          </a:prstGeom>
          <a:noFill/>
          <a:ln w="9525">
            <a:noFill/>
            <a:miter lim="800000"/>
            <a:headEnd/>
            <a:tailEnd/>
          </a:ln>
        </p:spPr>
      </p:pic>
      <p:sp>
        <p:nvSpPr>
          <p:cNvPr id="2" name="Прямоугольник 1"/>
          <p:cNvSpPr/>
          <p:nvPr/>
        </p:nvSpPr>
        <p:spPr>
          <a:xfrm>
            <a:off x="6762750" y="5157788"/>
            <a:ext cx="5168900" cy="1570037"/>
          </a:xfrm>
          <a:prstGeom prst="rect">
            <a:avLst/>
          </a:prstGeom>
          <a:solidFill>
            <a:schemeClr val="accent5">
              <a:lumMod val="75000"/>
            </a:schemeClr>
          </a:solidFill>
        </p:spPr>
        <p:txBody>
          <a:bodyPr>
            <a:spAutoFit/>
          </a:bodyPr>
          <a:lstStyle/>
          <a:p>
            <a:pPr algn="ctr" fontAlgn="auto">
              <a:spcBef>
                <a:spcPts val="0"/>
              </a:spcBef>
              <a:spcAft>
                <a:spcPts val="0"/>
              </a:spcAft>
              <a:defRPr/>
            </a:pPr>
            <a:r>
              <a:rPr lang="ru-RU" sz="20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Working at the United Nations </a:t>
            </a:r>
            <a:r>
              <a:rPr lang="en-US" sz="2400" b="1" dirty="0" err="1">
                <a:latin typeface="Times New Roman" panose="02020603050405020304" pitchFamily="18" charset="0"/>
                <a:cs typeface="Times New Roman" panose="02020603050405020304" pitchFamily="18" charset="0"/>
              </a:rPr>
              <a:t>Lavrov</a:t>
            </a:r>
            <a:r>
              <a:rPr lang="en-US" sz="2400" b="1" dirty="0">
                <a:latin typeface="Times New Roman" panose="02020603050405020304" pitchFamily="18" charset="0"/>
                <a:cs typeface="Times New Roman" panose="02020603050405020304" pitchFamily="18" charset="0"/>
              </a:rPr>
              <a:t> brought tremendous popularity not only in Russia but also abroad. </a:t>
            </a:r>
            <a:endParaRPr lang="ru-RU" sz="2400" b="1" dirty="0">
              <a:latin typeface="Times New Roman" panose="02020603050405020304" pitchFamily="18" charset="0"/>
              <a:cs typeface="Times New Roman" panose="02020603050405020304" pitchFamily="18" charset="0"/>
            </a:endParaRPr>
          </a:p>
        </p:txBody>
      </p:sp>
      <p:pic>
        <p:nvPicPr>
          <p:cNvPr id="25603" name="Picture 4" descr="http://fakti.org/sites/default/files/NoviDVA/095978.jpg"/>
          <p:cNvPicPr>
            <a:picLocks noChangeAspect="1" noChangeArrowheads="1"/>
          </p:cNvPicPr>
          <p:nvPr/>
        </p:nvPicPr>
        <p:blipFill>
          <a:blip r:embed="rId3"/>
          <a:srcRect/>
          <a:stretch>
            <a:fillRect/>
          </a:stretch>
        </p:blipFill>
        <p:spPr bwMode="auto">
          <a:xfrm>
            <a:off x="482600" y="268288"/>
            <a:ext cx="3397250" cy="2397125"/>
          </a:xfrm>
          <a:prstGeom prst="rect">
            <a:avLst/>
          </a:prstGeom>
          <a:noFill/>
          <a:ln w="9525">
            <a:noFill/>
            <a:miter lim="800000"/>
            <a:headEnd/>
            <a:tailEnd/>
          </a:ln>
        </p:spPr>
      </p:pic>
      <p:pic>
        <p:nvPicPr>
          <p:cNvPr id="25604" name="Рисунок 9" descr="http://timesonline.typepad.com/photos/uncategorized/2009/03/19/clinton_and_lavrov.jpg"/>
          <p:cNvPicPr>
            <a:picLocks noChangeAspect="1" noChangeArrowheads="1"/>
          </p:cNvPicPr>
          <p:nvPr/>
        </p:nvPicPr>
        <p:blipFill>
          <a:blip r:embed="rId4"/>
          <a:srcRect/>
          <a:stretch>
            <a:fillRect/>
          </a:stretch>
        </p:blipFill>
        <p:spPr bwMode="auto">
          <a:xfrm>
            <a:off x="8510588" y="268288"/>
            <a:ext cx="3421062" cy="2397125"/>
          </a:xfrm>
          <a:prstGeom prst="rect">
            <a:avLst/>
          </a:prstGeom>
          <a:noFill/>
          <a:ln w="9525">
            <a:noFill/>
            <a:miter lim="800000"/>
            <a:headEnd/>
            <a:tailEnd/>
          </a:ln>
        </p:spPr>
      </p:pic>
      <p:pic>
        <p:nvPicPr>
          <p:cNvPr id="25605" name="Рисунок 8" descr="http://cdn4.wn.com/o25/ar/i/35/1b2759e54e1fda.jpg"/>
          <p:cNvPicPr>
            <a:picLocks noChangeAspect="1" noChangeArrowheads="1"/>
          </p:cNvPicPr>
          <p:nvPr/>
        </p:nvPicPr>
        <p:blipFill>
          <a:blip r:embed="rId5"/>
          <a:srcRect/>
          <a:stretch>
            <a:fillRect/>
          </a:stretch>
        </p:blipFill>
        <p:spPr bwMode="auto">
          <a:xfrm>
            <a:off x="9097963" y="2894013"/>
            <a:ext cx="2813050" cy="2032000"/>
          </a:xfrm>
          <a:prstGeom prst="rect">
            <a:avLst/>
          </a:prstGeom>
          <a:noFill/>
          <a:ln w="9525">
            <a:noFill/>
            <a:miter lim="800000"/>
            <a:headEnd/>
            <a:tailEnd/>
          </a:ln>
        </p:spPr>
      </p:pic>
      <p:pic>
        <p:nvPicPr>
          <p:cNvPr id="25606" name="Picture 22" descr="http://www.pres5.com/wp-content/uploads/2015/10/6877334-16x9-2150x1210.jpg"/>
          <p:cNvPicPr>
            <a:picLocks noChangeAspect="1" noChangeArrowheads="1"/>
          </p:cNvPicPr>
          <p:nvPr/>
        </p:nvPicPr>
        <p:blipFill>
          <a:blip r:embed="rId6"/>
          <a:srcRect/>
          <a:stretch>
            <a:fillRect/>
          </a:stretch>
        </p:blipFill>
        <p:spPr bwMode="auto">
          <a:xfrm>
            <a:off x="6365875" y="2894013"/>
            <a:ext cx="2582863" cy="2032000"/>
          </a:xfrm>
          <a:prstGeom prst="rect">
            <a:avLst/>
          </a:prstGeom>
          <a:noFill/>
          <a:ln w="9525">
            <a:noFill/>
            <a:miter lim="800000"/>
            <a:headEnd/>
            <a:tailEnd/>
          </a:ln>
        </p:spPr>
      </p:pic>
      <p:pic>
        <p:nvPicPr>
          <p:cNvPr id="25607" name="Picture 24" descr="http://s12.image1.org/images/2015/10/01/1/2f3cd8f3571f021c9b5887d845720350.jpg"/>
          <p:cNvPicPr>
            <a:picLocks noChangeAspect="1" noChangeArrowheads="1"/>
          </p:cNvPicPr>
          <p:nvPr/>
        </p:nvPicPr>
        <p:blipFill>
          <a:blip r:embed="rId7"/>
          <a:srcRect/>
          <a:stretch>
            <a:fillRect/>
          </a:stretch>
        </p:blipFill>
        <p:spPr bwMode="auto">
          <a:xfrm>
            <a:off x="4064000" y="2894013"/>
            <a:ext cx="2178050" cy="2032000"/>
          </a:xfrm>
          <a:prstGeom prst="rect">
            <a:avLst/>
          </a:prstGeom>
          <a:noFill/>
          <a:ln w="9525">
            <a:noFill/>
            <a:miter lim="800000"/>
            <a:headEnd/>
            <a:tailEnd/>
          </a:ln>
        </p:spPr>
      </p:pic>
      <p:pic>
        <p:nvPicPr>
          <p:cNvPr id="25608" name="Picture 14" descr="http://cdn.wn.com/ph/img/92/32/8e49fcc6e28b8cb060bf004c3d92-grande.jpg"/>
          <p:cNvPicPr>
            <a:picLocks noChangeAspect="1" noChangeArrowheads="1"/>
          </p:cNvPicPr>
          <p:nvPr/>
        </p:nvPicPr>
        <p:blipFill>
          <a:blip r:embed="rId8"/>
          <a:srcRect/>
          <a:stretch>
            <a:fillRect/>
          </a:stretch>
        </p:blipFill>
        <p:spPr bwMode="auto">
          <a:xfrm>
            <a:off x="482600" y="2894013"/>
            <a:ext cx="3397250" cy="2974975"/>
          </a:xfrm>
          <a:prstGeom prst="rect">
            <a:avLst/>
          </a:prstGeom>
          <a:noFill/>
          <a:ln w="9525">
            <a:noFill/>
            <a:miter lim="800000"/>
            <a:headEnd/>
            <a:tailEnd/>
          </a:ln>
        </p:spPr>
      </p:pic>
      <p:pic>
        <p:nvPicPr>
          <p:cNvPr id="25609" name="Picture 26" descr="http://cs309931.vk.me/v309931218/5713/16igEl23Ic4.jpg"/>
          <p:cNvPicPr>
            <a:picLocks noChangeAspect="1" noChangeArrowheads="1"/>
          </p:cNvPicPr>
          <p:nvPr/>
        </p:nvPicPr>
        <p:blipFill>
          <a:blip r:embed="rId9"/>
          <a:srcRect/>
          <a:stretch>
            <a:fillRect/>
          </a:stretch>
        </p:blipFill>
        <p:spPr bwMode="auto">
          <a:xfrm>
            <a:off x="3206750" y="5089525"/>
            <a:ext cx="30353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788" y="96838"/>
            <a:ext cx="9869487" cy="663575"/>
          </a:xfrm>
          <a:solidFill>
            <a:schemeClr val="accent5">
              <a:lumMod val="75000"/>
            </a:schemeClr>
          </a:solidFill>
        </p:spPr>
        <p:txBody>
          <a:bodyPr rtlCol="0">
            <a:noAutofit/>
          </a:bodyPr>
          <a:lstStyle/>
          <a:p>
            <a:pPr algn="ctr" eaLnBrk="1" fontAlgn="auto" hangingPunct="1">
              <a:spcAft>
                <a:spcPts val="0"/>
              </a:spcAft>
              <a:defRPr/>
            </a:pPr>
            <a:r>
              <a:rPr lang="en-US" sz="4400" b="1" dirty="0" smtClean="0">
                <a:latin typeface="Times New Roman" panose="02020603050405020304" pitchFamily="18" charset="0"/>
                <a:cs typeface="Times New Roman" panose="02020603050405020304" pitchFamily="18" charset="0"/>
              </a:rPr>
              <a:t>MINISTER OF FOREIGN AFFAIRS</a:t>
            </a:r>
            <a:endParaRPr lang="ru-RU"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35527" y="1252358"/>
            <a:ext cx="11790217" cy="5605642"/>
          </a:xfrm>
        </p:spPr>
        <p:txBody>
          <a:bodyPr numCol="2" rtlCol="0">
            <a:noAutofit/>
          </a:bodyPr>
          <a:lstStyle/>
          <a:p>
            <a:pPr eaLnBrk="1" fontAlgn="auto" hangingPunct="1">
              <a:spcAft>
                <a:spcPts val="0"/>
              </a:spcAft>
              <a:buClr>
                <a:schemeClr val="bg2">
                  <a:lumMod val="40000"/>
                  <a:lumOff val="60000"/>
                </a:schemeClr>
              </a:buClr>
              <a:buFont typeface="Wingdings 3" charset="2"/>
              <a:buChar char=""/>
              <a:defRPr/>
            </a:pPr>
            <a:r>
              <a:rPr lang="en-US" sz="2000" b="1" dirty="0">
                <a:latin typeface="Times New Roman" panose="02020603050405020304" pitchFamily="18" charset="0"/>
                <a:cs typeface="Times New Roman" panose="02020603050405020304" pitchFamily="18" charset="0"/>
              </a:rPr>
              <a:t> Moscow, January 12, 2016</a:t>
            </a:r>
            <a:endParaRPr lang="ru-RU" sz="2000" b="1" dirty="0">
              <a:latin typeface="Times New Roman" panose="02020603050405020304" pitchFamily="18" charset="0"/>
              <a:cs typeface="Times New Roman" panose="02020603050405020304" pitchFamily="18" charset="0"/>
            </a:endParaRPr>
          </a:p>
          <a:p>
            <a:pPr marL="0" indent="0" eaLnBrk="1" fontAlgn="auto" hangingPunct="1">
              <a:spcAft>
                <a:spcPts val="0"/>
              </a:spcAft>
              <a:buClr>
                <a:schemeClr val="bg2">
                  <a:lumMod val="40000"/>
                  <a:lumOff val="60000"/>
                </a:schemeClr>
              </a:buClr>
              <a:buFont typeface="Wingdings 3" charset="2"/>
              <a:buNone/>
              <a:defRPr/>
            </a:pPr>
            <a:r>
              <a:rPr lang="en-US" sz="2000" b="1" dirty="0">
                <a:latin typeface="Times New Roman" panose="02020603050405020304" pitchFamily="18" charset="0"/>
                <a:cs typeface="Times New Roman" panose="02020603050405020304" pitchFamily="18" charset="0"/>
              </a:rPr>
              <a:t>Meeting with Liberal Democratic Party Vice President Masahiko </a:t>
            </a:r>
            <a:r>
              <a:rPr lang="en-US" sz="2000" b="1" dirty="0" smtClean="0">
                <a:latin typeface="Times New Roman" panose="02020603050405020304" pitchFamily="18" charset="0"/>
                <a:cs typeface="Times New Roman" panose="02020603050405020304" pitchFamily="18" charset="0"/>
              </a:rPr>
              <a:t>Komura</a:t>
            </a:r>
            <a:endParaRPr lang="ru-RU" sz="2000" b="1" dirty="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r>
              <a:rPr lang="en-US" sz="2000" b="1" dirty="0" smtClean="0">
                <a:latin typeface="Times New Roman" panose="02020603050405020304" pitchFamily="18" charset="0"/>
                <a:cs typeface="Times New Roman" panose="02020603050405020304" pitchFamily="18" charset="0"/>
              </a:rPr>
              <a:t>Moscow</a:t>
            </a:r>
            <a:r>
              <a:rPr lang="en-US" sz="2000" b="1" dirty="0">
                <a:latin typeface="Times New Roman" panose="02020603050405020304" pitchFamily="18" charset="0"/>
                <a:cs typeface="Times New Roman" panose="02020603050405020304" pitchFamily="18" charset="0"/>
              </a:rPr>
              <a:t>, January 18, 2016</a:t>
            </a:r>
            <a:endParaRPr lang="ru-RU" sz="2000" b="1" dirty="0">
              <a:latin typeface="Times New Roman" panose="02020603050405020304" pitchFamily="18" charset="0"/>
              <a:cs typeface="Times New Roman" panose="02020603050405020304" pitchFamily="18" charset="0"/>
            </a:endParaRPr>
          </a:p>
          <a:p>
            <a:pPr marL="0" indent="0" eaLnBrk="1" fontAlgn="auto" hangingPunct="1">
              <a:spcAft>
                <a:spcPts val="0"/>
              </a:spcAft>
              <a:buClr>
                <a:schemeClr val="bg2">
                  <a:lumMod val="40000"/>
                  <a:lumOff val="60000"/>
                </a:schemeClr>
              </a:buClr>
              <a:buFont typeface="Wingdings 3" charset="2"/>
              <a:buNone/>
              <a:defRPr/>
            </a:pPr>
            <a:r>
              <a:rPr lang="en-US" sz="2000" b="1" dirty="0">
                <a:latin typeface="Times New Roman" panose="02020603050405020304" pitchFamily="18" charset="0"/>
                <a:cs typeface="Times New Roman" panose="02020603050405020304" pitchFamily="18" charset="0"/>
              </a:rPr>
              <a:t>Meeting with Qatari Foreign Minister Khalid bin Mohammad Al </a:t>
            </a:r>
            <a:r>
              <a:rPr lang="en-US" sz="2000" b="1" dirty="0" err="1" smtClean="0">
                <a:latin typeface="Times New Roman" panose="02020603050405020304" pitchFamily="18" charset="0"/>
                <a:cs typeface="Times New Roman" panose="02020603050405020304" pitchFamily="18" charset="0"/>
              </a:rPr>
              <a:t>Attiyah</a:t>
            </a:r>
            <a:endParaRPr lang="ru-RU" sz="2000" b="1" dirty="0">
              <a:latin typeface="Times New Roman" panose="02020603050405020304" pitchFamily="18" charset="0"/>
              <a:cs typeface="Times New Roman" panose="02020603050405020304" pitchFamily="18" charset="0"/>
            </a:endParaRPr>
          </a:p>
          <a:p>
            <a:pPr marL="0" indent="0" eaLnBrk="1" fontAlgn="auto" hangingPunct="1">
              <a:spcAft>
                <a:spcPts val="0"/>
              </a:spcAft>
              <a:buClr>
                <a:schemeClr val="bg2">
                  <a:lumMod val="40000"/>
                  <a:lumOff val="60000"/>
                </a:schemeClr>
              </a:buClr>
              <a:buFont typeface="Wingdings 3" charset="2"/>
              <a:buNone/>
              <a:defRPr/>
            </a:pPr>
            <a:r>
              <a:rPr lang="en-US" sz="2000" b="1" dirty="0">
                <a:latin typeface="Times New Roman" panose="02020603050405020304" pitchFamily="18" charset="0"/>
                <a:cs typeface="Times New Roman" panose="02020603050405020304" pitchFamily="18" charset="0"/>
              </a:rPr>
              <a:t>Meeting with Michael </a:t>
            </a:r>
            <a:r>
              <a:rPr lang="en-US" sz="2000" b="1" dirty="0" err="1">
                <a:latin typeface="Times New Roman" panose="02020603050405020304" pitchFamily="18" charset="0"/>
                <a:cs typeface="Times New Roman" panose="02020603050405020304" pitchFamily="18" charset="0"/>
              </a:rPr>
              <a:t>Christidis</a:t>
            </a:r>
            <a:r>
              <a:rPr lang="en-US" sz="2000" b="1" dirty="0">
                <a:latin typeface="Times New Roman" panose="02020603050405020304" pitchFamily="18" charset="0"/>
                <a:cs typeface="Times New Roman" panose="02020603050405020304" pitchFamily="18" charset="0"/>
              </a:rPr>
              <a:t>, Secretary General of the BSEC Permanent International Secretariat</a:t>
            </a:r>
            <a:endParaRPr lang="ru-RU" sz="2000" b="1" dirty="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r>
              <a:rPr lang="en-US" sz="2000" b="1" dirty="0">
                <a:latin typeface="Times New Roman" panose="02020603050405020304" pitchFamily="18" charset="0"/>
                <a:cs typeface="Times New Roman" panose="02020603050405020304" pitchFamily="18" charset="0"/>
              </a:rPr>
              <a:t>Zurich, January 20, </a:t>
            </a:r>
            <a:r>
              <a:rPr lang="en-US" sz="2000" b="1" dirty="0" smtClean="0">
                <a:latin typeface="Times New Roman" panose="02020603050405020304" pitchFamily="18" charset="0"/>
                <a:cs typeface="Times New Roman" panose="02020603050405020304" pitchFamily="18" charset="0"/>
              </a:rPr>
              <a:t>2016</a:t>
            </a:r>
            <a:endParaRPr lang="ru-RU" sz="2000" b="1" dirty="0">
              <a:latin typeface="Times New Roman" panose="02020603050405020304" pitchFamily="18" charset="0"/>
              <a:cs typeface="Times New Roman" panose="02020603050405020304" pitchFamily="18" charset="0"/>
            </a:endParaRPr>
          </a:p>
          <a:p>
            <a:pPr marL="0" indent="0" eaLnBrk="1" fontAlgn="auto" hangingPunct="1">
              <a:spcAft>
                <a:spcPts val="0"/>
              </a:spcAft>
              <a:buClr>
                <a:schemeClr val="bg2">
                  <a:lumMod val="40000"/>
                  <a:lumOff val="60000"/>
                </a:schemeClr>
              </a:buClr>
              <a:buFont typeface="Wingdings 3" charset="2"/>
              <a:buNone/>
              <a:defRPr/>
            </a:pPr>
            <a:r>
              <a:rPr lang="en-US" sz="2000" b="1" dirty="0" smtClean="0">
                <a:latin typeface="Times New Roman" panose="02020603050405020304" pitchFamily="18" charset="0"/>
                <a:cs typeface="Times New Roman" panose="02020603050405020304" pitchFamily="18" charset="0"/>
              </a:rPr>
              <a:t>Meeting </a:t>
            </a:r>
            <a:r>
              <a:rPr lang="en-US" sz="2000" b="1" dirty="0">
                <a:latin typeface="Times New Roman" panose="02020603050405020304" pitchFamily="18" charset="0"/>
                <a:cs typeface="Times New Roman" panose="02020603050405020304" pitchFamily="18" charset="0"/>
              </a:rPr>
              <a:t>with US Secretary of State John Kerry</a:t>
            </a:r>
            <a:endParaRPr lang="ru-RU" sz="2000" b="1" dirty="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r>
              <a:rPr lang="en-US" sz="2000" b="1" dirty="0" smtClean="0">
                <a:latin typeface="Times New Roman" panose="02020603050405020304" pitchFamily="18" charset="0"/>
                <a:cs typeface="Times New Roman" panose="02020603050405020304" pitchFamily="18" charset="0"/>
              </a:rPr>
              <a:t>Ashgabat, January 27-28, 2016</a:t>
            </a:r>
            <a:endParaRPr lang="ru-RU" sz="2000"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Clr>
                <a:schemeClr val="bg2">
                  <a:lumMod val="40000"/>
                  <a:lumOff val="60000"/>
                </a:schemeClr>
              </a:buClr>
              <a:buFont typeface="Wingdings 3" charset="2"/>
              <a:buNone/>
              <a:defRPr/>
            </a:pPr>
            <a:r>
              <a:rPr lang="en-US" sz="2000" b="1" dirty="0" smtClean="0">
                <a:latin typeface="Times New Roman" panose="02020603050405020304" pitchFamily="18" charset="0"/>
                <a:cs typeface="Times New Roman" panose="02020603050405020304" pitchFamily="18" charset="0"/>
              </a:rPr>
              <a:t>Working visit of Russian Foreign Minister Sergey </a:t>
            </a:r>
            <a:r>
              <a:rPr lang="en-US" sz="2000" b="1" dirty="0" err="1" smtClean="0">
                <a:latin typeface="Times New Roman" panose="02020603050405020304" pitchFamily="18" charset="0"/>
                <a:cs typeface="Times New Roman" panose="02020603050405020304" pitchFamily="18" charset="0"/>
              </a:rPr>
              <a:t>Lavrov</a:t>
            </a:r>
            <a:r>
              <a:rPr lang="en-US" sz="2000" b="1" dirty="0" smtClean="0">
                <a:latin typeface="Times New Roman" panose="02020603050405020304" pitchFamily="18" charset="0"/>
                <a:cs typeface="Times New Roman" panose="02020603050405020304" pitchFamily="18" charset="0"/>
              </a:rPr>
              <a:t> in Turkmenistan</a:t>
            </a: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endParaRPr lang="ru-RU" sz="2000" b="1" dirty="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r>
              <a:rPr lang="en-US" sz="2000" b="1" dirty="0" smtClean="0">
                <a:latin typeface="Times New Roman" panose="02020603050405020304" pitchFamily="18" charset="0"/>
                <a:cs typeface="Times New Roman" panose="02020603050405020304" pitchFamily="18" charset="0"/>
              </a:rPr>
              <a:t>Abu Dhabi, 1-2 February, 2016</a:t>
            </a:r>
            <a:endParaRPr lang="ru-RU" sz="2000" b="1"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Clr>
                <a:schemeClr val="bg2">
                  <a:lumMod val="40000"/>
                  <a:lumOff val="60000"/>
                </a:schemeClr>
              </a:buClr>
              <a:buFont typeface="Wingdings 3" charset="2"/>
              <a:buNone/>
              <a:defRPr/>
            </a:pPr>
            <a:r>
              <a:rPr lang="en-US" sz="2000" b="1" dirty="0" smtClean="0">
                <a:latin typeface="Times New Roman" panose="02020603050405020304" pitchFamily="18" charset="0"/>
                <a:cs typeface="Times New Roman" panose="02020603050405020304" pitchFamily="18" charset="0"/>
              </a:rPr>
              <a:t>Working visit of Russian Foreign Minister Sergey </a:t>
            </a:r>
            <a:r>
              <a:rPr lang="en-US" sz="2000" b="1" dirty="0" err="1" smtClean="0">
                <a:latin typeface="Times New Roman" panose="02020603050405020304" pitchFamily="18" charset="0"/>
                <a:cs typeface="Times New Roman" panose="02020603050405020304" pitchFamily="18" charset="0"/>
              </a:rPr>
              <a:t>Lavrov</a:t>
            </a:r>
            <a:r>
              <a:rPr lang="en-US" sz="2000" b="1" dirty="0" smtClean="0">
                <a:latin typeface="Times New Roman" panose="02020603050405020304" pitchFamily="18" charset="0"/>
                <a:cs typeface="Times New Roman" panose="02020603050405020304" pitchFamily="18" charset="0"/>
              </a:rPr>
              <a:t> in United Arab Emirates</a:t>
            </a: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r>
              <a:rPr lang="ru-RU" sz="2000" b="1" dirty="0" err="1" smtClean="0">
                <a:latin typeface="Times New Roman" panose="02020603050405020304" pitchFamily="18" charset="0"/>
                <a:cs typeface="Times New Roman" panose="02020603050405020304" pitchFamily="18" charset="0"/>
              </a:rPr>
              <a:t>Muscat</a:t>
            </a:r>
            <a:r>
              <a:rPr lang="ru-RU" sz="2000" b="1" dirty="0" smtClean="0">
                <a:latin typeface="Times New Roman" panose="02020603050405020304" pitchFamily="18" charset="0"/>
                <a:cs typeface="Times New Roman" panose="02020603050405020304" pitchFamily="18" charset="0"/>
              </a:rPr>
              <a:t>, 2-3 </a:t>
            </a:r>
            <a:r>
              <a:rPr lang="ru-RU" sz="2000" b="1" dirty="0" err="1" smtClean="0">
                <a:latin typeface="Times New Roman" panose="02020603050405020304" pitchFamily="18" charset="0"/>
                <a:cs typeface="Times New Roman" panose="02020603050405020304" pitchFamily="18" charset="0"/>
              </a:rPr>
              <a:t>February</a:t>
            </a:r>
            <a:r>
              <a:rPr lang="ru-RU" sz="2000" b="1" dirty="0" smtClean="0">
                <a:latin typeface="Times New Roman" panose="02020603050405020304" pitchFamily="18" charset="0"/>
                <a:cs typeface="Times New Roman" panose="02020603050405020304" pitchFamily="18" charset="0"/>
              </a:rPr>
              <a:t> 2016</a:t>
            </a:r>
          </a:p>
          <a:p>
            <a:pPr marL="0" indent="0" eaLnBrk="1" fontAlgn="auto" hangingPunct="1">
              <a:spcAft>
                <a:spcPts val="0"/>
              </a:spcAft>
              <a:buClr>
                <a:schemeClr val="bg2">
                  <a:lumMod val="40000"/>
                  <a:lumOff val="60000"/>
                </a:schemeClr>
              </a:buClr>
              <a:buFont typeface="Wingdings 3" charset="2"/>
              <a:buNone/>
              <a:defRPr/>
            </a:pPr>
            <a:r>
              <a:rPr lang="en-US" sz="2000" b="1" dirty="0" smtClean="0">
                <a:latin typeface="Times New Roman" panose="02020603050405020304" pitchFamily="18" charset="0"/>
                <a:cs typeface="Times New Roman" panose="02020603050405020304" pitchFamily="18" charset="0"/>
              </a:rPr>
              <a:t>Working visit of Russian Foreign Minister Sergey </a:t>
            </a:r>
            <a:r>
              <a:rPr lang="en-US" sz="2000" b="1" dirty="0" err="1" smtClean="0">
                <a:latin typeface="Times New Roman" panose="02020603050405020304" pitchFamily="18" charset="0"/>
                <a:cs typeface="Times New Roman" panose="02020603050405020304" pitchFamily="18" charset="0"/>
              </a:rPr>
              <a:t>Lavrov</a:t>
            </a:r>
            <a:r>
              <a:rPr lang="en-US" sz="2000" b="1" dirty="0" smtClean="0">
                <a:latin typeface="Times New Roman" panose="02020603050405020304" pitchFamily="18" charset="0"/>
                <a:cs typeface="Times New Roman" panose="02020603050405020304" pitchFamily="18" charset="0"/>
              </a:rPr>
              <a:t> in the Sultanate of Oman</a:t>
            </a: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r>
              <a:rPr lang="en-US" sz="2000" b="1" dirty="0" smtClean="0">
                <a:latin typeface="Times New Roman" panose="02020603050405020304" pitchFamily="18" charset="0"/>
                <a:cs typeface="Times New Roman" panose="02020603050405020304" pitchFamily="18" charset="0"/>
              </a:rPr>
              <a:t> On January 30, Foreign Minister Sergey </a:t>
            </a:r>
            <a:r>
              <a:rPr lang="en-US" sz="2000" b="1" dirty="0" err="1" smtClean="0">
                <a:latin typeface="Times New Roman" panose="02020603050405020304" pitchFamily="18" charset="0"/>
                <a:cs typeface="Times New Roman" panose="02020603050405020304" pitchFamily="18" charset="0"/>
              </a:rPr>
              <a:t>Lavrov</a:t>
            </a:r>
            <a:r>
              <a:rPr lang="en-US" sz="2000" b="1" dirty="0" smtClean="0">
                <a:latin typeface="Times New Roman" panose="02020603050405020304" pitchFamily="18" charset="0"/>
                <a:cs typeface="Times New Roman" panose="02020603050405020304" pitchFamily="18" charset="0"/>
              </a:rPr>
              <a:t> had a telephone conversation with US Secretary of State John Kerry on the initiative of the American side.</a:t>
            </a: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r>
              <a:rPr lang="en-US" sz="2000" b="1" dirty="0" smtClean="0">
                <a:latin typeface="Times New Roman" panose="02020603050405020304" pitchFamily="18" charset="0"/>
                <a:cs typeface="Times New Roman" panose="02020603050405020304" pitchFamily="18" charset="0"/>
              </a:rPr>
              <a:t>On February 4, Russian Foreign Minister Sergey </a:t>
            </a:r>
            <a:r>
              <a:rPr lang="en-US" sz="2000" b="1" dirty="0" err="1" smtClean="0">
                <a:latin typeface="Times New Roman" panose="02020603050405020304" pitchFamily="18" charset="0"/>
                <a:cs typeface="Times New Roman" panose="02020603050405020304" pitchFamily="18" charset="0"/>
              </a:rPr>
              <a:t>Lavrov</a:t>
            </a:r>
            <a:r>
              <a:rPr lang="en-US" sz="2000" b="1" dirty="0" smtClean="0">
                <a:latin typeface="Times New Roman" panose="02020603050405020304" pitchFamily="18" charset="0"/>
                <a:cs typeface="Times New Roman" panose="02020603050405020304" pitchFamily="18" charset="0"/>
              </a:rPr>
              <a:t> had a working breakfast with former US Secretary of State Henry Kissinger, who is currently visiting Moscow.</a:t>
            </a: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Clr>
                <a:schemeClr val="bg2">
                  <a:lumMod val="40000"/>
                  <a:lumOff val="60000"/>
                </a:schemeClr>
              </a:buClr>
              <a:buFont typeface="Wingdings 3" charset="2"/>
              <a:buChar char=""/>
              <a:defRPr/>
            </a:pPr>
            <a:endParaRPr lang="ru-RU" sz="2000" b="1" dirty="0">
              <a:latin typeface="Times New Roman" panose="02020603050405020304" pitchFamily="18" charset="0"/>
              <a:cs typeface="Times New Roman" panose="02020603050405020304" pitchFamily="18" charset="0"/>
            </a:endParaRPr>
          </a:p>
        </p:txBody>
      </p:sp>
      <p:sp>
        <p:nvSpPr>
          <p:cNvPr id="26627" name="Прямоугольник 6"/>
          <p:cNvSpPr>
            <a:spLocks noChangeArrowheads="1"/>
          </p:cNvSpPr>
          <p:nvPr/>
        </p:nvSpPr>
        <p:spPr bwMode="auto">
          <a:xfrm>
            <a:off x="1812925" y="790575"/>
            <a:ext cx="754380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Foreign Minister Lavrov’s  schedule in January 2016</a:t>
            </a:r>
            <a:endParaRPr lang="ru-RU"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p:cNvSpPr txBox="1">
            <a:spLocks/>
          </p:cNvSpPr>
          <p:nvPr/>
        </p:nvSpPr>
        <p:spPr>
          <a:xfrm>
            <a:off x="167640" y="1175089"/>
            <a:ext cx="11470178" cy="6055709"/>
          </a:xfrm>
          <a:prstGeom prst="rect">
            <a:avLst/>
          </a:prstGeom>
        </p:spPr>
        <p:txBody>
          <a:bodyPr numCol="2">
            <a:normAutofit fontScale="4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fontAlgn="auto">
              <a:defRPr/>
            </a:pPr>
            <a:r>
              <a:rPr lang="ru-RU" sz="4800" b="1" dirty="0" smtClean="0">
                <a:latin typeface="Times New Roman" panose="02020603050405020304" pitchFamily="18" charset="0"/>
                <a:cs typeface="Times New Roman" panose="02020603050405020304" pitchFamily="18" charset="0"/>
              </a:rPr>
              <a:t>Орден «За Заслуги перед Отечеством </a:t>
            </a:r>
            <a:r>
              <a:rPr lang="en-US" sz="4800" b="1" dirty="0" smtClean="0">
                <a:latin typeface="Times New Roman" panose="02020603050405020304" pitchFamily="18" charset="0"/>
                <a:cs typeface="Times New Roman" panose="02020603050405020304" pitchFamily="18" charset="0"/>
              </a:rPr>
              <a:t>I </a:t>
            </a:r>
            <a:r>
              <a:rPr lang="ru-RU" sz="4800" b="1" dirty="0" smtClean="0">
                <a:latin typeface="Times New Roman" panose="02020603050405020304" pitchFamily="18" charset="0"/>
                <a:cs typeface="Times New Roman" panose="02020603050405020304" pitchFamily="18" charset="0"/>
              </a:rPr>
              <a:t>степени» (2015 )</a:t>
            </a:r>
          </a:p>
          <a:p>
            <a:pPr fontAlgn="auto">
              <a:defRPr/>
            </a:pPr>
            <a:r>
              <a:rPr lang="ru-RU" sz="4800" b="1" dirty="0" smtClean="0">
                <a:latin typeface="Times New Roman" panose="02020603050405020304" pitchFamily="18" charset="0"/>
                <a:cs typeface="Times New Roman" panose="02020603050405020304" pitchFamily="18" charset="0"/>
              </a:rPr>
              <a:t>Орден «За заслуги перед Отечеством» II степени (2010)</a:t>
            </a:r>
          </a:p>
          <a:p>
            <a:pPr fontAlgn="auto">
              <a:defRPr/>
            </a:pPr>
            <a:r>
              <a:rPr lang="ru-RU" sz="4800" b="1" dirty="0" smtClean="0">
                <a:latin typeface="Times New Roman" panose="02020603050405020304" pitchFamily="18" charset="0"/>
                <a:cs typeface="Times New Roman" panose="02020603050405020304" pitchFamily="18" charset="0"/>
              </a:rPr>
              <a:t>Орден «За заслуги перед Отечеством» III степени (2005)</a:t>
            </a:r>
          </a:p>
          <a:p>
            <a:pPr fontAlgn="auto">
              <a:defRPr/>
            </a:pPr>
            <a:r>
              <a:rPr lang="ru-RU" sz="4800" b="1" dirty="0" smtClean="0">
                <a:latin typeface="Times New Roman" panose="02020603050405020304" pitchFamily="18" charset="0"/>
                <a:cs typeface="Times New Roman" panose="02020603050405020304" pitchFamily="18" charset="0"/>
              </a:rPr>
              <a:t>Орден «За заслуги перед Отечеством» IV степени (1998)</a:t>
            </a:r>
          </a:p>
          <a:p>
            <a:pPr fontAlgn="auto">
              <a:defRPr/>
            </a:pPr>
            <a:r>
              <a:rPr lang="ru-RU" sz="4800" b="1" dirty="0" smtClean="0">
                <a:latin typeface="Times New Roman" panose="02020603050405020304" pitchFamily="18" charset="0"/>
                <a:cs typeface="Times New Roman" panose="02020603050405020304" pitchFamily="18" charset="0"/>
              </a:rPr>
              <a:t>Орден Почёта (1996)</a:t>
            </a:r>
          </a:p>
          <a:p>
            <a:pPr fontAlgn="auto">
              <a:defRPr/>
            </a:pPr>
            <a:r>
              <a:rPr lang="ru-RU" sz="4800" b="1" dirty="0" smtClean="0">
                <a:latin typeface="Times New Roman" panose="02020603050405020304" pitchFamily="18" charset="0"/>
                <a:cs typeface="Times New Roman" panose="02020603050405020304" pitchFamily="18" charset="0"/>
              </a:rPr>
              <a:t>Заслуженный работник дипломатической службы Российской Федерации (2004)</a:t>
            </a:r>
          </a:p>
          <a:p>
            <a:pPr fontAlgn="auto">
              <a:defRPr/>
            </a:pPr>
            <a:r>
              <a:rPr lang="ru-RU" sz="4800" b="1" dirty="0" smtClean="0">
                <a:latin typeface="Times New Roman" panose="02020603050405020304" pitchFamily="18" charset="0"/>
                <a:cs typeface="Times New Roman" panose="02020603050405020304" pitchFamily="18" charset="0"/>
              </a:rPr>
              <a:t>Орден святого благоверного князя Даниила Московского I степени (РПЦ, 2010 )</a:t>
            </a:r>
          </a:p>
          <a:p>
            <a:pPr fontAlgn="auto">
              <a:defRPr/>
            </a:pPr>
            <a:r>
              <a:rPr lang="ru-RU" sz="4800" b="1" dirty="0" smtClean="0">
                <a:latin typeface="Times New Roman" panose="02020603050405020304" pitchFamily="18" charset="0"/>
                <a:cs typeface="Times New Roman" panose="02020603050405020304" pitchFamily="18" charset="0"/>
              </a:rPr>
              <a:t>Орден святого благоверного князя Даниила Московского II степени (РПЦ)</a:t>
            </a:r>
          </a:p>
          <a:p>
            <a:pPr fontAlgn="auto">
              <a:defRPr/>
            </a:pPr>
            <a:r>
              <a:rPr lang="ru-RU" sz="4800" b="1" dirty="0" smtClean="0">
                <a:latin typeface="Times New Roman" panose="02020603050405020304" pitchFamily="18" charset="0"/>
                <a:cs typeface="Times New Roman" panose="02020603050405020304" pitchFamily="18" charset="0"/>
              </a:rPr>
              <a:t>Орден </a:t>
            </a:r>
            <a:r>
              <a:rPr lang="ru-RU" sz="4800" b="1" dirty="0" err="1" smtClean="0">
                <a:latin typeface="Times New Roman" panose="02020603050405020304" pitchFamily="18" charset="0"/>
                <a:cs typeface="Times New Roman" panose="02020603050405020304" pitchFamily="18" charset="0"/>
              </a:rPr>
              <a:t>Достык</a:t>
            </a:r>
            <a:r>
              <a:rPr lang="ru-RU" sz="4800" b="1" dirty="0" smtClean="0">
                <a:latin typeface="Times New Roman" panose="02020603050405020304" pitchFamily="18" charset="0"/>
                <a:cs typeface="Times New Roman" panose="02020603050405020304" pitchFamily="18" charset="0"/>
              </a:rPr>
              <a:t> I степени («Дружба»)(Казахстан, 2012 )</a:t>
            </a:r>
          </a:p>
          <a:p>
            <a:pPr fontAlgn="auto">
              <a:defRPr/>
            </a:pPr>
            <a:endParaRPr lang="ru-RU" sz="4800" b="1" dirty="0">
              <a:latin typeface="Times New Roman" panose="02020603050405020304" pitchFamily="18" charset="0"/>
              <a:cs typeface="Times New Roman" panose="02020603050405020304" pitchFamily="18" charset="0"/>
            </a:endParaRPr>
          </a:p>
          <a:p>
            <a:pPr fontAlgn="auto">
              <a:defRPr/>
            </a:pPr>
            <a:endParaRPr lang="ru-RU" sz="4800" b="1" dirty="0" smtClean="0">
              <a:latin typeface="Times New Roman" panose="02020603050405020304" pitchFamily="18" charset="0"/>
              <a:cs typeface="Times New Roman" panose="02020603050405020304" pitchFamily="18" charset="0"/>
            </a:endParaRPr>
          </a:p>
          <a:p>
            <a:pPr lvl="1" fontAlgn="auto">
              <a:defRPr/>
            </a:pPr>
            <a:r>
              <a:rPr lang="ru-RU" sz="4600" b="1" dirty="0" smtClean="0">
                <a:latin typeface="Times New Roman" panose="02020603050405020304" pitchFamily="18" charset="0"/>
                <a:cs typeface="Times New Roman" panose="02020603050405020304" pitchFamily="18" charset="0"/>
              </a:rPr>
              <a:t>Орден Дружбы народов (Белоруссия, 2006)</a:t>
            </a:r>
          </a:p>
          <a:p>
            <a:pPr lvl="1" fontAlgn="auto">
              <a:defRPr/>
            </a:pPr>
            <a:r>
              <a:rPr lang="ru-RU" sz="4600" b="1" dirty="0" smtClean="0">
                <a:latin typeface="Times New Roman" panose="02020603050405020304" pitchFamily="18" charset="0"/>
                <a:cs typeface="Times New Roman" panose="02020603050405020304" pitchFamily="18" charset="0"/>
              </a:rPr>
              <a:t>Орден Дружбы (Вьетнам, 2009)</a:t>
            </a:r>
          </a:p>
          <a:p>
            <a:pPr lvl="1" fontAlgn="auto">
              <a:defRPr/>
            </a:pPr>
            <a:r>
              <a:rPr lang="ru-RU" sz="4600" b="1" dirty="0" smtClean="0">
                <a:latin typeface="Times New Roman" panose="02020603050405020304" pitchFamily="18" charset="0"/>
                <a:cs typeface="Times New Roman" panose="02020603050405020304" pitchFamily="18" charset="0"/>
              </a:rPr>
              <a:t>Орден Дружбы (Лаос)</a:t>
            </a:r>
          </a:p>
          <a:p>
            <a:pPr lvl="1" fontAlgn="auto">
              <a:defRPr/>
            </a:pPr>
            <a:r>
              <a:rPr lang="ru-RU" sz="4600" b="1" dirty="0" smtClean="0">
                <a:latin typeface="Times New Roman" panose="02020603050405020304" pitchFamily="18" charset="0"/>
                <a:cs typeface="Times New Roman" panose="02020603050405020304" pitchFamily="18" charset="0"/>
              </a:rPr>
              <a:t>Орден Почёта (19 марта 2010 года) — </a:t>
            </a:r>
            <a:r>
              <a:rPr lang="ru-RU" sz="4600" b="1" i="1" dirty="0" smtClean="0">
                <a:latin typeface="Times New Roman" panose="02020603050405020304" pitchFamily="18" charset="0"/>
                <a:cs typeface="Times New Roman" panose="02020603050405020304" pitchFamily="18" charset="0"/>
              </a:rPr>
              <a:t>за большой личный вклад в дело укрепления системы международной безопасности, поддержания мира и стабильности на Кавказе, развития дружественных отношений между Республикой Южная Осетия и Российской Федерацией</a:t>
            </a:r>
            <a:endParaRPr lang="ru-RU" sz="4600" b="1" dirty="0" smtClean="0">
              <a:latin typeface="Times New Roman" panose="02020603050405020304" pitchFamily="18" charset="0"/>
              <a:cs typeface="Times New Roman" panose="02020603050405020304" pitchFamily="18" charset="0"/>
            </a:endParaRPr>
          </a:p>
          <a:p>
            <a:pPr lvl="1" fontAlgn="auto">
              <a:defRPr/>
            </a:pPr>
            <a:r>
              <a:rPr lang="ru-RU" sz="4600" b="1" dirty="0" smtClean="0">
                <a:latin typeface="Times New Roman" panose="02020603050405020304" pitchFamily="18" charset="0"/>
                <a:cs typeface="Times New Roman" panose="02020603050405020304" pitchFamily="18" charset="0"/>
              </a:rPr>
              <a:t>Орден Святого </a:t>
            </a:r>
            <a:r>
              <a:rPr lang="ru-RU" sz="4600" b="1" dirty="0" err="1" smtClean="0">
                <a:latin typeface="Times New Roman" panose="02020603050405020304" pitchFamily="18" charset="0"/>
                <a:cs typeface="Times New Roman" panose="02020603050405020304" pitchFamily="18" charset="0"/>
              </a:rPr>
              <a:t>Месропа</a:t>
            </a:r>
            <a:r>
              <a:rPr lang="ru-RU" sz="4600" b="1" dirty="0" smtClean="0">
                <a:latin typeface="Times New Roman" panose="02020603050405020304" pitchFamily="18" charset="0"/>
                <a:cs typeface="Times New Roman" panose="02020603050405020304" pitchFamily="18" charset="0"/>
              </a:rPr>
              <a:t> Маштоца (Армения, 19 августа 20</a:t>
            </a:r>
            <a:r>
              <a:rPr lang="en-US" sz="4600" b="1" dirty="0" smtClean="0">
                <a:latin typeface="Times New Roman" panose="02020603050405020304" pitchFamily="18" charset="0"/>
                <a:cs typeface="Times New Roman" panose="02020603050405020304" pitchFamily="18" charset="0"/>
              </a:rPr>
              <a:t>10)</a:t>
            </a:r>
            <a:r>
              <a:rPr lang="ru-RU" sz="4600" b="1" i="1" dirty="0" smtClean="0">
                <a:latin typeface="Times New Roman" panose="02020603050405020304" pitchFamily="18" charset="0"/>
                <a:cs typeface="Times New Roman" panose="02020603050405020304" pitchFamily="18" charset="0"/>
              </a:rPr>
              <a:t> за большой вклад в дело упрочения и развития вековых армяно-российских дружественных отношений</a:t>
            </a:r>
            <a:endParaRPr lang="ru-RU" sz="4600" b="1" dirty="0" smtClean="0">
              <a:latin typeface="Times New Roman" panose="02020603050405020304" pitchFamily="18" charset="0"/>
              <a:cs typeface="Times New Roman" panose="02020603050405020304" pitchFamily="18" charset="0"/>
            </a:endParaRPr>
          </a:p>
          <a:p>
            <a:pPr lvl="1" fontAlgn="auto">
              <a:defRPr/>
            </a:pPr>
            <a:r>
              <a:rPr lang="ru-RU" sz="4600" b="1" dirty="0" smtClean="0">
                <a:latin typeface="Times New Roman" panose="02020603050405020304" pitchFamily="18" charset="0"/>
                <a:cs typeface="Times New Roman" panose="02020603050405020304" pitchFamily="18" charset="0"/>
              </a:rPr>
              <a:t>Золотая медаль Ереванского государственного университета (Армения, 2007 )</a:t>
            </a:r>
          </a:p>
          <a:p>
            <a:pPr lvl="1" fontAlgn="auto">
              <a:defRPr/>
            </a:pPr>
            <a:r>
              <a:rPr lang="ru-RU" sz="4600" b="1" dirty="0" smtClean="0">
                <a:latin typeface="Times New Roman" panose="02020603050405020304" pitchFamily="18" charset="0"/>
                <a:cs typeface="Times New Roman" panose="02020603050405020304" pitchFamily="18" charset="0"/>
              </a:rPr>
              <a:t>Почётная медаль «За участие в программах ООН» (Российская ассоциация содействия ООН, 2005 год)</a:t>
            </a:r>
          </a:p>
          <a:p>
            <a:pPr fontAlgn="auto">
              <a:defRPr/>
            </a:pPr>
            <a:endParaRPr lang="ru-RU" sz="48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4800" y="138113"/>
            <a:ext cx="2660650" cy="708025"/>
          </a:xfrm>
          <a:prstGeom prst="rect">
            <a:avLst/>
          </a:prstGeom>
          <a:solidFill>
            <a:schemeClr val="accent5">
              <a:lumMod val="75000"/>
            </a:schemeClr>
          </a:solidFill>
        </p:spPr>
        <p:txBody>
          <a:bodyPr>
            <a:spAutoFit/>
          </a:bodyPr>
          <a:lstStyle/>
          <a:p>
            <a:pPr algn="ctr" fontAlgn="auto">
              <a:spcBef>
                <a:spcPts val="0"/>
              </a:spcBef>
              <a:spcAft>
                <a:spcPts val="0"/>
              </a:spcAft>
              <a:defRPr/>
            </a:pPr>
            <a:r>
              <a:rPr lang="ru-RU" sz="4000" b="1" dirty="0">
                <a:solidFill>
                  <a:srgbClr val="FF0000"/>
                </a:solidFill>
                <a:latin typeface="Times New Roman" panose="02020603050405020304" pitchFamily="18" charset="0"/>
                <a:cs typeface="Times New Roman" panose="02020603050405020304" pitchFamily="18" charset="0"/>
              </a:rPr>
              <a:t>Награды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1546</TotalTime>
  <Words>1518</Words>
  <Application>Microsoft Office PowerPoint</Application>
  <PresentationFormat>Custom</PresentationFormat>
  <Paragraphs>115</Paragraphs>
  <Slides>24</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24</vt:i4>
      </vt:variant>
    </vt:vector>
  </HeadingPairs>
  <TitlesOfParts>
    <vt:vector size="33" baseType="lpstr">
      <vt:lpstr>Arial</vt:lpstr>
      <vt:lpstr>Century Gothic</vt:lpstr>
      <vt:lpstr>Wingdings 3</vt:lpstr>
      <vt:lpstr>Calibri</vt:lpstr>
      <vt:lpstr>Times New Roman</vt:lpstr>
      <vt:lpstr>Ион</vt:lpstr>
      <vt:lpstr>Ион</vt:lpstr>
      <vt:lpstr>Ион</vt:lpstr>
      <vt:lpstr>Ион</vt:lpstr>
      <vt:lpstr>Слайд 1</vt:lpstr>
      <vt:lpstr>Слайд 2</vt:lpstr>
      <vt:lpstr>Слайд 3</vt:lpstr>
      <vt:lpstr>Chapter I. THE DIPLOMAT.</vt:lpstr>
      <vt:lpstr>Слайд 5</vt:lpstr>
      <vt:lpstr>UNITED NATIONS ORGANISATION</vt:lpstr>
      <vt:lpstr>Слайд 7</vt:lpstr>
      <vt:lpstr>MINISTER OF FOREIGN AFFAIRS</vt:lpstr>
      <vt:lpstr>Слайд 9</vt:lpstr>
      <vt:lpstr>Chapter II. ПЕДАГОГ </vt:lpstr>
      <vt:lpstr>Из </vt:lpstr>
      <vt:lpstr>Слайд 12</vt:lpstr>
      <vt:lpstr>«ХРУСТАЛЬНОЕ ЯБЛОКО»</vt:lpstr>
      <vt:lpstr>«… мы пообещали друг другу, что подобные встречи станут традиционными».</vt:lpstr>
      <vt:lpstr>Интервью с Постоянным Представителем  России при ООН  Сергеем Викторовичем Лавровым</vt:lpstr>
      <vt:lpstr>Выпускник школы при ППРФ в ООН, выпускник МГУ, журналист, корреспондент Russia Today  Пискунов Егор</vt:lpstr>
      <vt:lpstr>Слайд 17</vt:lpstr>
      <vt:lpstr>«Министр иностранных дел Сергей Лавров выступил шафером на импровизированной свадьбе двух корреспондентов министерского пула. Церемония состоялась прямо на борту министерского самолета, следовавшего по маршруту Бали — Москва. Упрашивать министра не пришлось — Егор и Наташа путешествуют в министерском пуле уже три года и давно установили со всеми хорошие отношения». (М. Захарова) </vt:lpstr>
      <vt:lpstr>                               </vt:lpstr>
      <vt:lpstr>Слайд 20</vt:lpstr>
      <vt:lpstr>Слайд 21</vt:lpstr>
      <vt:lpstr>Слайд 22</vt:lpstr>
      <vt:lpstr>Слайд 23</vt:lpstr>
      <vt:lpstr>ГОВОРЯТ АВТОРЫ ПРОЕКТА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dc:creator>
  <cp:lastModifiedBy>School_001</cp:lastModifiedBy>
  <cp:revision>163</cp:revision>
  <dcterms:created xsi:type="dcterms:W3CDTF">2015-12-16T17:08:39Z</dcterms:created>
  <dcterms:modified xsi:type="dcterms:W3CDTF">2017-02-09T14:41:26Z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2683713</vt:lpwstr>
  </property>
  <property fmtid="{D5CDD505-2E9C-101B-9397-08002B2CF9AE}" pid="3" name="NXPowerLiteSettings">
    <vt:lpwstr>F6000400038000</vt:lpwstr>
  </property>
  <property fmtid="{D5CDD505-2E9C-101B-9397-08002B2CF9AE}" pid="4" name="NXPowerLiteVersion">
    <vt:lpwstr>D4.3.1</vt:lpwstr>
  </property>
</Properties>
</file>