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2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558ED5"/>
    <a:srgbClr val="FFE181"/>
    <a:srgbClr val="D0FC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F89ACD-5CCD-475B-A0C8-0D4D1870AD6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5C3ECF-E3F5-41C3-9877-99B8D313DD9D}">
      <dgm:prSet phldrT="[Текст]"/>
      <dgm:spPr/>
      <dgm:t>
        <a:bodyPr/>
        <a:lstStyle/>
        <a:p>
          <a:r>
            <a:rPr lang="ru-RU" dirty="0" smtClean="0"/>
            <a:t>остроугольные</a:t>
          </a:r>
          <a:endParaRPr lang="ru-RU" dirty="0"/>
        </a:p>
      </dgm:t>
    </dgm:pt>
    <dgm:pt modelId="{8BC16B50-58EF-4936-8E6B-6C9E7938A553}" type="parTrans" cxnId="{F5CFD3A3-F1F5-4464-94E4-437A6FBAE23C}">
      <dgm:prSet/>
      <dgm:spPr/>
      <dgm:t>
        <a:bodyPr/>
        <a:lstStyle/>
        <a:p>
          <a:endParaRPr lang="ru-RU"/>
        </a:p>
      </dgm:t>
    </dgm:pt>
    <dgm:pt modelId="{BEAA9781-2072-4683-8B5B-14372ECEEE1D}" type="sibTrans" cxnId="{F5CFD3A3-F1F5-4464-94E4-437A6FBAE23C}">
      <dgm:prSet/>
      <dgm:spPr/>
      <dgm:t>
        <a:bodyPr/>
        <a:lstStyle/>
        <a:p>
          <a:endParaRPr lang="ru-RU"/>
        </a:p>
      </dgm:t>
    </dgm:pt>
    <dgm:pt modelId="{8AEF931D-5CB0-474C-9035-A11369365C06}">
      <dgm:prSet phldrT="[Текст]"/>
      <dgm:spPr/>
      <dgm:t>
        <a:bodyPr/>
        <a:lstStyle/>
        <a:p>
          <a:r>
            <a:rPr lang="ru-RU" dirty="0" smtClean="0"/>
            <a:t>тупоугольные</a:t>
          </a:r>
          <a:endParaRPr lang="ru-RU" dirty="0"/>
        </a:p>
      </dgm:t>
    </dgm:pt>
    <dgm:pt modelId="{8681CB66-0230-4EA4-90F4-64AFDA7B5E39}" type="parTrans" cxnId="{BBE2249D-46ED-4A72-A72F-56D06EEB7D7E}">
      <dgm:prSet/>
      <dgm:spPr/>
      <dgm:t>
        <a:bodyPr/>
        <a:lstStyle/>
        <a:p>
          <a:endParaRPr lang="ru-RU"/>
        </a:p>
      </dgm:t>
    </dgm:pt>
    <dgm:pt modelId="{5C1EA3D6-328A-4F0C-9336-08BEAA4CA1FD}" type="sibTrans" cxnId="{BBE2249D-46ED-4A72-A72F-56D06EEB7D7E}">
      <dgm:prSet/>
      <dgm:spPr/>
      <dgm:t>
        <a:bodyPr/>
        <a:lstStyle/>
        <a:p>
          <a:endParaRPr lang="ru-RU"/>
        </a:p>
      </dgm:t>
    </dgm:pt>
    <dgm:pt modelId="{5C0960E8-D658-44E0-8A7F-D60F93ECC334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прямоугольные</a:t>
          </a:r>
          <a:endParaRPr lang="ru-RU" dirty="0"/>
        </a:p>
      </dgm:t>
    </dgm:pt>
    <dgm:pt modelId="{075DFCAA-2149-4677-816A-D87EAA675D19}" type="parTrans" cxnId="{F4503C48-E2C8-4A99-BFF3-DE1C7DAB2FF9}">
      <dgm:prSet/>
      <dgm:spPr/>
      <dgm:t>
        <a:bodyPr/>
        <a:lstStyle/>
        <a:p>
          <a:endParaRPr lang="ru-RU"/>
        </a:p>
      </dgm:t>
    </dgm:pt>
    <dgm:pt modelId="{0BF39021-EF24-40F7-9170-26850449CFD5}" type="sibTrans" cxnId="{F4503C48-E2C8-4A99-BFF3-DE1C7DAB2FF9}">
      <dgm:prSet/>
      <dgm:spPr/>
      <dgm:t>
        <a:bodyPr/>
        <a:lstStyle/>
        <a:p>
          <a:endParaRPr lang="ru-RU"/>
        </a:p>
      </dgm:t>
    </dgm:pt>
    <dgm:pt modelId="{5D6D7051-AB60-4BF8-A43F-0FAE91072DDE}" type="pres">
      <dgm:prSet presAssocID="{1BF89ACD-5CCD-475B-A0C8-0D4D1870AD6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0BFFAF-3530-451B-B16A-BED26318B547}" type="pres">
      <dgm:prSet presAssocID="{4D5C3ECF-E3F5-41C3-9877-99B8D313DD9D}" presName="parentLin" presStyleCnt="0"/>
      <dgm:spPr/>
    </dgm:pt>
    <dgm:pt modelId="{E5191BF6-51D8-4603-92D3-4508B1E4084C}" type="pres">
      <dgm:prSet presAssocID="{4D5C3ECF-E3F5-41C3-9877-99B8D313DD9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8CE13F0-9769-4F5B-811A-F8E2DDFC37DF}" type="pres">
      <dgm:prSet presAssocID="{4D5C3ECF-E3F5-41C3-9877-99B8D313DD9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288D3-C073-458C-B392-6F150542F463}" type="pres">
      <dgm:prSet presAssocID="{4D5C3ECF-E3F5-41C3-9877-99B8D313DD9D}" presName="negativeSpace" presStyleCnt="0"/>
      <dgm:spPr/>
    </dgm:pt>
    <dgm:pt modelId="{B6A2389E-BD9C-4D06-9471-B237941E72F5}" type="pres">
      <dgm:prSet presAssocID="{4D5C3ECF-E3F5-41C3-9877-99B8D313DD9D}" presName="childText" presStyleLbl="conFgAcc1" presStyleIdx="0" presStyleCnt="3" custLinFactNeighborX="-4095" custLinFactNeighborY="-34501">
        <dgm:presLayoutVars>
          <dgm:bulletEnabled val="1"/>
        </dgm:presLayoutVars>
      </dgm:prSet>
      <dgm:spPr/>
    </dgm:pt>
    <dgm:pt modelId="{CE7EC1AB-828A-4320-AEDC-849C29472418}" type="pres">
      <dgm:prSet presAssocID="{BEAA9781-2072-4683-8B5B-14372ECEEE1D}" presName="spaceBetweenRectangles" presStyleCnt="0"/>
      <dgm:spPr/>
    </dgm:pt>
    <dgm:pt modelId="{64212058-EEA7-414F-A98F-233CC8219B23}" type="pres">
      <dgm:prSet presAssocID="{8AEF931D-5CB0-474C-9035-A11369365C06}" presName="parentLin" presStyleCnt="0"/>
      <dgm:spPr/>
    </dgm:pt>
    <dgm:pt modelId="{B6ED2317-003A-4823-B392-47F4DCA9ED29}" type="pres">
      <dgm:prSet presAssocID="{8AEF931D-5CB0-474C-9035-A11369365C0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911FBF1-2777-41BF-BA2B-6D2BFC8CB1F9}" type="pres">
      <dgm:prSet presAssocID="{8AEF931D-5CB0-474C-9035-A11369365C06}" presName="parentText" presStyleLbl="node1" presStyleIdx="1" presStyleCnt="3" custScaleX="997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9F5F6A-D572-4B64-8CA3-076AF7A9F6D5}" type="pres">
      <dgm:prSet presAssocID="{8AEF931D-5CB0-474C-9035-A11369365C06}" presName="negativeSpace" presStyleCnt="0"/>
      <dgm:spPr/>
    </dgm:pt>
    <dgm:pt modelId="{B3E7562F-5F89-41D6-BB4F-0F6F96AC2351}" type="pres">
      <dgm:prSet presAssocID="{8AEF931D-5CB0-474C-9035-A11369365C0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AA65D4-A8E4-4236-84C3-BF2272C23FB5}" type="pres">
      <dgm:prSet presAssocID="{5C1EA3D6-328A-4F0C-9336-08BEAA4CA1FD}" presName="spaceBetweenRectangles" presStyleCnt="0"/>
      <dgm:spPr/>
    </dgm:pt>
    <dgm:pt modelId="{733DD32E-9EA2-4F62-A870-65CF63120F0F}" type="pres">
      <dgm:prSet presAssocID="{5C0960E8-D658-44E0-8A7F-D60F93ECC334}" presName="parentLin" presStyleCnt="0"/>
      <dgm:spPr/>
    </dgm:pt>
    <dgm:pt modelId="{CC1582FA-44B3-489B-A840-6C720EC50485}" type="pres">
      <dgm:prSet presAssocID="{5C0960E8-D658-44E0-8A7F-D60F93ECC33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15E4AD5-1685-43DE-9D70-65ED8FCFFC34}" type="pres">
      <dgm:prSet presAssocID="{5C0960E8-D658-44E0-8A7F-D60F93ECC334}" presName="parentText" presStyleLbl="node1" presStyleIdx="2" presStyleCnt="3" custLinFactNeighborX="-14606" custLinFactNeighborY="3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CE05B3-D258-412F-9176-2ACC09AF3EAA}" type="pres">
      <dgm:prSet presAssocID="{5C0960E8-D658-44E0-8A7F-D60F93ECC334}" presName="negativeSpace" presStyleCnt="0"/>
      <dgm:spPr/>
    </dgm:pt>
    <dgm:pt modelId="{AF5856CF-6CEC-4CD6-A7E6-063738FC0C28}" type="pres">
      <dgm:prSet presAssocID="{5C0960E8-D658-44E0-8A7F-D60F93ECC334}" presName="childText" presStyleLbl="conFgAcc1" presStyleIdx="2" presStyleCnt="3" custLinFactNeighborX="7047" custLinFactNeighborY="46573">
        <dgm:presLayoutVars>
          <dgm:bulletEnabled val="1"/>
        </dgm:presLayoutVars>
      </dgm:prSet>
      <dgm:spPr/>
    </dgm:pt>
  </dgm:ptLst>
  <dgm:cxnLst>
    <dgm:cxn modelId="{03BC25DE-AB06-45BA-BB9A-CA65A4BA9CD7}" type="presOf" srcId="{1BF89ACD-5CCD-475B-A0C8-0D4D1870AD6D}" destId="{5D6D7051-AB60-4BF8-A43F-0FAE91072DDE}" srcOrd="0" destOrd="0" presId="urn:microsoft.com/office/officeart/2005/8/layout/list1"/>
    <dgm:cxn modelId="{5A23F9FC-5625-4729-A962-1B573DD28E71}" type="presOf" srcId="{8AEF931D-5CB0-474C-9035-A11369365C06}" destId="{B6ED2317-003A-4823-B392-47F4DCA9ED29}" srcOrd="0" destOrd="0" presId="urn:microsoft.com/office/officeart/2005/8/layout/list1"/>
    <dgm:cxn modelId="{60A093EE-28D6-42F0-A0E7-6D26E538E8A4}" type="presOf" srcId="{4D5C3ECF-E3F5-41C3-9877-99B8D313DD9D}" destId="{E5191BF6-51D8-4603-92D3-4508B1E4084C}" srcOrd="0" destOrd="0" presId="urn:microsoft.com/office/officeart/2005/8/layout/list1"/>
    <dgm:cxn modelId="{B01F2A57-AF05-4C29-A8AC-D889D8656622}" type="presOf" srcId="{5C0960E8-D658-44E0-8A7F-D60F93ECC334}" destId="{CC1582FA-44B3-489B-A840-6C720EC50485}" srcOrd="0" destOrd="0" presId="urn:microsoft.com/office/officeart/2005/8/layout/list1"/>
    <dgm:cxn modelId="{D6E24E77-46D9-43BA-B9C4-C0B6752663EB}" type="presOf" srcId="{8AEF931D-5CB0-474C-9035-A11369365C06}" destId="{E911FBF1-2777-41BF-BA2B-6D2BFC8CB1F9}" srcOrd="1" destOrd="0" presId="urn:microsoft.com/office/officeart/2005/8/layout/list1"/>
    <dgm:cxn modelId="{F4503C48-E2C8-4A99-BFF3-DE1C7DAB2FF9}" srcId="{1BF89ACD-5CCD-475B-A0C8-0D4D1870AD6D}" destId="{5C0960E8-D658-44E0-8A7F-D60F93ECC334}" srcOrd="2" destOrd="0" parTransId="{075DFCAA-2149-4677-816A-D87EAA675D19}" sibTransId="{0BF39021-EF24-40F7-9170-26850449CFD5}"/>
    <dgm:cxn modelId="{BBE2249D-46ED-4A72-A72F-56D06EEB7D7E}" srcId="{1BF89ACD-5CCD-475B-A0C8-0D4D1870AD6D}" destId="{8AEF931D-5CB0-474C-9035-A11369365C06}" srcOrd="1" destOrd="0" parTransId="{8681CB66-0230-4EA4-90F4-64AFDA7B5E39}" sibTransId="{5C1EA3D6-328A-4F0C-9336-08BEAA4CA1FD}"/>
    <dgm:cxn modelId="{F5CFD3A3-F1F5-4464-94E4-437A6FBAE23C}" srcId="{1BF89ACD-5CCD-475B-A0C8-0D4D1870AD6D}" destId="{4D5C3ECF-E3F5-41C3-9877-99B8D313DD9D}" srcOrd="0" destOrd="0" parTransId="{8BC16B50-58EF-4936-8E6B-6C9E7938A553}" sibTransId="{BEAA9781-2072-4683-8B5B-14372ECEEE1D}"/>
    <dgm:cxn modelId="{C542A1EE-0EC5-454C-A1E5-B27A23EBA1BE}" type="presOf" srcId="{4D5C3ECF-E3F5-41C3-9877-99B8D313DD9D}" destId="{78CE13F0-9769-4F5B-811A-F8E2DDFC37DF}" srcOrd="1" destOrd="0" presId="urn:microsoft.com/office/officeart/2005/8/layout/list1"/>
    <dgm:cxn modelId="{592E34DC-19EB-4BED-869B-AF081403547A}" type="presOf" srcId="{5C0960E8-D658-44E0-8A7F-D60F93ECC334}" destId="{415E4AD5-1685-43DE-9D70-65ED8FCFFC34}" srcOrd="1" destOrd="0" presId="urn:microsoft.com/office/officeart/2005/8/layout/list1"/>
    <dgm:cxn modelId="{A1579837-E154-4C0F-A80B-3ADB6B5C0D61}" type="presParOf" srcId="{5D6D7051-AB60-4BF8-A43F-0FAE91072DDE}" destId="{3C0BFFAF-3530-451B-B16A-BED26318B547}" srcOrd="0" destOrd="0" presId="urn:microsoft.com/office/officeart/2005/8/layout/list1"/>
    <dgm:cxn modelId="{71520DE3-1B0C-4610-8562-6B39A3BDDBB6}" type="presParOf" srcId="{3C0BFFAF-3530-451B-B16A-BED26318B547}" destId="{E5191BF6-51D8-4603-92D3-4508B1E4084C}" srcOrd="0" destOrd="0" presId="urn:microsoft.com/office/officeart/2005/8/layout/list1"/>
    <dgm:cxn modelId="{18743D66-C84F-480B-8C0B-FD5249DCA250}" type="presParOf" srcId="{3C0BFFAF-3530-451B-B16A-BED26318B547}" destId="{78CE13F0-9769-4F5B-811A-F8E2DDFC37DF}" srcOrd="1" destOrd="0" presId="urn:microsoft.com/office/officeart/2005/8/layout/list1"/>
    <dgm:cxn modelId="{474355E7-D707-42A2-91DD-17EED5AE7581}" type="presParOf" srcId="{5D6D7051-AB60-4BF8-A43F-0FAE91072DDE}" destId="{740288D3-C073-458C-B392-6F150542F463}" srcOrd="1" destOrd="0" presId="urn:microsoft.com/office/officeart/2005/8/layout/list1"/>
    <dgm:cxn modelId="{B3CAC283-9ADE-4849-9EF6-10578355E301}" type="presParOf" srcId="{5D6D7051-AB60-4BF8-A43F-0FAE91072DDE}" destId="{B6A2389E-BD9C-4D06-9471-B237941E72F5}" srcOrd="2" destOrd="0" presId="urn:microsoft.com/office/officeart/2005/8/layout/list1"/>
    <dgm:cxn modelId="{E6AB1B37-DFCB-4FFE-BAD6-B73E7CA1B215}" type="presParOf" srcId="{5D6D7051-AB60-4BF8-A43F-0FAE91072DDE}" destId="{CE7EC1AB-828A-4320-AEDC-849C29472418}" srcOrd="3" destOrd="0" presId="urn:microsoft.com/office/officeart/2005/8/layout/list1"/>
    <dgm:cxn modelId="{244EFD5D-758A-47DC-80E5-AA1EA18EE38C}" type="presParOf" srcId="{5D6D7051-AB60-4BF8-A43F-0FAE91072DDE}" destId="{64212058-EEA7-414F-A98F-233CC8219B23}" srcOrd="4" destOrd="0" presId="urn:microsoft.com/office/officeart/2005/8/layout/list1"/>
    <dgm:cxn modelId="{ED895B6F-7EE2-472E-BDD3-9481DA385B6F}" type="presParOf" srcId="{64212058-EEA7-414F-A98F-233CC8219B23}" destId="{B6ED2317-003A-4823-B392-47F4DCA9ED29}" srcOrd="0" destOrd="0" presId="urn:microsoft.com/office/officeart/2005/8/layout/list1"/>
    <dgm:cxn modelId="{1DD1E38B-4E6B-4BCE-8829-3F2F21B70B5D}" type="presParOf" srcId="{64212058-EEA7-414F-A98F-233CC8219B23}" destId="{E911FBF1-2777-41BF-BA2B-6D2BFC8CB1F9}" srcOrd="1" destOrd="0" presId="urn:microsoft.com/office/officeart/2005/8/layout/list1"/>
    <dgm:cxn modelId="{768DC16B-4557-44B9-93BA-DA35748D2AD3}" type="presParOf" srcId="{5D6D7051-AB60-4BF8-A43F-0FAE91072DDE}" destId="{3E9F5F6A-D572-4B64-8CA3-076AF7A9F6D5}" srcOrd="5" destOrd="0" presId="urn:microsoft.com/office/officeart/2005/8/layout/list1"/>
    <dgm:cxn modelId="{668281C0-6E50-4C1A-8BA6-FB549B5B5D86}" type="presParOf" srcId="{5D6D7051-AB60-4BF8-A43F-0FAE91072DDE}" destId="{B3E7562F-5F89-41D6-BB4F-0F6F96AC2351}" srcOrd="6" destOrd="0" presId="urn:microsoft.com/office/officeart/2005/8/layout/list1"/>
    <dgm:cxn modelId="{22FC7D5E-0D8A-4210-B7EA-DD7EC8B94F60}" type="presParOf" srcId="{5D6D7051-AB60-4BF8-A43F-0FAE91072DDE}" destId="{C0AA65D4-A8E4-4236-84C3-BF2272C23FB5}" srcOrd="7" destOrd="0" presId="urn:microsoft.com/office/officeart/2005/8/layout/list1"/>
    <dgm:cxn modelId="{0C069DF6-B717-479F-BC53-D0C2B38216C2}" type="presParOf" srcId="{5D6D7051-AB60-4BF8-A43F-0FAE91072DDE}" destId="{733DD32E-9EA2-4F62-A870-65CF63120F0F}" srcOrd="8" destOrd="0" presId="urn:microsoft.com/office/officeart/2005/8/layout/list1"/>
    <dgm:cxn modelId="{5971A5D7-76C4-4DA3-B0CF-80D2B80CEAB9}" type="presParOf" srcId="{733DD32E-9EA2-4F62-A870-65CF63120F0F}" destId="{CC1582FA-44B3-489B-A840-6C720EC50485}" srcOrd="0" destOrd="0" presId="urn:microsoft.com/office/officeart/2005/8/layout/list1"/>
    <dgm:cxn modelId="{FFE87A4B-518D-4956-BB49-9FD61EE3CB0B}" type="presParOf" srcId="{733DD32E-9EA2-4F62-A870-65CF63120F0F}" destId="{415E4AD5-1685-43DE-9D70-65ED8FCFFC34}" srcOrd="1" destOrd="0" presId="urn:microsoft.com/office/officeart/2005/8/layout/list1"/>
    <dgm:cxn modelId="{185D412E-4721-49FF-862E-04F22FBDFFE6}" type="presParOf" srcId="{5D6D7051-AB60-4BF8-A43F-0FAE91072DDE}" destId="{DACE05B3-D258-412F-9176-2ACC09AF3EAA}" srcOrd="9" destOrd="0" presId="urn:microsoft.com/office/officeart/2005/8/layout/list1"/>
    <dgm:cxn modelId="{0B1F2949-5511-48D0-8638-6D83504BED6F}" type="presParOf" srcId="{5D6D7051-AB60-4BF8-A43F-0FAE91072DDE}" destId="{AF5856CF-6CEC-4CD6-A7E6-063738FC0C28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1F16E-B5B3-49B8-94F1-B5F544A9490C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C8A65-29F6-4882-AD1C-5552FFCFE1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86B9223-F5D3-4246-BA2C-67CE505479AE}" type="slidenum">
              <a:rPr lang="ru-RU" smtClean="0"/>
              <a:pPr eaLnBrk="1" hangingPunct="1"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FC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AF4AE-4811-46D3-A23F-5DA6842CF879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9947-B994-4AC3-9532-8A952E31CA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82721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КЛАССИФИКАЦИЯ </a:t>
            </a:r>
            <a:b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ТРЕУГОЛЬНИКОВ</a:t>
            </a:r>
            <a:b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 сторонам и углам</a:t>
            </a:r>
            <a:endParaRPr lang="ru-RU" dirty="0"/>
          </a:p>
        </p:txBody>
      </p:sp>
      <p:pic>
        <p:nvPicPr>
          <p:cNvPr id="5" name="Picture 2" descr="C:\Users\Ирина\Pictures\Рисунок1.jpg"/>
          <p:cNvPicPr>
            <a:picLocks noChangeAspect="1" noChangeArrowheads="1"/>
          </p:cNvPicPr>
          <p:nvPr/>
        </p:nvPicPr>
        <p:blipFill>
          <a:blip r:embed="rId2" cstate="print"/>
          <a:srcRect l="66030" t="49581" r="5282" b="6424"/>
          <a:stretch>
            <a:fillRect/>
          </a:stretch>
        </p:blipFill>
        <p:spPr bwMode="auto">
          <a:xfrm>
            <a:off x="7000892" y="4714884"/>
            <a:ext cx="1928826" cy="1928826"/>
          </a:xfrm>
          <a:prstGeom prst="rect">
            <a:avLst/>
          </a:prstGeom>
          <a:noFill/>
        </p:spPr>
      </p:pic>
      <p:pic>
        <p:nvPicPr>
          <p:cNvPr id="6" name="Picture 2" descr="Картинка 12 из 863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9002" y="285728"/>
            <a:ext cx="181683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071538" y="478632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Автор плаката: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©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Манахова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Ирина Михайловна,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учитель СОШ № 5 г. Рыбинска,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ноябрь 2015 год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1465263" y="428604"/>
            <a:ext cx="4602542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Century Schoolbook" pitchFamily="18" charset="0"/>
              </a:rPr>
              <a:t>ТРЕУГОЛЬНИКИ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5179223" y="964389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383756" y="2312194"/>
            <a:ext cx="18002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788429" y="997729"/>
            <a:ext cx="428628" cy="290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TextBox 13"/>
          <p:cNvSpPr txBox="1">
            <a:spLocks noChangeArrowheads="1"/>
          </p:cNvSpPr>
          <p:nvPr/>
        </p:nvSpPr>
        <p:spPr bwMode="auto">
          <a:xfrm>
            <a:off x="2857500" y="3214688"/>
            <a:ext cx="3209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entury Schoolbook" pitchFamily="18" charset="0"/>
                <a:hlinkClick r:id="" action="ppaction://noaction"/>
              </a:rPr>
              <a:t>ТУПОУГОЛЬНЫЕ</a:t>
            </a:r>
            <a:endParaRPr lang="ru-RU" sz="2400" b="1">
              <a:latin typeface="Century Schoolbook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886234" y="1460954"/>
          <a:ext cx="7686294" cy="4396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2" descr="Картинка 12 из 863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214290"/>
            <a:ext cx="1725963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1357290" y="1500174"/>
            <a:ext cx="5286412" cy="928694"/>
          </a:xfrm>
          <a:prstGeom prst="roundRect">
            <a:avLst/>
          </a:prstGeom>
          <a:solidFill>
            <a:schemeClr val="accent1">
              <a:alpha val="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857224" y="1214422"/>
            <a:ext cx="7715304" cy="1928826"/>
            <a:chOff x="289732" y="3929067"/>
            <a:chExt cx="8755570" cy="3071834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89732" y="3929067"/>
              <a:ext cx="8755570" cy="307183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Треугольник называется</a:t>
              </a:r>
            </a:p>
            <a:p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 </a:t>
              </a:r>
              <a:r>
                <a:rPr lang="ru-RU" sz="2800" b="1" dirty="0" smtClean="0">
                  <a:solidFill>
                    <a:srgbClr val="FF0000"/>
                  </a:solidFill>
                  <a:latin typeface="Century" pitchFamily="18" charset="0"/>
                </a:rPr>
                <a:t>остроугольным</a:t>
              </a:r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, </a:t>
              </a:r>
            </a:p>
            <a:p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если у него все углы острые.</a:t>
              </a:r>
              <a:endParaRPr lang="ru-RU" sz="2800" b="1" dirty="0">
                <a:solidFill>
                  <a:schemeClr val="tx1"/>
                </a:solidFill>
                <a:latin typeface="Century" pitchFamily="18" charset="0"/>
              </a:endParaRPr>
            </a:p>
          </p:txBody>
        </p:sp>
        <p:sp>
          <p:nvSpPr>
            <p:cNvPr id="14" name="Равнобедренный треугольник 13"/>
            <p:cNvSpPr/>
            <p:nvPr/>
          </p:nvSpPr>
          <p:spPr>
            <a:xfrm>
              <a:off x="6613199" y="4611697"/>
              <a:ext cx="2000264" cy="1293539"/>
            </a:xfrm>
            <a:prstGeom prst="triangle">
              <a:avLst>
                <a:gd name="adj" fmla="val 57085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5" name="Скругленный прямоугольник 14"/>
          <p:cNvSpPr/>
          <p:nvPr/>
        </p:nvSpPr>
        <p:spPr>
          <a:xfrm>
            <a:off x="1214414" y="4572008"/>
            <a:ext cx="5286412" cy="857256"/>
          </a:xfrm>
          <a:prstGeom prst="roundRect">
            <a:avLst/>
          </a:prstGeom>
          <a:solidFill>
            <a:srgbClr val="558ED5">
              <a:alpha val="0"/>
            </a:srgbClr>
          </a:solidFill>
          <a:ln>
            <a:solidFill>
              <a:schemeClr val="tx2">
                <a:lumMod val="60000"/>
                <a:lumOff val="4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285852" y="3071810"/>
            <a:ext cx="5286412" cy="857256"/>
          </a:xfrm>
          <a:prstGeom prst="roundRect">
            <a:avLst/>
          </a:prstGeom>
          <a:solidFill>
            <a:schemeClr val="tx2">
              <a:lumMod val="60000"/>
              <a:lumOff val="40000"/>
              <a:alpha val="0"/>
            </a:schemeClr>
          </a:solidFill>
          <a:ln>
            <a:solidFill>
              <a:schemeClr val="accent1">
                <a:shade val="50000"/>
                <a:alpha val="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6"/>
          <p:cNvGrpSpPr/>
          <p:nvPr/>
        </p:nvGrpSpPr>
        <p:grpSpPr>
          <a:xfrm>
            <a:off x="857224" y="1214422"/>
            <a:ext cx="7786742" cy="3214710"/>
            <a:chOff x="785786" y="4572008"/>
            <a:chExt cx="8292812" cy="2926977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785786" y="4572008"/>
              <a:ext cx="8292812" cy="292697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00100" y="4672785"/>
              <a:ext cx="5857936" cy="2082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2800" b="1" i="1" dirty="0" smtClean="0">
                  <a:latin typeface="Century" pitchFamily="18" charset="0"/>
                </a:rPr>
                <a:t>Если один из углов треугольника тупой (больше 90°), то треугольник </a:t>
              </a:r>
              <a:endParaRPr lang="en-US" sz="2800" b="1" i="1" dirty="0" smtClean="0">
                <a:latin typeface="Century" pitchFamily="18" charset="0"/>
              </a:endParaRPr>
            </a:p>
            <a:p>
              <a:pPr>
                <a:defRPr/>
              </a:pPr>
              <a:r>
                <a:rPr lang="ru-RU" sz="2800" b="1" i="1" dirty="0" smtClean="0">
                  <a:latin typeface="Century" pitchFamily="18" charset="0"/>
                </a:rPr>
                <a:t>называется </a:t>
              </a:r>
              <a:r>
                <a:rPr lang="ru-RU" sz="2800" b="1" i="1" dirty="0" smtClean="0">
                  <a:solidFill>
                    <a:srgbClr val="FF0000"/>
                  </a:solidFill>
                  <a:latin typeface="Century" pitchFamily="18" charset="0"/>
                </a:rPr>
                <a:t>тупоугольным</a:t>
              </a:r>
              <a:r>
                <a:rPr lang="ru-RU" sz="2800" b="1" i="1" dirty="0" smtClean="0">
                  <a:solidFill>
                    <a:schemeClr val="accent2">
                      <a:lumMod val="75000"/>
                    </a:schemeClr>
                  </a:solidFill>
                  <a:latin typeface="Century" pitchFamily="18" charset="0"/>
                </a:rPr>
                <a:t>.</a:t>
              </a:r>
              <a:endPara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endParaRPr>
            </a:p>
            <a:p>
              <a:pPr>
                <a:defRPr/>
              </a:pPr>
              <a:r>
                <a:rPr lang="ru-RU" sz="2400" dirty="0" smtClean="0">
                  <a:latin typeface="Century Schoolbook" pitchFamily="18" charset="0"/>
                </a:rPr>
                <a:t>                </a:t>
              </a:r>
              <a:endParaRPr lang="ru-RU" sz="2400" dirty="0">
                <a:latin typeface="Century Schoolbook" pitchFamily="18" charset="0"/>
              </a:endParaRPr>
            </a:p>
          </p:txBody>
        </p:sp>
        <p:sp>
          <p:nvSpPr>
            <p:cNvPr id="20" name="Равнобедренный треугольник 19"/>
            <p:cNvSpPr/>
            <p:nvPr/>
          </p:nvSpPr>
          <p:spPr>
            <a:xfrm rot="9379085">
              <a:off x="5318596" y="5432222"/>
              <a:ext cx="3457040" cy="655045"/>
            </a:xfrm>
            <a:prstGeom prst="triangle">
              <a:avLst>
                <a:gd name="adj" fmla="val 49883"/>
              </a:avLst>
            </a:prstGeom>
            <a:solidFill>
              <a:srgbClr val="990099"/>
            </a:solidFill>
            <a:ln w="25400" cap="flat" cmpd="sng" algn="ctr">
              <a:solidFill>
                <a:srgbClr val="990099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sysClr val="window" lastClr="FFFFFF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857224" y="1214422"/>
            <a:ext cx="7858180" cy="4643470"/>
            <a:chOff x="857224" y="2357430"/>
            <a:chExt cx="7639897" cy="1928826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2" name="Прямоугольник 21"/>
            <p:cNvSpPr/>
            <p:nvPr/>
          </p:nvSpPr>
          <p:spPr>
            <a:xfrm>
              <a:off x="857224" y="2357430"/>
              <a:ext cx="7639897" cy="192882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" pitchFamily="18" charset="0"/>
                </a:rPr>
                <a:t>Если один из углов прямой </a:t>
              </a:r>
              <a:endPara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" pitchFamily="18" charset="0"/>
              </a:endParaRPr>
            </a:p>
            <a:p>
              <a:r>
                <a:rPr lang="ru-RU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" pitchFamily="18" charset="0"/>
                </a:rPr>
                <a:t>(равен 90</a:t>
              </a:r>
              <a:r>
                <a:rPr lang="ru-RU" sz="2800" b="1" i="1" dirty="0" smtClean="0">
                  <a:solidFill>
                    <a:schemeClr val="accent3">
                      <a:lumMod val="50000"/>
                    </a:schemeClr>
                  </a:solidFill>
                  <a:latin typeface="Century" pitchFamily="18" charset="0"/>
                </a:rPr>
                <a:t>°),</a:t>
              </a:r>
            </a:p>
            <a:p>
              <a:r>
                <a:rPr lang="ru-RU" sz="2800" b="1" i="1" dirty="0" smtClean="0">
                  <a:solidFill>
                    <a:schemeClr val="accent3">
                      <a:lumMod val="50000"/>
                    </a:schemeClr>
                  </a:solidFill>
                  <a:latin typeface="Century" pitchFamily="18" charset="0"/>
                </a:rPr>
                <a:t> </a:t>
              </a:r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то треугольник называется</a:t>
              </a:r>
            </a:p>
            <a:p>
              <a:r>
                <a:rPr lang="ru-RU" sz="2800" b="1" i="1" dirty="0" smtClean="0">
                  <a:solidFill>
                    <a:schemeClr val="accent3">
                      <a:lumMod val="50000"/>
                    </a:schemeClr>
                  </a:solidFill>
                  <a:latin typeface="Century" pitchFamily="18" charset="0"/>
                </a:rPr>
                <a:t> </a:t>
              </a:r>
              <a:r>
                <a:rPr lang="ru-RU" sz="2800" b="1" dirty="0" smtClean="0">
                  <a:solidFill>
                    <a:srgbClr val="FF0000"/>
                  </a:solidFill>
                  <a:latin typeface="Century" pitchFamily="18" charset="0"/>
                </a:rPr>
                <a:t>прямоугольным.   </a:t>
              </a:r>
              <a:endParaRPr lang="ru-RU" sz="2800" b="1" dirty="0">
                <a:solidFill>
                  <a:srgbClr val="FF0000"/>
                </a:solidFill>
                <a:latin typeface="Century" pitchFamily="18" charset="0"/>
              </a:endParaRPr>
            </a:p>
          </p:txBody>
        </p:sp>
        <p:sp>
          <p:nvSpPr>
            <p:cNvPr id="23" name="Прямоугольный треугольник 22"/>
            <p:cNvSpPr/>
            <p:nvPr/>
          </p:nvSpPr>
          <p:spPr>
            <a:xfrm>
              <a:off x="6143636" y="3071810"/>
              <a:ext cx="1945057" cy="1071570"/>
            </a:xfrm>
            <a:prstGeom prst="rt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928794" y="428604"/>
            <a:ext cx="4602542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Century Schoolbook" pitchFamily="18" charset="0"/>
              </a:rPr>
              <a:t>ТРЕУГОЛЬНИКИ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785786" y="2143116"/>
            <a:ext cx="7858181" cy="3786214"/>
            <a:chOff x="785786" y="1714488"/>
            <a:chExt cx="7858181" cy="3643338"/>
          </a:xfrm>
        </p:grpSpPr>
        <p:sp>
          <p:nvSpPr>
            <p:cNvPr id="10" name="Прямоугольник с двумя скругленными соседними углами 9"/>
            <p:cNvSpPr/>
            <p:nvPr/>
          </p:nvSpPr>
          <p:spPr>
            <a:xfrm>
              <a:off x="785786" y="1714488"/>
              <a:ext cx="2428892" cy="2643206"/>
            </a:xfrm>
            <a:prstGeom prst="round2SameRect">
              <a:avLst>
                <a:gd name="adj1" fmla="val 8000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Прямоугольник с двумя скругленными соседними углами 10"/>
            <p:cNvSpPr/>
            <p:nvPr/>
          </p:nvSpPr>
          <p:spPr>
            <a:xfrm>
              <a:off x="3500430" y="1714488"/>
              <a:ext cx="2428892" cy="2643206"/>
            </a:xfrm>
            <a:prstGeom prst="round2SameRect">
              <a:avLst>
                <a:gd name="adj1" fmla="val 8000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с двумя скругленными соседними углами 11"/>
            <p:cNvSpPr/>
            <p:nvPr/>
          </p:nvSpPr>
          <p:spPr>
            <a:xfrm>
              <a:off x="6215074" y="1714488"/>
              <a:ext cx="2428892" cy="2643206"/>
            </a:xfrm>
            <a:prstGeom prst="round2SameRect">
              <a:avLst>
                <a:gd name="adj1" fmla="val 8000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3" name="Группа 12"/>
            <p:cNvGrpSpPr/>
            <p:nvPr/>
          </p:nvGrpSpPr>
          <p:grpSpPr>
            <a:xfrm>
              <a:off x="785786" y="4357694"/>
              <a:ext cx="2500330" cy="965085"/>
              <a:chOff x="213412" y="3226272"/>
              <a:chExt cx="2857520" cy="965085"/>
            </a:xfrm>
          </p:grpSpPr>
          <p:sp>
            <p:nvSpPr>
              <p:cNvPr id="14" name="Прямоугольник 13"/>
              <p:cNvSpPr/>
              <p:nvPr/>
            </p:nvSpPr>
            <p:spPr>
              <a:xfrm>
                <a:off x="213412" y="3226272"/>
                <a:ext cx="2775877" cy="965085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Прямоугольник 14"/>
              <p:cNvSpPr/>
              <p:nvPr/>
            </p:nvSpPr>
            <p:spPr>
              <a:xfrm>
                <a:off x="213412" y="3226272"/>
                <a:ext cx="2857520" cy="9650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0" rIns="35560" bIns="0" numCol="1" spcCol="1270" anchor="ctr" anchorCtr="0">
                <a:noAutofit/>
              </a:bodyPr>
              <a:lstStyle/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800" kern="1200" dirty="0" smtClean="0"/>
                  <a:t>Равно-</a:t>
                </a:r>
              </a:p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800" kern="1200" dirty="0" smtClean="0"/>
                  <a:t>бедренные</a:t>
                </a:r>
                <a:endParaRPr lang="ru-RU" sz="2800" kern="1200" dirty="0"/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3500430" y="4357694"/>
              <a:ext cx="2428892" cy="1000132"/>
              <a:chOff x="-154429" y="3083397"/>
              <a:chExt cx="3126636" cy="1000132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-154429" y="3083398"/>
                <a:ext cx="3126635" cy="1000131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Прямоугольник 17"/>
              <p:cNvSpPr/>
              <p:nvPr/>
            </p:nvSpPr>
            <p:spPr>
              <a:xfrm>
                <a:off x="-154429" y="3083397"/>
                <a:ext cx="3126636" cy="100013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0" rIns="35560" bIns="0" numCol="1" spcCol="1270" anchor="ctr" anchorCtr="0">
                <a:noAutofit/>
              </a:bodyPr>
              <a:lstStyle/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800" kern="1200" dirty="0" smtClean="0"/>
                  <a:t>Равно-</a:t>
                </a:r>
              </a:p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800" dirty="0" smtClean="0"/>
                  <a:t>сторонни</a:t>
                </a:r>
                <a:r>
                  <a:rPr lang="ru-RU" sz="2800" kern="1200" dirty="0" smtClean="0"/>
                  <a:t>е</a:t>
                </a:r>
                <a:endParaRPr lang="ru-RU" sz="2800" kern="1200" dirty="0"/>
              </a:p>
            </p:txBody>
          </p:sp>
        </p:grpSp>
        <p:grpSp>
          <p:nvGrpSpPr>
            <p:cNvPr id="22" name="Группа 21"/>
            <p:cNvGrpSpPr/>
            <p:nvPr/>
          </p:nvGrpSpPr>
          <p:grpSpPr>
            <a:xfrm>
              <a:off x="6215074" y="4357694"/>
              <a:ext cx="2428893" cy="1000132"/>
              <a:chOff x="-118110" y="2440455"/>
              <a:chExt cx="2944113" cy="1532040"/>
            </a:xfrm>
          </p:grpSpPr>
          <p:sp>
            <p:nvSpPr>
              <p:cNvPr id="23" name="Прямоугольник 22"/>
              <p:cNvSpPr/>
              <p:nvPr/>
            </p:nvSpPr>
            <p:spPr>
              <a:xfrm>
                <a:off x="-118110" y="2440455"/>
                <a:ext cx="2944113" cy="1532040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Прямоугольник 23"/>
              <p:cNvSpPr/>
              <p:nvPr/>
            </p:nvSpPr>
            <p:spPr>
              <a:xfrm>
                <a:off x="-118110" y="2440455"/>
                <a:ext cx="2944111" cy="100013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6680" tIns="0" rIns="35560" bIns="0" numCol="1" spcCol="1270" anchor="ctr" anchorCtr="0">
                <a:noAutofit/>
              </a:bodyPr>
              <a:lstStyle/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2800" dirty="0" smtClean="0"/>
              </a:p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800" kern="1200" dirty="0" smtClean="0"/>
                  <a:t>Разно-</a:t>
                </a:r>
              </a:p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800" dirty="0" smtClean="0"/>
                  <a:t>сторонни</a:t>
                </a:r>
                <a:r>
                  <a:rPr lang="ru-RU" sz="2800" kern="1200" dirty="0" smtClean="0"/>
                  <a:t>е</a:t>
                </a:r>
                <a:endParaRPr lang="ru-RU" sz="2800" kern="1200" dirty="0"/>
              </a:p>
            </p:txBody>
          </p:sp>
        </p:grpSp>
      </p:grpSp>
      <p:sp>
        <p:nvSpPr>
          <p:cNvPr id="26" name="Равнобедренный треугольник 25"/>
          <p:cNvSpPr/>
          <p:nvPr/>
        </p:nvSpPr>
        <p:spPr>
          <a:xfrm>
            <a:off x="1142976" y="2000240"/>
            <a:ext cx="1346202" cy="1643074"/>
          </a:xfrm>
          <a:prstGeom prst="triangle">
            <a:avLst>
              <a:gd name="adj" fmla="val 5136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6572264" y="2000240"/>
            <a:ext cx="1643074" cy="1714512"/>
          </a:xfrm>
          <a:prstGeom prst="triangle">
            <a:avLst>
              <a:gd name="adj" fmla="val 7873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4000496" y="2000240"/>
            <a:ext cx="1785950" cy="162878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9" name="Picture 2" descr="Картинка 12 из 863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0"/>
            <a:ext cx="181683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Прямая со стрелкой 30"/>
          <p:cNvCxnSpPr/>
          <p:nvPr/>
        </p:nvCxnSpPr>
        <p:spPr>
          <a:xfrm rot="5400000">
            <a:off x="4215604" y="1642256"/>
            <a:ext cx="714380" cy="1588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2750331" y="1393017"/>
            <a:ext cx="785818" cy="571504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6200000" flipH="1">
            <a:off x="5787240" y="1358092"/>
            <a:ext cx="714380" cy="56991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1" name="Группа 50"/>
          <p:cNvGrpSpPr/>
          <p:nvPr/>
        </p:nvGrpSpPr>
        <p:grpSpPr>
          <a:xfrm>
            <a:off x="642909" y="2000240"/>
            <a:ext cx="8001056" cy="4143404"/>
            <a:chOff x="-2912377" y="2034727"/>
            <a:chExt cx="7286676" cy="2500330"/>
          </a:xfrm>
        </p:grpSpPr>
        <p:sp>
          <p:nvSpPr>
            <p:cNvPr id="52" name="Прямоугольник 51"/>
            <p:cNvSpPr/>
            <p:nvPr/>
          </p:nvSpPr>
          <p:spPr>
            <a:xfrm>
              <a:off x="-2912377" y="2034727"/>
              <a:ext cx="7286676" cy="2500330"/>
            </a:xfrm>
            <a:prstGeom prst="rect">
              <a:avLst/>
            </a:prstGeom>
            <a:solidFill>
              <a:srgbClr val="FFE18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800" b="1" dirty="0" smtClean="0">
                  <a:solidFill>
                    <a:srgbClr val="002060"/>
                  </a:solidFill>
                  <a:latin typeface="Century" pitchFamily="18" charset="0"/>
                </a:rPr>
                <a:t>Треугольник называется</a:t>
              </a:r>
            </a:p>
            <a:p>
              <a:r>
                <a:rPr lang="ru-RU" sz="2800" b="1" dirty="0" smtClean="0">
                  <a:solidFill>
                    <a:srgbClr val="FF0000"/>
                  </a:solidFill>
                  <a:latin typeface="Century" pitchFamily="18" charset="0"/>
                </a:rPr>
                <a:t>равнобедренным</a:t>
              </a:r>
              <a:r>
                <a:rPr lang="ru-RU" sz="2800" b="1" dirty="0" smtClean="0">
                  <a:solidFill>
                    <a:srgbClr val="002060"/>
                  </a:solidFill>
                  <a:latin typeface="Century" pitchFamily="18" charset="0"/>
                </a:rPr>
                <a:t>, </a:t>
              </a:r>
            </a:p>
            <a:p>
              <a:r>
                <a:rPr lang="ru-RU" sz="2800" b="1" dirty="0" smtClean="0">
                  <a:solidFill>
                    <a:srgbClr val="002060"/>
                  </a:solidFill>
                  <a:latin typeface="Century" pitchFamily="18" charset="0"/>
                </a:rPr>
                <a:t>если две его стороны равны.</a:t>
              </a:r>
              <a:endParaRPr lang="ru-RU" sz="2800" b="1" dirty="0">
                <a:solidFill>
                  <a:srgbClr val="002060"/>
                </a:solidFill>
                <a:latin typeface="Century" pitchFamily="18" charset="0"/>
              </a:endParaRPr>
            </a:p>
          </p:txBody>
        </p:sp>
        <p:sp>
          <p:nvSpPr>
            <p:cNvPr id="53" name="Равнобедренный треугольник 52"/>
            <p:cNvSpPr/>
            <p:nvPr/>
          </p:nvSpPr>
          <p:spPr>
            <a:xfrm>
              <a:off x="2162273" y="2293382"/>
              <a:ext cx="1643074" cy="1571636"/>
            </a:xfrm>
            <a:prstGeom prst="triangle">
              <a:avLst>
                <a:gd name="adj" fmla="val 51076"/>
              </a:avLst>
            </a:prstGeom>
            <a:solidFill>
              <a:srgbClr val="FF9933"/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dirty="0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642910" y="2000240"/>
            <a:ext cx="8001056" cy="4214842"/>
            <a:chOff x="426022" y="1390569"/>
            <a:chExt cx="7856893" cy="2855056"/>
          </a:xfrm>
        </p:grpSpPr>
        <p:sp>
          <p:nvSpPr>
            <p:cNvPr id="55" name="Прямоугольник 54"/>
            <p:cNvSpPr/>
            <p:nvPr/>
          </p:nvSpPr>
          <p:spPr>
            <a:xfrm>
              <a:off x="426022" y="1390569"/>
              <a:ext cx="7856893" cy="2855056"/>
            </a:xfrm>
            <a:prstGeom prst="rect">
              <a:avLst/>
            </a:prstGeom>
            <a:solidFill>
              <a:srgbClr val="FFE18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800" b="1" dirty="0" smtClean="0">
                  <a:solidFill>
                    <a:srgbClr val="002060"/>
                  </a:solidFill>
                  <a:latin typeface="Century" pitchFamily="18" charset="0"/>
                </a:rPr>
                <a:t>Треугольник называется </a:t>
              </a:r>
            </a:p>
            <a:p>
              <a:r>
                <a:rPr lang="ru-RU" sz="2800" b="1" dirty="0" smtClean="0">
                  <a:solidFill>
                    <a:srgbClr val="FF0000"/>
                  </a:solidFill>
                  <a:latin typeface="Century" pitchFamily="18" charset="0"/>
                </a:rPr>
                <a:t>равносторонним,</a:t>
              </a:r>
            </a:p>
            <a:p>
              <a:r>
                <a:rPr lang="ru-RU" sz="2800" b="1" dirty="0" smtClean="0">
                  <a:solidFill>
                    <a:srgbClr val="002060"/>
                  </a:solidFill>
                  <a:latin typeface="Century" pitchFamily="18" charset="0"/>
                </a:rPr>
                <a:t>если у него все  три стороны </a:t>
              </a:r>
            </a:p>
            <a:p>
              <a:r>
                <a:rPr lang="ru-RU" sz="2800" b="1" dirty="0" smtClean="0">
                  <a:solidFill>
                    <a:srgbClr val="002060"/>
                  </a:solidFill>
                  <a:latin typeface="Century" pitchFamily="18" charset="0"/>
                </a:rPr>
                <a:t>равны.</a:t>
              </a:r>
              <a:endParaRPr lang="ru-RU" sz="2800" b="1" dirty="0">
                <a:solidFill>
                  <a:srgbClr val="002060"/>
                </a:solidFill>
                <a:latin typeface="Century" pitchFamily="18" charset="0"/>
              </a:endParaRPr>
            </a:p>
          </p:txBody>
        </p:sp>
        <p:pic>
          <p:nvPicPr>
            <p:cNvPr id="56" name="Picture 8" descr="C:\Documents and Settings\Администратор\Рабочий стол\Наргиз\равностороннийl.svg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97787" y="1923160"/>
              <a:ext cx="1946678" cy="187483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7" name="Группа 56"/>
          <p:cNvGrpSpPr/>
          <p:nvPr/>
        </p:nvGrpSpPr>
        <p:grpSpPr>
          <a:xfrm>
            <a:off x="642910" y="2000240"/>
            <a:ext cx="8001056" cy="4357718"/>
            <a:chOff x="1071506" y="3500438"/>
            <a:chExt cx="8001056" cy="4357718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1071506" y="3500438"/>
              <a:ext cx="8001056" cy="4357718"/>
            </a:xfrm>
            <a:prstGeom prst="rect">
              <a:avLst/>
            </a:prstGeom>
            <a:solidFill>
              <a:srgbClr val="FFE18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800" b="1" dirty="0" smtClean="0">
                  <a:solidFill>
                    <a:srgbClr val="FF0000"/>
                  </a:solidFill>
                  <a:latin typeface="Century" pitchFamily="18" charset="0"/>
                </a:rPr>
                <a:t>Разносторонним</a:t>
              </a:r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 называется </a:t>
              </a:r>
            </a:p>
            <a:p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треугольник, </a:t>
              </a:r>
            </a:p>
            <a:p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у которого длины трех </a:t>
              </a:r>
            </a:p>
            <a:p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сторон </a:t>
              </a:r>
            </a:p>
            <a:p>
              <a:r>
                <a:rPr lang="ru-RU" sz="2800" b="1" dirty="0" smtClean="0">
                  <a:solidFill>
                    <a:schemeClr val="tx1"/>
                  </a:solidFill>
                  <a:latin typeface="Century" pitchFamily="18" charset="0"/>
                </a:rPr>
                <a:t>попарно различны.</a:t>
              </a:r>
              <a:endParaRPr lang="ru-RU" sz="2800" b="1" dirty="0">
                <a:solidFill>
                  <a:schemeClr val="tx1"/>
                </a:solidFill>
                <a:latin typeface="Century" pitchFamily="18" charset="0"/>
              </a:endParaRPr>
            </a:p>
          </p:txBody>
        </p:sp>
        <p:pic>
          <p:nvPicPr>
            <p:cNvPr id="59" name="Picture 2" descr="C:\Documents and Settings\Администратор\Рабочий стол\Наргиз\разносторонний.svg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72166" y="3786190"/>
              <a:ext cx="2802454" cy="2877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4214818"/>
            <a:ext cx="5429288" cy="18288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Треуго́льник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(в евклидовом пространстве) — геометрическая фигура, образованная тремя отрезками, которые соединяют три точки, не лежащие на одной прямой. Указанные три точки называются 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вершинами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треугольника, а отрезки — 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сторонами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треугольника</a:t>
            </a:r>
          </a:p>
          <a:p>
            <a:endParaRPr lang="ru-RU" dirty="0"/>
          </a:p>
        </p:txBody>
      </p:sp>
      <p:pic>
        <p:nvPicPr>
          <p:cNvPr id="4" name="Picture 10" descr="https://encrypted-tbn2.gstatic.com/images?q=tbn:ANd9GcQiBNmxbvWCFTBHtJtF1erSawQGdi6TOncou30LolA0MS4eotWOpQ"/>
          <p:cNvPicPr>
            <a:picLocks noChangeAspect="1" noChangeArrowheads="1"/>
          </p:cNvPicPr>
          <p:nvPr/>
        </p:nvPicPr>
        <p:blipFill>
          <a:blip r:embed="rId2" cstate="print"/>
          <a:srcRect r="33321"/>
          <a:stretch>
            <a:fillRect/>
          </a:stretch>
        </p:blipFill>
        <p:spPr bwMode="auto">
          <a:xfrm>
            <a:off x="500034" y="3571876"/>
            <a:ext cx="2500330" cy="292895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357166"/>
            <a:ext cx="850112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Один мудрец сказал: 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«Высшее проявление духа — это разум.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Высшее проявление разума — это геометрия. Клетка геометрии — </a:t>
            </a:r>
            <a:r>
              <a:rPr lang="ru-RU" sz="2800" b="1" i="1" dirty="0" smtClean="0">
                <a:solidFill>
                  <a:srgbClr val="C00000"/>
                </a:solidFill>
              </a:rPr>
              <a:t>треугольник</a:t>
            </a:r>
            <a:r>
              <a:rPr lang="ru-RU" sz="2800" dirty="0" smtClean="0">
                <a:solidFill>
                  <a:srgbClr val="C00000"/>
                </a:solidFill>
              </a:rPr>
              <a:t>. Он так же неисчерпаем, как и Вселенная. Окружность — душа геометрии. Познайте окружность, и вы не только познаете душу геометрии, но и возвысите душу свою».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Нашивка 5">
            <a:hlinkClick r:id="" action="ppaction://hlinkshowjump?jump=firstslide"/>
          </p:cNvPr>
          <p:cNvSpPr/>
          <p:nvPr/>
        </p:nvSpPr>
        <p:spPr>
          <a:xfrm>
            <a:off x="8001024" y="6072206"/>
            <a:ext cx="714380" cy="50006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167</Words>
  <Application>Microsoft Office PowerPoint</Application>
  <PresentationFormat>Экран (4:3)</PresentationFormat>
  <Paragraphs>45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КЛАССИФИКАЦИЯ  ТРЕУГОЛЬНИКОВ по сторонам и углам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34</cp:revision>
  <dcterms:created xsi:type="dcterms:W3CDTF">2015-10-23T17:45:44Z</dcterms:created>
  <dcterms:modified xsi:type="dcterms:W3CDTF">2016-02-23T13:00:20Z</dcterms:modified>
</cp:coreProperties>
</file>