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79" r:id="rId5"/>
    <p:sldId id="277" r:id="rId6"/>
    <p:sldId id="265" r:id="rId7"/>
    <p:sldId id="266" r:id="rId8"/>
    <p:sldId id="267" r:id="rId9"/>
    <p:sldId id="27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E:\ФОТО УРОКА 2012\Logo качество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1509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929198"/>
            <a:ext cx="3960440" cy="12144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Презентация к уроку литературного чтения в 4 классе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Автор презентации: </a:t>
            </a:r>
          </a:p>
          <a:p>
            <a:pPr>
              <a:spcBef>
                <a:spcPts val="0"/>
              </a:spcBef>
            </a:pPr>
            <a:r>
              <a:rPr lang="ru-RU" sz="1600" i="1" dirty="0" err="1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Есипович</a:t>
            </a:r>
            <a:r>
              <a:rPr lang="ru-RU" sz="1600" i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Ирина Алексеевна</a:t>
            </a:r>
          </a:p>
          <a:p>
            <a:pPr>
              <a:spcBef>
                <a:spcPts val="0"/>
              </a:spcBef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0" y="317643"/>
            <a:ext cx="86439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Муниципальное бюджетное общеобразовательное                     учреждение «ГИМНАЗИЯ№ 1»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Поэтическое восприятие мира.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В. Набоков «Грибы»,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«Я искренне жалею…»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etrov-Vodkin_Utrenniy_naturm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071546"/>
            <a:ext cx="5715039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свежие цветы 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чай в стакане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чайник с открытой крышечкой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небрежно брошенные спички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собака 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Владимир Владимирович Набоков</a:t>
            </a: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nabokov-rz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142984"/>
            <a:ext cx="4000528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Энтомология – раздел зоологии, изучающий насекомых.</a:t>
            </a:r>
            <a:b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Segoe Print" pitchFamily="2" charset="0"/>
              </a:rPr>
              <a:t>Энтомолог – человек, изучающий насекомых.</a:t>
            </a:r>
            <a:endParaRPr lang="ru-RU" sz="4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8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3500438"/>
            <a:ext cx="5000660" cy="2949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008313" cy="48339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Самая большая бабочка – </a:t>
            </a:r>
            <a:r>
              <a:rPr lang="ru-RU" sz="2400" b="1" dirty="0" err="1" smtClean="0">
                <a:solidFill>
                  <a:srgbClr val="C00000"/>
                </a:solidFill>
                <a:latin typeface="Segoe Print" pitchFamily="2" charset="0"/>
              </a:rPr>
              <a:t>Тизания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Print" pitchFamily="2" charset="0"/>
              </a:rPr>
              <a:t>агриппина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 (южно-американская), размах её крыльев составляет до 30  см. Есть бабочка, которая живет только один день.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22530" name="Picture 2" descr="G:\Набоков Грибы, Мой друг...Новая папка\-Z_3RNRCJ_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66"/>
            <a:ext cx="5000660" cy="3043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572613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Segoe Print" pitchFamily="2" charset="0"/>
              </a:rPr>
              <a:t>Работа в парах</a:t>
            </a: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latin typeface="Segoe Print" pitchFamily="2" charset="0"/>
              </a:rPr>
              <a:t>Задание:</a:t>
            </a:r>
            <a:br>
              <a:rPr lang="ru-RU" sz="3200" b="1" u="sng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b="1" u="sng" dirty="0" smtClean="0">
                <a:latin typeface="Segoe Print" pitchFamily="2" charset="0"/>
              </a:rPr>
              <a:t/>
            </a:r>
            <a:br>
              <a:rPr lang="ru-RU" sz="3200" b="1" u="sng" dirty="0" smtClean="0">
                <a:latin typeface="Segoe Print" pitchFamily="2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Segoe Print" pitchFamily="2" charset="0"/>
              </a:rPr>
              <a:t>1 вариант: </a:t>
            </a:r>
            <a:r>
              <a:rPr lang="ru-RU" sz="3200" b="1" dirty="0" smtClean="0">
                <a:solidFill>
                  <a:srgbClr val="002060"/>
                </a:solidFill>
                <a:latin typeface="Segoe Print" pitchFamily="2" charset="0"/>
              </a:rPr>
              <a:t>находит подтверждение, что Набоков рассматривал лист, </a:t>
            </a:r>
            <a:br>
              <a:rPr lang="ru-RU" sz="32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egoe Print" pitchFamily="2" charset="0"/>
              </a:rPr>
              <a:t>как ученый </a:t>
            </a:r>
            <a:br>
              <a:rPr lang="ru-RU" sz="32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Segoe Print" pitchFamily="2" charset="0"/>
              </a:rPr>
              <a:t>2 вариант </a:t>
            </a:r>
            <a:r>
              <a:rPr lang="ru-RU" sz="3200" b="1" dirty="0" smtClean="0">
                <a:solidFill>
                  <a:srgbClr val="002060"/>
                </a:solidFill>
                <a:latin typeface="Segoe Print" pitchFamily="2" charset="0"/>
              </a:rPr>
              <a:t>ищет подтверждение тому, что листом любовался поэт. </a:t>
            </a:r>
            <a:r>
              <a:rPr lang="ru-RU" sz="3200" b="1" dirty="0" smtClean="0">
                <a:latin typeface="Segoe Print" pitchFamily="2" charset="0"/>
              </a:rPr>
              <a:t/>
            </a:r>
            <a:br>
              <a:rPr lang="ru-RU" sz="3200" b="1" dirty="0" smtClean="0">
                <a:latin typeface="Segoe Print" pitchFamily="2" charset="0"/>
              </a:rPr>
            </a:br>
            <a:r>
              <a:rPr lang="ru-RU" sz="3200" b="1" dirty="0" smtClean="0">
                <a:latin typeface="Segoe Print" pitchFamily="2" charset="0"/>
              </a:rPr>
              <a:t/>
            </a:r>
            <a:br>
              <a:rPr lang="ru-RU" sz="3200" b="1" dirty="0" smtClean="0">
                <a:latin typeface="Segoe Print" pitchFamily="2" charset="0"/>
              </a:rPr>
            </a:br>
            <a:r>
              <a:rPr lang="ru-RU" sz="3200" b="1" dirty="0" smtClean="0">
                <a:latin typeface="Segoe Print" pitchFamily="2" charset="0"/>
              </a:rPr>
              <a:t>        </a:t>
            </a:r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</a:rPr>
              <a:t>Как ученый, он что разглядел….</a:t>
            </a:r>
            <a:br>
              <a:rPr lang="ru-RU" sz="3200" b="1" dirty="0" smtClean="0">
                <a:solidFill>
                  <a:srgbClr val="006600"/>
                </a:solidFill>
                <a:latin typeface="Segoe Print" pitchFamily="2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Segoe Print" pitchFamily="2" charset="0"/>
              </a:rPr>
              <a:t>       Как поэт, что подметил…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Segoe Print" pitchFamily="2" charset="0"/>
              </a:rPr>
              <a:t>КОНТРАСТ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 — резко выраженная противоположность черт, качеств, свойств человеческого характера, предмета, явления; литературный приём. 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Содержимое 4" descr="250px-Чёрный_квадрат._1929._ГТГ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371477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Devochka_na_Sha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928802"/>
            <a:ext cx="307888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2403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Segoe Print" pitchFamily="2" charset="0"/>
              </a:rPr>
              <a:t>Домашнее задание:</a:t>
            </a: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1. понравившееся стихотворение прочитать выразительно; </a:t>
            </a:r>
            <a:b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2. по желанию выучить наизусть.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2403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Я сегодня узнал(а)…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Мне понравилось …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У меня сегодня получилось…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Мне было трудно…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Меня заинтересовало…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Меня поразило…</a:t>
            </a: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Segoe Print" pitchFamily="2" charset="0"/>
              </a:rPr>
              <a:t>Меня удивило…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71480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C00000"/>
              </a:solidFill>
              <a:latin typeface="Segoe Print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«В делах человеческих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лучше разбирается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не тот, кто больше прожил, а тот,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кто больше наблюдал»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Артуро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Граф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00043"/>
            <a:ext cx="885828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НАБЛЮДАТЬ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ru-RU" sz="33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нимательно следить глазами за кем-то, не упуская из виду, из поля зрения.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endParaRPr kumimoji="0" lang="ru-RU" sz="3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ru-RU" sz="33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зучать, исследовать что-то.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endParaRPr kumimoji="0" lang="ru-RU" sz="3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ru-RU" sz="3300" b="1" dirty="0" smtClean="0">
                <a:solidFill>
                  <a:srgbClr val="C00000"/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существлять надзор за кем-то.</a:t>
            </a:r>
            <a:endParaRPr kumimoji="0" lang="ru-RU" sz="33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84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«Учимся у поэтов и художников видеть красоту природы и красоту человека»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71480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В ней есть душа,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в ней есть свобода,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В ней есть любовь,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в ней есть язык.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       Ф. Тютчев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162300" cy="372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143380"/>
            <a:ext cx="6923109" cy="16255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Segoe Print" pitchFamily="2" charset="0"/>
              </a:rPr>
              <a:t>Русская литература знает много поэтических имен. У каждого поэта есть свой голос. Голос Пушкина звучен и полнокровен, голос Некрасова звучит как народная песня, Блока – окружает нас предчувствием тайны. Но встреча с этими великими поэтами у нас впереди.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236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G:\Набоков Грибы, Мой друг...Новая папк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264320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7" name="Picture 3" descr="G:\Набоков Грибы, Мой друг...Новая пап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271464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G:\Набоков Грибы, Мой друг...Новая папка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71480"/>
            <a:ext cx="242889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15370" cy="5697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2"/>
            <a:ext cx="7772400" cy="3840173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err="1" smtClean="0">
                <a:solidFill>
                  <a:srgbClr val="002060"/>
                </a:solidFill>
                <a:latin typeface="Segoe Print" pitchFamily="2" charset="0"/>
              </a:rPr>
              <a:t>Натюрмо́рт</a:t>
            </a:r>
            <a:r>
              <a:rPr lang="ru-RU" sz="3200" dirty="0" smtClean="0">
                <a:solidFill>
                  <a:srgbClr val="002060"/>
                </a:solidFill>
                <a:latin typeface="Segoe Print" pitchFamily="2" charset="0"/>
              </a:rPr>
              <a:t> </a:t>
            </a:r>
            <a:br>
              <a:rPr lang="ru-RU" sz="32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Segoe Print" pitchFamily="2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Segoe Print" pitchFamily="2" charset="0"/>
                <a:hlinkClick r:id="rId2" tooltip="Французский язык"/>
              </a:rPr>
              <a:t>фр.</a:t>
            </a:r>
            <a:r>
              <a:rPr lang="ru-RU" sz="3200" dirty="0" smtClean="0">
                <a:solidFill>
                  <a:srgbClr val="002060"/>
                </a:solidFill>
                <a:latin typeface="Segoe Print" pitchFamily="2" charset="0"/>
              </a:rPr>
              <a:t> </a:t>
            </a:r>
            <a:r>
              <a:rPr lang="ru-RU" sz="3200" i="1" dirty="0" err="1" smtClean="0">
                <a:solidFill>
                  <a:srgbClr val="002060"/>
                </a:solidFill>
                <a:latin typeface="Segoe Print" pitchFamily="2" charset="0"/>
              </a:rPr>
              <a:t>nature</a:t>
            </a:r>
            <a:r>
              <a:rPr lang="ru-RU" sz="3200" i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Segoe Print" pitchFamily="2" charset="0"/>
              </a:rPr>
              <a:t>morte</a:t>
            </a:r>
            <a:r>
              <a:rPr lang="ru-RU" sz="3200" dirty="0" smtClean="0">
                <a:solidFill>
                  <a:srgbClr val="002060"/>
                </a:solidFill>
                <a:latin typeface="Segoe Print" pitchFamily="2" charset="0"/>
              </a:rPr>
              <a:t> — «мёртвая природа») — изображение неодушевлённых предметов в изобразительном искусстве.</a:t>
            </a:r>
            <a:endParaRPr lang="ru-RU" sz="32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3"/>
            <a:ext cx="7772400" cy="142875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Segoe Print" pitchFamily="2" charset="0"/>
              </a:rPr>
              <a:t>Как называется подобное изображение в живописи?</a:t>
            </a: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1285884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Segoe Print" pitchFamily="2" charset="0"/>
              </a:rPr>
              <a:t>К. Петров – Водкин «Утренний натюрморт»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357166"/>
            <a:ext cx="4184651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Segoe Print" pitchFamily="2" charset="0"/>
              </a:rPr>
              <a:t>В. Ван </a:t>
            </a:r>
            <a:r>
              <a:rPr lang="ru-RU" sz="2800" i="1" dirty="0" err="1" smtClean="0">
                <a:solidFill>
                  <a:srgbClr val="C00000"/>
                </a:solidFill>
                <a:latin typeface="Segoe Print" pitchFamily="2" charset="0"/>
              </a:rPr>
              <a:t>Гог</a:t>
            </a:r>
            <a:r>
              <a:rPr lang="ru-RU" sz="2800" i="1" dirty="0" smtClean="0">
                <a:solidFill>
                  <a:srgbClr val="C00000"/>
                </a:solidFill>
                <a:latin typeface="Segoe Print" pitchFamily="2" charset="0"/>
              </a:rPr>
              <a:t> «Подсолнухи»</a:t>
            </a:r>
            <a:endParaRPr lang="ru-RU" sz="2800" dirty="0"/>
          </a:p>
        </p:txBody>
      </p:sp>
      <p:pic>
        <p:nvPicPr>
          <p:cNvPr id="7" name="Содержимое 4" descr="Petrov-Vodkin_Utrenniy_naturmort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28596" y="1928802"/>
            <a:ext cx="4357718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5" descr="vangog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5143504" y="1643050"/>
            <a:ext cx="3339899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252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Русская литература знает много поэтических имен. У каждого поэта есть свой голос. Голос Пушкина звучен и полнокровен, голос Некрасова звучит как народная песня, Блока – окружает нас предчувствием тайны. Но встреча с этими великими поэтами у нас впереди.  </vt:lpstr>
      <vt:lpstr>Слайд 7</vt:lpstr>
      <vt:lpstr>Натюрмо́рт  (фр. nature morte — «мёртвая природа») — изображение неодушевлённых предметов в изобразительном искусстве.</vt:lpstr>
      <vt:lpstr>Слайд 9</vt:lpstr>
      <vt:lpstr>Слайд 10</vt:lpstr>
      <vt:lpstr>Владимир Владимирович Набоков</vt:lpstr>
      <vt:lpstr>Энтомология – раздел зоологии, изучающий насекомых.  Энтомолог – человек, изучающий насекомых.</vt:lpstr>
      <vt:lpstr>Слайд 13</vt:lpstr>
      <vt:lpstr>Работа в парах Задание:  1 вариант: находит подтверждение, что Набоков рассматривал лист,  как ученый  2 вариант ищет подтверждение тому, что листом любовался поэт.           Как ученый, он что разглядел….        Как поэт, что подметил… </vt:lpstr>
      <vt:lpstr> КОНТРАСТ — резко выраженная противоположность черт, качеств, свойств человеческого характера, предмета, явления; литературный приём. </vt:lpstr>
      <vt:lpstr> Домашнее задание: 1. понравившееся стихотворение прочитать выразительно;  2. по желанию выучить наизусть. </vt:lpstr>
      <vt:lpstr> Я сегодня узнал(а)… Мне понравилось … У меня сегодня получилось… Мне было трудно… Меня заинтересовало… Меня поразило… Меня удивило…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110</cp:lastModifiedBy>
  <cp:revision>51</cp:revision>
  <dcterms:created xsi:type="dcterms:W3CDTF">2013-07-29T17:42:42Z</dcterms:created>
  <dcterms:modified xsi:type="dcterms:W3CDTF">2016-01-29T09:27:25Z</dcterms:modified>
</cp:coreProperties>
</file>