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8" r:id="rId8"/>
    <p:sldId id="269" r:id="rId9"/>
    <p:sldId id="261" r:id="rId10"/>
    <p:sldId id="290" r:id="rId11"/>
    <p:sldId id="292" r:id="rId12"/>
    <p:sldId id="262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8" r:id="rId22"/>
    <p:sldId id="289" r:id="rId23"/>
    <p:sldId id="280" r:id="rId24"/>
    <p:sldId id="281" r:id="rId25"/>
    <p:sldId id="284" r:id="rId26"/>
    <p:sldId id="285" r:id="rId27"/>
    <p:sldId id="28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0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7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9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B193-E753-497F-BBB0-8603A2BBE3B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A7BB-D4A7-46F3-A724-E33BE2604C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8834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30288"/>
            <a:ext cx="10363200" cy="2570163"/>
          </a:xfrm>
        </p:spPr>
        <p:txBody>
          <a:bodyPr/>
          <a:lstStyle/>
          <a:p>
            <a:r>
              <a:rPr lang="ru-RU" dirty="0" err="1" smtClean="0"/>
              <a:t>Прое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48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" y="6532684"/>
            <a:ext cx="1099038" cy="32531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9" y="1030288"/>
            <a:ext cx="11781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FangSong" panose="02010609060101010101" pitchFamily="49" charset="-122"/>
              </a:rPr>
              <a:t>     Проект на тему: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ea typeface="FangSong" panose="02010609060101010101" pitchFamily="49" charset="-122"/>
              </a:rPr>
              <a:t>«Защитим наш город от мусора»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  <a:ea typeface="FangSong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725" y="4380379"/>
            <a:ext cx="7912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 Narrow" panose="020B0606020202030204" pitchFamily="34" charset="0"/>
              </a:rPr>
              <a:t>               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Воспитатель: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МДОБУ «Детский сад «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Кудровский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ДСКВ №1»,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Кудрово</a:t>
            </a:r>
            <a:endParaRPr lang="ru-RU" sz="24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Логутенкова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А.Н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2019 Г.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500" cy="7016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Люди сами загрязняют природу!!!!!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427" y="1677994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9" y="3138679"/>
            <a:ext cx="4663256" cy="3499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691" y="1677994"/>
            <a:ext cx="5201174" cy="33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3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72" y="3235570"/>
            <a:ext cx="5835298" cy="3472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300" y="390517"/>
            <a:ext cx="6183516" cy="38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3"/>
            <a:ext cx="12209587" cy="70168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Поможем природе!!!!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651" y="3104444"/>
            <a:ext cx="2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255477"/>
            <a:ext cx="342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             Экологическая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            акция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646" y="4603763"/>
            <a:ext cx="509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 Зелёный патруль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«Чистый участок детского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         сада»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7023" y="1151444"/>
            <a:ext cx="3647831" cy="2735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016" y="3495946"/>
            <a:ext cx="3132016" cy="2349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6" y="1361600"/>
            <a:ext cx="4322885" cy="32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54"/>
            <a:ext cx="12191999" cy="70289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421" y="340628"/>
            <a:ext cx="3949855" cy="2962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8" y="3811792"/>
            <a:ext cx="3712309" cy="2784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4388" y="3226878"/>
            <a:ext cx="316400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Куда исчезает мусор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289" y="4016989"/>
            <a:ext cx="3438712" cy="2579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81" y="459439"/>
            <a:ext cx="3791440" cy="2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75212" y="2019869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6769" y="1366149"/>
            <a:ext cx="417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    Дидактические игры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7469"/>
          </a:xfrm>
        </p:spPr>
      </p:pic>
      <p:sp>
        <p:nvSpPr>
          <p:cNvPr id="9" name="TextBox 8"/>
          <p:cNvSpPr txBox="1"/>
          <p:nvPr/>
        </p:nvSpPr>
        <p:spPr>
          <a:xfrm>
            <a:off x="870438" y="4482660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«А знаете ли вы?»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6" y="219397"/>
            <a:ext cx="4788877" cy="3591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24" y="2560010"/>
            <a:ext cx="4410808" cy="33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6261"/>
          </a:xfrm>
        </p:spPr>
      </p:pic>
      <p:sp>
        <p:nvSpPr>
          <p:cNvPr id="3" name="TextBox 2"/>
          <p:cNvSpPr txBox="1"/>
          <p:nvPr/>
        </p:nvSpPr>
        <p:spPr>
          <a:xfrm>
            <a:off x="4752483" y="110959"/>
            <a:ext cx="603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Подвижные игры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618" y="4451286"/>
            <a:ext cx="42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>
                <a:latin typeface="Monotype Corsiva" panose="03010101010201010101" pitchFamily="66" charset="0"/>
              </a:rPr>
              <a:t>На бабушкином дворе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11816" y="4464138"/>
            <a:ext cx="379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>
                <a:latin typeface="Monotype Corsiva" panose="03010101010201010101" pitchFamily="66" charset="0"/>
              </a:rPr>
              <a:t>Вокруг себя обернись и в зверя лесного   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                   превратись»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637417"/>
            <a:ext cx="5085159" cy="3813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90" y="757290"/>
            <a:ext cx="5079056" cy="38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8685" cy="7007469"/>
          </a:xfrm>
        </p:spPr>
      </p:pic>
      <p:sp>
        <p:nvSpPr>
          <p:cNvPr id="3" name="TextBox 2"/>
          <p:cNvSpPr txBox="1"/>
          <p:nvPr/>
        </p:nvSpPr>
        <p:spPr>
          <a:xfrm>
            <a:off x="3930555" y="1409482"/>
            <a:ext cx="485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Дыхательная гимнастика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7365" y="2490177"/>
            <a:ext cx="4573953" cy="39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92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2127"/>
          </a:xfrm>
        </p:spPr>
      </p:pic>
      <p:sp>
        <p:nvSpPr>
          <p:cNvPr id="3" name="TextBox 2"/>
          <p:cNvSpPr txBox="1"/>
          <p:nvPr/>
        </p:nvSpPr>
        <p:spPr>
          <a:xfrm>
            <a:off x="3657600" y="1473958"/>
            <a:ext cx="585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Художественная литература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83" y="2120289"/>
            <a:ext cx="1423034" cy="2279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04" y="2164497"/>
            <a:ext cx="1523712" cy="2357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826" y="2164497"/>
            <a:ext cx="1730965" cy="2279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04" y="2215486"/>
            <a:ext cx="2914114" cy="21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2"/>
            <a:ext cx="12191999" cy="7025664"/>
          </a:xfrm>
        </p:spPr>
      </p:pic>
      <p:sp>
        <p:nvSpPr>
          <p:cNvPr id="9" name="TextBox 8"/>
          <p:cNvSpPr txBox="1"/>
          <p:nvPr/>
        </p:nvSpPr>
        <p:spPr>
          <a:xfrm>
            <a:off x="1160584" y="4800600"/>
            <a:ext cx="332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«Что такое мусор?»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  (аппликация)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1972736"/>
            <a:ext cx="5549794" cy="41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708" cy="6998677"/>
          </a:xfrm>
        </p:spPr>
      </p:pic>
      <p:sp>
        <p:nvSpPr>
          <p:cNvPr id="10" name="TextBox 9"/>
          <p:cNvSpPr txBox="1"/>
          <p:nvPr/>
        </p:nvSpPr>
        <p:spPr>
          <a:xfrm>
            <a:off x="3875964" y="1289635"/>
            <a:ext cx="49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dirty="0" smtClean="0">
                <a:latin typeface="Monotype Corsiva" panose="03010101010201010101" pitchFamily="66" charset="0"/>
              </a:rPr>
              <a:t>Вторая жизнь отходам»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3202596"/>
            <a:ext cx="4744915" cy="3558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9" y="2094767"/>
            <a:ext cx="5448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9058"/>
          </a:xfrm>
        </p:spPr>
      </p:pic>
      <p:sp>
        <p:nvSpPr>
          <p:cNvPr id="5" name="TextBox 4"/>
          <p:cNvSpPr txBox="1"/>
          <p:nvPr/>
        </p:nvSpPr>
        <p:spPr>
          <a:xfrm>
            <a:off x="2141516" y="147926"/>
            <a:ext cx="889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Тип проекта : </a:t>
            </a:r>
            <a:r>
              <a:rPr lang="ru-R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творческий, информационный, познавательный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39" y="931576"/>
            <a:ext cx="950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П</a:t>
            </a:r>
            <a:r>
              <a:rPr lang="ru-RU" sz="2800" dirty="0" smtClean="0">
                <a:latin typeface="Monotype Corsiva" panose="03010101010201010101" pitchFamily="66" charset="0"/>
              </a:rPr>
              <a:t>о количеству участников: </a:t>
            </a:r>
            <a:r>
              <a:rPr lang="ru-RU" sz="2000" dirty="0" smtClean="0">
                <a:latin typeface="Monotype Corsiva" panose="03010101010201010101" pitchFamily="66" charset="0"/>
              </a:rPr>
              <a:t>коллективный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39" y="1516351"/>
            <a:ext cx="875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По продолжительности: </a:t>
            </a:r>
            <a:r>
              <a:rPr lang="ru-RU" sz="2000" dirty="0" smtClean="0">
                <a:latin typeface="Monotype Corsiva" panose="03010101010201010101" pitchFamily="66" charset="0"/>
              </a:rPr>
              <a:t>краткосрочный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39" y="2101126"/>
            <a:ext cx="865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Участники: </a:t>
            </a:r>
            <a:r>
              <a:rPr lang="ru-RU" sz="2000" dirty="0" smtClean="0">
                <a:latin typeface="Monotype Corsiva" panose="03010101010201010101" pitchFamily="66" charset="0"/>
              </a:rPr>
              <a:t>дети подготовительной группы, родители,            воспитатель.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47916"/>
            <a:ext cx="1192236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Возраст: 6-7 лет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Цель проекта:</a:t>
            </a:r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узнать всё о способах утилизации мусора.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научиться через практическую работу находить полезное применение бытовому мусору, тем самым внести свой посильный вклад в частичную утилизацию и сокращению мусорных свалок.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Задачи:</a:t>
            </a:r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выявить, каких бытовых отходов больше всего в классе и дома;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выяснить, какие отходы разлагаются быстрее;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познакомиться со способами «борьбы» с бытовым мусором, а именно с самым безопасным - способом утилизации;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как можно вторично использовать мусор.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освоить новые технологии работы с различным бросовым материалом;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изготовить полезные изделия из бытового мусора;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5698" cy="7007469"/>
          </a:xfrm>
        </p:spPr>
      </p:pic>
      <p:sp>
        <p:nvSpPr>
          <p:cNvPr id="5" name="TextBox 4"/>
          <p:cNvSpPr txBox="1"/>
          <p:nvPr/>
        </p:nvSpPr>
        <p:spPr>
          <a:xfrm>
            <a:off x="2852381" y="1287938"/>
            <a:ext cx="817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Творческая мастерская «Ловкие пальчики</a:t>
            </a:r>
            <a:r>
              <a:rPr lang="ru-RU" dirty="0" smtClean="0"/>
              <a:t>»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Защитим нашу природу!!!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734406"/>
            <a:ext cx="4747847" cy="3560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47" y="2947569"/>
            <a:ext cx="4982308" cy="37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1674" cy="7025054"/>
          </a:xfrm>
        </p:spPr>
      </p:pic>
      <p:sp>
        <p:nvSpPr>
          <p:cNvPr id="5" name="TextBox 4"/>
          <p:cNvSpPr txBox="1"/>
          <p:nvPr/>
        </p:nvSpPr>
        <p:spPr>
          <a:xfrm>
            <a:off x="4016990" y="1246995"/>
            <a:ext cx="81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Консультация для родителей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7606" y="2055813"/>
            <a:ext cx="105360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Зачем детям нужно знать, что такое экология</a:t>
            </a:r>
            <a:r>
              <a:rPr lang="ru-RU" sz="2400" b="1" dirty="0" smtClean="0">
                <a:latin typeface="Monotype Corsiva" panose="03010101010201010101" pitchFamily="66" charset="0"/>
              </a:rPr>
              <a:t>».</a:t>
            </a:r>
            <a:r>
              <a:rPr lang="ru-RU" dirty="0"/>
              <a:t> 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Время на стыке тысячелетий можно, без сомнения, назвать временем переосмысления человечеством своего места и своей роли в мире природы. Последнее десятилетие XX века вплоть до наших дней мы являемся свидетелями развития двух значимых с точки зрения экологии процессов: углубления экологических проблем планеты до кризисного состояния и их осмысления человечеством. И если современное взрослое поколение начинало понимать исключительную важность бережного отношения к окружающему миру уже в сознательном возрасте, то нашим детям просто жизненно необходимо заложить экологическое восприятие мира в основу сознания.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Так что же это за наука такая - «ЭКОЛОГИЯ»? Чем занимается? Что изучает? Уровень «парниковых газов» в атмосфере? Степень загрязненности водоемов? Вред от нефтяных пятен в океане? Зачем это маленьким детям, спросите вы.</a:t>
            </a:r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4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7606" y="2055813"/>
            <a:ext cx="1053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0"/>
            <a:ext cx="12191999" cy="7020839"/>
          </a:xfrm>
        </p:spPr>
      </p:pic>
      <p:sp>
        <p:nvSpPr>
          <p:cNvPr id="7" name="Прямоугольник 6"/>
          <p:cNvSpPr/>
          <p:nvPr/>
        </p:nvSpPr>
        <p:spPr>
          <a:xfrm>
            <a:off x="996288" y="365124"/>
            <a:ext cx="11163868" cy="59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anose="03010101010201010101" pitchFamily="66" charset="0"/>
              </a:rPr>
              <a:t>Экология </a:t>
            </a:r>
            <a:r>
              <a:rPr lang="ru-RU" sz="2400" dirty="0">
                <a:latin typeface="Monotype Corsiva" panose="03010101010201010101" pitchFamily="66" charset="0"/>
              </a:rPr>
              <a:t>- наука о доме, о месте обитания. А где мы все обитаем, если в корень посмотреть? Разумеется, в мире природы и ее ресурсов: она дает нам и пищу, и одежду, и дом - в общем, все необходимое для нашего существования. Но ведь у нас есть еще и соседи - другие живые организмы, которые нас окружают, и с которыми желательно не портить отношения. А есть еще и неживая природа, способная радикально изменить наши условия проживания. И все это нужно учитывать, обо всем помнить и ВСЕ ЛЮБИТЬ как данность. И дошкольный период - самое благодатное время, когда через эмоциональную сферу можно формировать познавательный интерес к природе и желание общаться с ней. Именно на этапе дошкольного детства ребенок получает эмоциональные впечатления о природе, накапливает представления о разных формах жизни, то есть, у него формируются первоосновы экологического мышления, сознания, закладываются начальные элементы экологической культуры.</a:t>
            </a:r>
          </a:p>
          <a:p>
            <a:pPr algn="just"/>
            <a:r>
              <a:rPr lang="ru-RU" sz="2400" dirty="0">
                <a:latin typeface="Monotype Corsiva" panose="03010101010201010101" pitchFamily="66" charset="0"/>
              </a:rPr>
              <a:t>От того, как ребенок научится мыслить и чувствовать окружающий мир природы, как воспримет ценности мировой культуры, зависит то, как он будет действовать, какие поступки совершать. И основы восприятия человеком мира закладываются через совместную творческую деятельность детей и взрослых в детском саду и в семье.</a:t>
            </a:r>
          </a:p>
          <a:p>
            <a:pPr algn="just"/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7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6262"/>
          </a:xfrm>
        </p:spPr>
      </p:pic>
      <p:sp>
        <p:nvSpPr>
          <p:cNvPr id="3" name="TextBox 2"/>
          <p:cNvSpPr txBox="1"/>
          <p:nvPr/>
        </p:nvSpPr>
        <p:spPr>
          <a:xfrm>
            <a:off x="3794078" y="1690688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3510" y="1367522"/>
            <a:ext cx="491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Работа с родителями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666" y="1845007"/>
            <a:ext cx="1973595" cy="2631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5271" y="4815769"/>
            <a:ext cx="515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Подготовка к экологическому празднику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5" y="1332061"/>
            <a:ext cx="2612781" cy="3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7469"/>
          </a:xfrm>
        </p:spPr>
      </p:pic>
      <p:sp>
        <p:nvSpPr>
          <p:cNvPr id="3" name="TextBox 2"/>
          <p:cNvSpPr txBox="1"/>
          <p:nvPr/>
        </p:nvSpPr>
        <p:spPr>
          <a:xfrm>
            <a:off x="4106838" y="1367522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Работа с родителями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856" y="2458304"/>
            <a:ext cx="3143532" cy="2357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42" y="2458304"/>
            <a:ext cx="3143532" cy="23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99" cy="70162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35021" y="1337482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Работа с родителями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57" y="2178656"/>
            <a:ext cx="2254251" cy="1690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01" y="2178656"/>
            <a:ext cx="2254251" cy="1690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901" y="4357312"/>
            <a:ext cx="2254251" cy="1690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57" y="4357312"/>
            <a:ext cx="2254251" cy="169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2818" y="3879521"/>
            <a:ext cx="326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>
                <a:latin typeface="Monotype Corsiva" panose="03010101010201010101" pitchFamily="66" charset="0"/>
              </a:rPr>
              <a:t>Из чего же сделаны наши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      игрушки»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7933" y="3576219"/>
            <a:ext cx="25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             Конкурс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7469"/>
          </a:xfrm>
        </p:spPr>
      </p:pic>
      <p:sp>
        <p:nvSpPr>
          <p:cNvPr id="3" name="TextBox 2"/>
          <p:cNvSpPr txBox="1"/>
          <p:nvPr/>
        </p:nvSpPr>
        <p:spPr>
          <a:xfrm>
            <a:off x="2906973" y="1367522"/>
            <a:ext cx="713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Результаты проектной деятельности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642" y="2055813"/>
            <a:ext cx="9170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 ходе проекта у детей появился интерес к узнаванию природы, проблеме загрязнения окружающей среды, навыкам наблюдения.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Очень важно было то , что неотъемлемой частью проекта стали родители. Благодаря их творческому подходу, энтузиазму и умелым рукам, воплотилось то, что мы часто обсуждали с детьми: как же помочь городу? Что можно сделать из мусорных отходов, из того, что нам больше не нужно и не пригодится в жизни?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Наш проект- это звонок для каждого. Говорят, что чисто не там, где убирают, а там, где не мусорят. 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2"/>
            <a:ext cx="12191999" cy="7034456"/>
          </a:xfrm>
        </p:spPr>
      </p:pic>
      <p:sp>
        <p:nvSpPr>
          <p:cNvPr id="3" name="Прямоугольник 2"/>
          <p:cNvSpPr/>
          <p:nvPr/>
        </p:nvSpPr>
        <p:spPr>
          <a:xfrm>
            <a:off x="3643953" y="1027906"/>
            <a:ext cx="5923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Список использованной литературы</a:t>
            </a:r>
            <a:endParaRPr lang="ru-RU" sz="3600" dirty="0">
              <a:latin typeface="Monotype Corsiva" panose="03010101010201010101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Бондаренко </a:t>
            </a:r>
            <a:r>
              <a:rPr lang="ru-RU" sz="2400" dirty="0" smtClean="0">
                <a:latin typeface="Monotype Corsiva" panose="03010101010201010101" pitchFamily="66" charset="0"/>
              </a:rPr>
              <a:t>Т. М.. </a:t>
            </a:r>
            <a:r>
              <a:rPr lang="ru-RU" sz="2400" dirty="0">
                <a:latin typeface="Monotype Corsiva" panose="03010101010201010101" pitchFamily="66" charset="0"/>
              </a:rPr>
              <a:t>Экологические занятия с детьми 5-6 лет,- Воронеж, 2002.</a:t>
            </a:r>
          </a:p>
          <a:p>
            <a:pPr algn="just"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Горькова</a:t>
            </a:r>
            <a:r>
              <a:rPr lang="ru-RU" sz="2400" dirty="0">
                <a:latin typeface="Monotype Corsiva" panose="03010101010201010101" pitchFamily="66" charset="0"/>
              </a:rPr>
              <a:t> Л. Г</a:t>
            </a:r>
            <a:r>
              <a:rPr lang="ru-RU" sz="2400" dirty="0" smtClean="0">
                <a:latin typeface="Monotype Corsiva" panose="03010101010201010101" pitchFamily="66" charset="0"/>
              </a:rPr>
              <a:t>. </a:t>
            </a:r>
            <a:r>
              <a:rPr lang="ru-RU" sz="2400" dirty="0">
                <a:latin typeface="Monotype Corsiva" panose="03010101010201010101" pitchFamily="66" charset="0"/>
              </a:rPr>
              <a:t>Кочергина А. В. Сценарии занятий по экологическому воспитанию дошкольников, - М.: ВАКО, 2005.</a:t>
            </a:r>
          </a:p>
          <a:p>
            <a:pPr algn="just">
              <a:buFont typeface="+mj-lt"/>
              <a:buAutoNum type="arabicPeriod"/>
            </a:pPr>
            <a:r>
              <a:rPr lang="ru-RU" sz="2400" dirty="0" err="1" smtClean="0">
                <a:latin typeface="Monotype Corsiva" panose="03010101010201010101" pitchFamily="66" charset="0"/>
              </a:rPr>
              <a:t>Гульянц</a:t>
            </a:r>
            <a:r>
              <a:rPr lang="ru-RU" sz="2400" dirty="0" smtClean="0">
                <a:latin typeface="Monotype Corsiva" panose="03010101010201010101" pitchFamily="66" charset="0"/>
              </a:rPr>
              <a:t> Э</a:t>
            </a:r>
            <a:r>
              <a:rPr lang="ru-RU" sz="2400" dirty="0">
                <a:latin typeface="Monotype Corsiva" panose="03010101010201010101" pitchFamily="66" charset="0"/>
              </a:rPr>
              <a:t>. К. Что можно сделать из природного материала, - М.: Просвещение, 1984.</a:t>
            </a: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Каменева </a:t>
            </a:r>
            <a:r>
              <a:rPr lang="ru-RU" sz="2400" dirty="0" smtClean="0">
                <a:latin typeface="Monotype Corsiva" panose="03010101010201010101" pitchFamily="66" charset="0"/>
              </a:rPr>
              <a:t>Л. </a:t>
            </a:r>
            <a:r>
              <a:rPr lang="ru-RU" sz="2400" dirty="0">
                <a:latin typeface="Monotype Corsiva" panose="03010101010201010101" pitchFamily="66" charset="0"/>
              </a:rPr>
              <a:t>А</a:t>
            </a:r>
            <a:r>
              <a:rPr lang="ru-RU" sz="2400" dirty="0" smtClean="0">
                <a:latin typeface="Monotype Corsiva" panose="03010101010201010101" pitchFamily="66" charset="0"/>
              </a:rPr>
              <a:t>. Как </a:t>
            </a:r>
            <a:r>
              <a:rPr lang="ru-RU" sz="2400" dirty="0">
                <a:latin typeface="Monotype Corsiva" panose="03010101010201010101" pitchFamily="66" charset="0"/>
              </a:rPr>
              <a:t>знакомить дошкольников с природой: пособие для воспитателей детского сада,  / под ред. П. Г. </a:t>
            </a:r>
            <a:r>
              <a:rPr lang="ru-RU" sz="2400" dirty="0" err="1">
                <a:latin typeface="Monotype Corsiva" panose="03010101010201010101" pitchFamily="66" charset="0"/>
              </a:rPr>
              <a:t>Саморуковой</a:t>
            </a:r>
            <a:r>
              <a:rPr lang="ru-RU" sz="2400" dirty="0">
                <a:latin typeface="Monotype Corsiva" panose="03010101010201010101" pitchFamily="66" charset="0"/>
              </a:rPr>
              <a:t>. - </a:t>
            </a:r>
            <a:r>
              <a:rPr lang="ru-RU" sz="2400" dirty="0" smtClean="0">
                <a:latin typeface="Monotype Corsiva" panose="03010101010201010101" pitchFamily="66" charset="0"/>
              </a:rPr>
              <a:t>М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Мазурина А. Ф. Наблюдения и труд в природе, - М.: Просвещение, 1976</a:t>
            </a:r>
            <a:r>
              <a:rPr lang="ru-RU" sz="2400" dirty="0" smtClean="0">
                <a:latin typeface="Monotype Corsiva" panose="03010101010201010101" pitchFamily="66" charset="0"/>
              </a:rPr>
              <a:t>.- </a:t>
            </a:r>
            <a:r>
              <a:rPr lang="ru-RU" sz="2400" dirty="0">
                <a:latin typeface="Monotype Corsiva" panose="03010101010201010101" pitchFamily="66" charset="0"/>
              </a:rPr>
              <a:t>СПб, 1998</a:t>
            </a:r>
            <a:r>
              <a:rPr lang="ru-RU" sz="2400" dirty="0" smtClean="0">
                <a:latin typeface="Monotype Corsiva" panose="03010101010201010101" pitchFamily="66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0621" y="545910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Актуальность.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2"/>
            <a:ext cx="12192000" cy="6991282"/>
          </a:xfrm>
        </p:spPr>
      </p:pic>
      <p:sp>
        <p:nvSpPr>
          <p:cNvPr id="7" name="TextBox 6"/>
          <p:cNvSpPr txBox="1"/>
          <p:nvPr/>
        </p:nvSpPr>
        <p:spPr>
          <a:xfrm>
            <a:off x="1995055" y="1192241"/>
            <a:ext cx="78449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Одна из проблем, с которой сталкивается каждый из нас- это мусор. Брошенные на улице банки, бутылки, отходы вокруг переполненных контейнеров, свалки в местах отдыха, к сожалению, неотъемлемая часть нашего окружения. Твёрдые бытовые отходы(ТБО)- один из важнейших загрязнителей природы. Каждый гражданин ежегодно «производит» 300кг. твёрдых отходов: бумага, стекло, пластмасса, ткань. Нас заинтересовала данная тема, и мы изучили проблему ТБО, а также разработать свой метод экологической утилизации мусора с целью привлечения внимания к проблеме окружающей среды и поисков методов вторичного использования бытовых отходов</a:t>
            </a:r>
            <a:r>
              <a:rPr lang="ru-RU" dirty="0" smtClean="0">
                <a:latin typeface="Monotype Corsiva" panose="03010101010201010101" pitchFamily="66" charset="0"/>
              </a:rPr>
              <a:t>. 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41964" y="973778"/>
            <a:ext cx="65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              Модель трёх вопросов.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"/>
            <a:ext cx="12209187" cy="7016602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77849"/>
              </p:ext>
            </p:extLst>
          </p:nvPr>
        </p:nvGraphicFramePr>
        <p:xfrm>
          <a:off x="2174241" y="1115281"/>
          <a:ext cx="7634778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1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Что</a:t>
                      </a:r>
                      <a:r>
                        <a:rPr lang="ru-RU" sz="2400" baseline="0" dirty="0" smtClean="0">
                          <a:latin typeface="Monotype Corsiva" panose="03010101010201010101" pitchFamily="66" charset="0"/>
                        </a:rPr>
                        <a:t> я знаю о мусоре?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Что хочу узнать?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Как узнать?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Мусор- это пакеты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Откуда появляется мусор?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Спросить у родителей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Банки, стекло, бумага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Куда исчезает мусор?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Посмотреть в интернете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1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Пищевые отходы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Чем вреден мусор?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Посмотреть по телевизору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1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Мусор приносит</a:t>
                      </a:r>
                      <a:r>
                        <a:rPr lang="ru-RU" sz="2400" baseline="0" dirty="0" smtClean="0">
                          <a:latin typeface="Monotype Corsiva" panose="03010101010201010101" pitchFamily="66" charset="0"/>
                        </a:rPr>
                        <a:t> вред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Как уничтожают мусор?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Спросить у воспитателя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4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Мусор нужно уничтожать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Можно ли использовать бытовой мусор?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otype Corsiva" panose="03010101010201010101" pitchFamily="66" charset="0"/>
                        </a:rPr>
                        <a:t>Спросить у бабушки</a:t>
                      </a:r>
                      <a:endParaRPr lang="ru-RU" sz="24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07469"/>
          </a:xfrm>
        </p:spPr>
      </p:pic>
      <p:sp>
        <p:nvSpPr>
          <p:cNvPr id="3" name="TextBox 2"/>
          <p:cNvSpPr txBox="1"/>
          <p:nvPr/>
        </p:nvSpPr>
        <p:spPr>
          <a:xfrm>
            <a:off x="2101933" y="546265"/>
            <a:ext cx="79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3600" dirty="0" smtClean="0">
                <a:latin typeface="Monotype Corsiva" panose="03010101010201010101" pitchFamily="66" charset="0"/>
              </a:rPr>
              <a:t>Планирование </a:t>
            </a:r>
            <a:r>
              <a:rPr lang="ru-RU" sz="3600" dirty="0" smtClean="0">
                <a:latin typeface="Monotype Corsiva" panose="03010101010201010101" pitchFamily="66" charset="0"/>
              </a:rPr>
              <a:t>деятельности.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252" y="491948"/>
            <a:ext cx="53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                   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420" y="1820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54799" y="1567543"/>
            <a:ext cx="45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Беседы</a:t>
            </a:r>
            <a:r>
              <a:rPr lang="ru-RU" sz="2400" dirty="0" smtClean="0">
                <a:latin typeface="Monotype Corsiva" panose="03010101010201010101" pitchFamily="66" charset="0"/>
              </a:rPr>
              <a:t>: по теме проекта.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799" y="2065635"/>
            <a:ext cx="773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Дидактические и настольно- печатные игры</a:t>
            </a:r>
            <a:r>
              <a:rPr lang="ru-RU" sz="2400" dirty="0" smtClean="0">
                <a:latin typeface="Monotype Corsiva" panose="03010101010201010101" pitchFamily="66" charset="0"/>
              </a:rPr>
              <a:t>: «А знаете ли вы?», «Угадай, что это».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799" y="2933059"/>
            <a:ext cx="737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Подвижные игры</a:t>
            </a:r>
            <a:r>
              <a:rPr lang="ru-RU" sz="2400" dirty="0" smtClean="0">
                <a:latin typeface="Monotype Corsiva" panose="03010101010201010101" pitchFamily="66" charset="0"/>
              </a:rPr>
              <a:t>: «Вокруг себя обернись и в зверя лесного превратись», «Хорошо- плохо», «Птичка- невеличка», «На бабушкином дворе».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4398" y="4133388"/>
            <a:ext cx="6502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НОД(познавательное развитие</a:t>
            </a:r>
            <a:r>
              <a:rPr lang="ru-RU" sz="2400" dirty="0" smtClean="0">
                <a:latin typeface="Monotype Corsiva" panose="03010101010201010101" pitchFamily="66" charset="0"/>
              </a:rPr>
              <a:t>): беседы: «В природе нет ничего лишнего», «Чистая планета», «Берегите природу».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Экологическая акция «Мой чистый двор».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Зелёный патруль «Чистый участок детского сада».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Наблюдения за трудом дворника.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Наблюдения «Куда исчезает мусор в детском саду».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02577" y="365125"/>
            <a:ext cx="5807033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3600" dirty="0" smtClean="0">
                <a:latin typeface="Monotype Corsiva" panose="03010101010201010101" pitchFamily="66" charset="0"/>
              </a:rPr>
              <a:t>Ожидаемые результаты.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7469"/>
          </a:xfrm>
        </p:spPr>
      </p:pic>
      <p:sp>
        <p:nvSpPr>
          <p:cNvPr id="5" name="TextBox 4"/>
          <p:cNvSpPr txBox="1"/>
          <p:nvPr/>
        </p:nvSpPr>
        <p:spPr>
          <a:xfrm>
            <a:off x="2415653" y="1011458"/>
            <a:ext cx="75608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Для детей</a:t>
            </a:r>
            <a:r>
              <a:rPr lang="ru-RU" sz="2400" dirty="0" smtClean="0">
                <a:latin typeface="Monotype Corsiva" panose="03010101010201010101" pitchFamily="66" charset="0"/>
              </a:rPr>
              <a:t>: привития детям экологической культуры; ответственное отношение к общественно- значимым заданиям;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</a:t>
            </a:r>
            <a:r>
              <a:rPr lang="ru-RU" sz="2400" dirty="0" smtClean="0">
                <a:latin typeface="Monotype Corsiva" panose="03010101010201010101" pitchFamily="66" charset="0"/>
              </a:rPr>
              <a:t>азвитие у детей инициативы, активности, самостоятельности; приобретение новых знаний и впечатлений об окружающем мире.</a:t>
            </a:r>
          </a:p>
          <a:p>
            <a:r>
              <a:rPr lang="ru-RU" sz="2400" b="1" u="sng" dirty="0" smtClean="0">
                <a:latin typeface="Monotype Corsiva" panose="03010101010201010101" pitchFamily="66" charset="0"/>
              </a:rPr>
              <a:t>Для воспитателя</a:t>
            </a:r>
            <a:r>
              <a:rPr lang="ru-RU" sz="2400" dirty="0" smtClean="0">
                <a:latin typeface="Monotype Corsiva" panose="03010101010201010101" pitchFamily="66" charset="0"/>
              </a:rPr>
              <a:t>: повышение профессионализма; внедрение новых методов в работе с детьми и родителями; личностный и профессиональный рост; самореализация.</a:t>
            </a:r>
          </a:p>
          <a:p>
            <a:r>
              <a:rPr lang="ru-RU" sz="2400" b="1" u="sng" dirty="0" smtClean="0">
                <a:latin typeface="Monotype Corsiva" panose="03010101010201010101" pitchFamily="66" charset="0"/>
              </a:rPr>
              <a:t>Для родителей</a:t>
            </a:r>
            <a:r>
              <a:rPr lang="ru-RU" sz="2400" dirty="0" smtClean="0">
                <a:latin typeface="Monotype Corsiva" panose="03010101010201010101" pitchFamily="66" charset="0"/>
              </a:rPr>
              <a:t>: повышение уровня личностного сознания; укрепление отношений между детьми и родителями; самореализация.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07469"/>
          </a:xfrm>
        </p:spPr>
      </p:pic>
      <p:sp>
        <p:nvSpPr>
          <p:cNvPr id="3" name="TextBox 2"/>
          <p:cNvSpPr txBox="1"/>
          <p:nvPr/>
        </p:nvSpPr>
        <p:spPr>
          <a:xfrm>
            <a:off x="1924334" y="317772"/>
            <a:ext cx="8816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НОД (социально- коммуникативное развитие</a:t>
            </a:r>
            <a:r>
              <a:rPr lang="ru-RU" sz="2400" dirty="0" smtClean="0">
                <a:latin typeface="Monotype Corsiva" panose="03010101010201010101" pitchFamily="66" charset="0"/>
              </a:rPr>
              <a:t>): чтение художественной литературы «Н. Сладков «</a:t>
            </a:r>
            <a:r>
              <a:rPr lang="ru-RU" sz="2400" dirty="0" err="1" smtClean="0">
                <a:latin typeface="Monotype Corsiva" panose="03010101010201010101" pitchFamily="66" charset="0"/>
              </a:rPr>
              <a:t>Жалейкин</a:t>
            </a:r>
            <a:r>
              <a:rPr lang="ru-RU" sz="2400" dirty="0" smtClean="0">
                <a:latin typeface="Monotype Corsiva" panose="03010101010201010101" pitchFamily="66" charset="0"/>
              </a:rPr>
              <a:t> и лягушка»,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 err="1" smtClean="0">
                <a:latin typeface="Monotype Corsiva" panose="03010101010201010101" pitchFamily="66" charset="0"/>
              </a:rPr>
              <a:t>Жалейкин</a:t>
            </a:r>
            <a:r>
              <a:rPr lang="ru-RU" sz="2400" dirty="0" smtClean="0">
                <a:latin typeface="Monotype Corsiva" panose="03010101010201010101" pitchFamily="66" charset="0"/>
              </a:rPr>
              <a:t> и дятел»; Е. </a:t>
            </a:r>
            <a:r>
              <a:rPr lang="ru-RU" sz="2400" dirty="0" err="1" smtClean="0">
                <a:latin typeface="Monotype Corsiva" panose="03010101010201010101" pitchFamily="66" charset="0"/>
              </a:rPr>
              <a:t>Чарушин</a:t>
            </a:r>
            <a:r>
              <a:rPr lang="ru-RU" sz="2400" dirty="0" smtClean="0">
                <a:latin typeface="Monotype Corsiva" panose="03010101010201010101" pitchFamily="66" charset="0"/>
              </a:rPr>
              <a:t> «Утка с утятами»; А. Яшин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«Покормите птиц»;  Г. </a:t>
            </a:r>
            <a:r>
              <a:rPr lang="ru-RU" sz="2400" dirty="0" err="1" smtClean="0">
                <a:latin typeface="Monotype Corsiva" panose="03010101010201010101" pitchFamily="66" charset="0"/>
              </a:rPr>
              <a:t>Скребицкий</a:t>
            </a:r>
            <a:r>
              <a:rPr lang="ru-RU" sz="2400" dirty="0" smtClean="0">
                <a:latin typeface="Monotype Corsiva" panose="03010101010201010101" pitchFamily="66" charset="0"/>
              </a:rPr>
              <a:t> «Четыре художника»;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Б. </a:t>
            </a:r>
            <a:r>
              <a:rPr lang="ru-RU" sz="2400" dirty="0" err="1" smtClean="0">
                <a:latin typeface="Monotype Corsiva" panose="03010101010201010101" pitchFamily="66" charset="0"/>
              </a:rPr>
              <a:t>Заходер</a:t>
            </a:r>
            <a:r>
              <a:rPr lang="ru-RU" sz="2400" dirty="0" smtClean="0">
                <a:latin typeface="Monotype Corsiva" panose="03010101010201010101" pitchFamily="66" charset="0"/>
              </a:rPr>
              <a:t> «Про всех на свете».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334" y="2574536"/>
            <a:ext cx="8366078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НОД (художественно- эстетическое развитие</a:t>
            </a:r>
            <a:r>
              <a:rPr lang="ru-RU" sz="2400" dirty="0" smtClean="0">
                <a:latin typeface="Monotype Corsiva" panose="03010101010201010101" pitchFamily="66" charset="0"/>
              </a:rPr>
              <a:t>): рисование: «Что такое мусор»,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«Город моей мечты»; лепка: «Ветка вербы»; ручной труд «Вторая жизнь отходам»; творческая мастерская «Ловкие пальчики»: «Пушистый козлик», «Тополиный пух» (изделие из медицинской ваты), «Троллейбусные провода» (из ниток).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306"/>
            <a:ext cx="12201194" cy="7039169"/>
          </a:xfrm>
        </p:spPr>
      </p:pic>
      <p:sp>
        <p:nvSpPr>
          <p:cNvPr id="3" name="TextBox 2"/>
          <p:cNvSpPr txBox="1"/>
          <p:nvPr/>
        </p:nvSpPr>
        <p:spPr>
          <a:xfrm>
            <a:off x="2552131" y="365126"/>
            <a:ext cx="6741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Дети.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Разучивание игр, стихотворений, поиск с родителями новых знаний о утилизации мусора.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131" y="1750121"/>
            <a:ext cx="6400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Родители.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Поиск информации о утилизации мусора совместно с детьми. Участие в создании работ на тему: «Из чего же сделаны наши игрушки», «Необычные костюмы».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Участие в экологическом празднике.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1"/>
            <a:ext cx="12192000" cy="7002127"/>
          </a:xfrm>
        </p:spPr>
      </p:pic>
      <p:sp>
        <p:nvSpPr>
          <p:cNvPr id="3" name="TextBox 2"/>
          <p:cNvSpPr txBox="1"/>
          <p:nvPr/>
        </p:nvSpPr>
        <p:spPr>
          <a:xfrm>
            <a:off x="2511188" y="600501"/>
            <a:ext cx="780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Непосредственная образовательная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деятельность.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300" y="4877660"/>
            <a:ext cx="272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400" dirty="0" smtClean="0">
                <a:latin typeface="Monotype Corsiva" panose="03010101010201010101" pitchFamily="66" charset="0"/>
              </a:rPr>
              <a:t>Беседа (ФЦКМ)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01" y="1417638"/>
            <a:ext cx="4346499" cy="3259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739" y="1408986"/>
            <a:ext cx="4624898" cy="34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1204</Words>
  <Application>Microsoft Office PowerPoint</Application>
  <PresentationFormat>Широкоэкранный</PresentationFormat>
  <Paragraphs>124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Angsana New</vt:lpstr>
      <vt:lpstr>Arial</vt:lpstr>
      <vt:lpstr>Arial Narrow</vt:lpstr>
      <vt:lpstr>Calibri</vt:lpstr>
      <vt:lpstr>FangSong</vt:lpstr>
      <vt:lpstr>Monotype Corsiva</vt:lpstr>
      <vt:lpstr>Times New Roman</vt:lpstr>
      <vt:lpstr>La mente</vt:lpstr>
      <vt:lpstr>Прое</vt:lpstr>
      <vt:lpstr>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 сами загрязняют природу!!!!!</vt:lpstr>
      <vt:lpstr>Презентация PowerPoint</vt:lpstr>
      <vt:lpstr>Поможем природе!!!!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92</cp:revision>
  <dcterms:created xsi:type="dcterms:W3CDTF">2017-08-24T14:51:30Z</dcterms:created>
  <dcterms:modified xsi:type="dcterms:W3CDTF">2019-06-18T07:07:49Z</dcterms:modified>
</cp:coreProperties>
</file>