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1" r:id="rId4"/>
    <p:sldId id="258" r:id="rId5"/>
    <p:sldId id="268" r:id="rId6"/>
    <p:sldId id="261" r:id="rId7"/>
    <p:sldId id="272" r:id="rId8"/>
    <p:sldId id="273" r:id="rId9"/>
    <p:sldId id="275" r:id="rId10"/>
    <p:sldId id="276" r:id="rId11"/>
    <p:sldId id="274" r:id="rId12"/>
    <p:sldId id="289" r:id="rId13"/>
    <p:sldId id="279" r:id="rId14"/>
    <p:sldId id="280" r:id="rId15"/>
    <p:sldId id="281" r:id="rId16"/>
    <p:sldId id="284" r:id="rId17"/>
    <p:sldId id="285" r:id="rId18"/>
    <p:sldId id="270" r:id="rId19"/>
    <p:sldId id="269" r:id="rId20"/>
    <p:sldId id="286" r:id="rId21"/>
    <p:sldId id="259" r:id="rId22"/>
    <p:sldId id="260" r:id="rId23"/>
    <p:sldId id="288" r:id="rId24"/>
    <p:sldId id="264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99767099324581"/>
          <c:y val="0.0367076766227598"/>
          <c:w val="0.688392388451444"/>
          <c:h val="0.674791467878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Первое  тестирование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балуюсь</c:v>
                </c:pt>
                <c:pt idx="1">
                  <c:v>банты</c:v>
                </c:pt>
                <c:pt idx="2">
                  <c:v>включишь</c:v>
                </c:pt>
                <c:pt idx="3">
                  <c:v>жалюзи</c:v>
                </c:pt>
                <c:pt idx="4">
                  <c:v>завидно</c:v>
                </c:pt>
                <c:pt idx="5">
                  <c:v>исчерпать</c:v>
                </c:pt>
                <c:pt idx="6">
                  <c:v>клала</c:v>
                </c:pt>
                <c:pt idx="7">
                  <c:v>облегчит</c:v>
                </c:pt>
                <c:pt idx="8">
                  <c:v>опломбировать</c:v>
                </c:pt>
                <c:pt idx="9">
                  <c:v>отключённый</c:v>
                </c:pt>
                <c:pt idx="10">
                  <c:v>сверлит</c:v>
                </c:pt>
                <c:pt idx="11">
                  <c:v>сливовый</c:v>
                </c:pt>
                <c:pt idx="12">
                  <c:v>танцовщица</c:v>
                </c:pt>
                <c:pt idx="13">
                  <c:v>шарфы</c:v>
                </c:pt>
                <c:pt idx="14">
                  <c:v>щавеля</c:v>
                </c:pt>
              </c:strCache>
            </c:strRef>
          </c:cat>
          <c:val>
            <c:numRef>
              <c:f>Лист1!$B$2:$B$16</c:f>
              <c:numCache>
                <c:formatCode>0%</c:formatCode>
                <c:ptCount val="15"/>
                <c:pt idx="0">
                  <c:v>0.5</c:v>
                </c:pt>
                <c:pt idx="1">
                  <c:v>0.700000000000001</c:v>
                </c:pt>
                <c:pt idx="2">
                  <c:v>0.57</c:v>
                </c:pt>
                <c:pt idx="3">
                  <c:v>0.42</c:v>
                </c:pt>
                <c:pt idx="4">
                  <c:v>0.81</c:v>
                </c:pt>
                <c:pt idx="5">
                  <c:v>0.770000000000001</c:v>
                </c:pt>
                <c:pt idx="6">
                  <c:v>0.5</c:v>
                </c:pt>
                <c:pt idx="7">
                  <c:v>0.440000000000001</c:v>
                </c:pt>
                <c:pt idx="8">
                  <c:v>0.730000000000001</c:v>
                </c:pt>
                <c:pt idx="9">
                  <c:v>0.55</c:v>
                </c:pt>
                <c:pt idx="10">
                  <c:v>0.760000000000002</c:v>
                </c:pt>
                <c:pt idx="11">
                  <c:v>0.440000000000001</c:v>
                </c:pt>
                <c:pt idx="12">
                  <c:v>0.46</c:v>
                </c:pt>
                <c:pt idx="13">
                  <c:v>0.440000000000001</c:v>
                </c:pt>
                <c:pt idx="14">
                  <c:v>0.630000000000002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Повторное тестирование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балуюсь</c:v>
                </c:pt>
                <c:pt idx="1">
                  <c:v>банты</c:v>
                </c:pt>
                <c:pt idx="2">
                  <c:v>включишь</c:v>
                </c:pt>
                <c:pt idx="3">
                  <c:v>жалюзи</c:v>
                </c:pt>
                <c:pt idx="4">
                  <c:v>завидно</c:v>
                </c:pt>
                <c:pt idx="5">
                  <c:v>исчерпать</c:v>
                </c:pt>
                <c:pt idx="6">
                  <c:v>клала</c:v>
                </c:pt>
                <c:pt idx="7">
                  <c:v>облегчит</c:v>
                </c:pt>
                <c:pt idx="8">
                  <c:v>опломбировать</c:v>
                </c:pt>
                <c:pt idx="9">
                  <c:v>отключённый</c:v>
                </c:pt>
                <c:pt idx="10">
                  <c:v>сверлит</c:v>
                </c:pt>
                <c:pt idx="11">
                  <c:v>сливовый</c:v>
                </c:pt>
                <c:pt idx="12">
                  <c:v>танцовщица</c:v>
                </c:pt>
                <c:pt idx="13">
                  <c:v>шарфы</c:v>
                </c:pt>
                <c:pt idx="14">
                  <c:v>щавеля</c:v>
                </c:pt>
              </c:strCache>
            </c:strRef>
          </c:cat>
          <c:val>
            <c:numRef>
              <c:f>Лист1!$C$2:$C$16</c:f>
              <c:numCache>
                <c:formatCode>0%</c:formatCode>
                <c:ptCount val="15"/>
                <c:pt idx="0">
                  <c:v>0.5</c:v>
                </c:pt>
                <c:pt idx="1">
                  <c:v>0.42</c:v>
                </c:pt>
                <c:pt idx="2">
                  <c:v>0.56</c:v>
                </c:pt>
                <c:pt idx="3">
                  <c:v>0.380000000000001</c:v>
                </c:pt>
                <c:pt idx="4">
                  <c:v>0.670000000000002</c:v>
                </c:pt>
                <c:pt idx="5">
                  <c:v>0.22</c:v>
                </c:pt>
                <c:pt idx="6">
                  <c:v>0.42</c:v>
                </c:pt>
                <c:pt idx="7">
                  <c:v>0.37</c:v>
                </c:pt>
                <c:pt idx="8">
                  <c:v>0.53</c:v>
                </c:pt>
                <c:pt idx="9">
                  <c:v>0.340000000000001</c:v>
                </c:pt>
                <c:pt idx="10">
                  <c:v>0.710000000000001</c:v>
                </c:pt>
                <c:pt idx="11">
                  <c:v>0.4</c:v>
                </c:pt>
                <c:pt idx="12">
                  <c:v>0.440000000000001</c:v>
                </c:pt>
                <c:pt idx="13">
                  <c:v>0.390000000000001</c:v>
                </c:pt>
                <c:pt idx="14">
                  <c:v>0.580000000000001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балуюсь</c:v>
                </c:pt>
                <c:pt idx="1">
                  <c:v>банты</c:v>
                </c:pt>
                <c:pt idx="2">
                  <c:v>включишь</c:v>
                </c:pt>
                <c:pt idx="3">
                  <c:v>жалюзи</c:v>
                </c:pt>
                <c:pt idx="4">
                  <c:v>завидно</c:v>
                </c:pt>
                <c:pt idx="5">
                  <c:v>исчерпать</c:v>
                </c:pt>
                <c:pt idx="6">
                  <c:v>клала</c:v>
                </c:pt>
                <c:pt idx="7">
                  <c:v>облегчит</c:v>
                </c:pt>
                <c:pt idx="8">
                  <c:v>опломбировать</c:v>
                </c:pt>
                <c:pt idx="9">
                  <c:v>отключённый</c:v>
                </c:pt>
                <c:pt idx="10">
                  <c:v>сверлит</c:v>
                </c:pt>
                <c:pt idx="11">
                  <c:v>сливовый</c:v>
                </c:pt>
                <c:pt idx="12">
                  <c:v>танцовщица</c:v>
                </c:pt>
                <c:pt idx="13">
                  <c:v>шарфы</c:v>
                </c:pt>
                <c:pt idx="14">
                  <c:v>щавеля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666808"/>
        <c:axId val="-2128454184"/>
      </c:barChart>
      <c:catAx>
        <c:axId val="-2111666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-2128454184"/>
        <c:crosses val="autoZero"/>
        <c:auto val="1"/>
        <c:lblAlgn val="ctr"/>
        <c:lblOffset val="100"/>
        <c:noMultiLvlLbl val="0"/>
      </c:catAx>
      <c:valAx>
        <c:axId val="-21284541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11666808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98903980752404"/>
          <c:y val="0.256351075805238"/>
          <c:w val="0.200093394575679"/>
          <c:h val="0.4289544536989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Первоначальное тестирование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баловаться</c:v>
                </c:pt>
                <c:pt idx="1">
                  <c:v>балуюсь</c:v>
                </c:pt>
                <c:pt idx="2">
                  <c:v>банты</c:v>
                </c:pt>
                <c:pt idx="3">
                  <c:v>включишь</c:v>
                </c:pt>
                <c:pt idx="4">
                  <c:v>завидно</c:v>
                </c:pt>
                <c:pt idx="5">
                  <c:v>клала</c:v>
                </c:pt>
                <c:pt idx="6">
                  <c:v>опломбировать</c:v>
                </c:pt>
                <c:pt idx="7">
                  <c:v>сверлит</c:v>
                </c:pt>
                <c:pt idx="8">
                  <c:v>сливовый</c:v>
                </c:pt>
                <c:pt idx="9">
                  <c:v>танцовщица</c:v>
                </c:pt>
                <c:pt idx="10">
                  <c:v>шарфы</c:v>
                </c:pt>
                <c:pt idx="11">
                  <c:v>щавеля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0.36</c:v>
                </c:pt>
                <c:pt idx="1">
                  <c:v>0.21</c:v>
                </c:pt>
                <c:pt idx="2">
                  <c:v>0.06</c:v>
                </c:pt>
                <c:pt idx="3">
                  <c:v>0.600000000000001</c:v>
                </c:pt>
                <c:pt idx="4">
                  <c:v>0.36</c:v>
                </c:pt>
                <c:pt idx="5">
                  <c:v>0.3</c:v>
                </c:pt>
                <c:pt idx="6">
                  <c:v>0.21</c:v>
                </c:pt>
                <c:pt idx="7">
                  <c:v>0.630000000000002</c:v>
                </c:pt>
                <c:pt idx="8">
                  <c:v>0.15</c:v>
                </c:pt>
                <c:pt idx="9">
                  <c:v>0.3</c:v>
                </c:pt>
                <c:pt idx="10">
                  <c:v>0.18</c:v>
                </c:pt>
                <c:pt idx="11">
                  <c:v>0.840000000000001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Повторное тестирование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баловаться</c:v>
                </c:pt>
                <c:pt idx="1">
                  <c:v>балуюсь</c:v>
                </c:pt>
                <c:pt idx="2">
                  <c:v>банты</c:v>
                </c:pt>
                <c:pt idx="3">
                  <c:v>включишь</c:v>
                </c:pt>
                <c:pt idx="4">
                  <c:v>завидно</c:v>
                </c:pt>
                <c:pt idx="5">
                  <c:v>клала</c:v>
                </c:pt>
                <c:pt idx="6">
                  <c:v>опломбировать</c:v>
                </c:pt>
                <c:pt idx="7">
                  <c:v>сверлит</c:v>
                </c:pt>
                <c:pt idx="8">
                  <c:v>сливовый</c:v>
                </c:pt>
                <c:pt idx="9">
                  <c:v>танцовщица</c:v>
                </c:pt>
                <c:pt idx="10">
                  <c:v>шарфы</c:v>
                </c:pt>
                <c:pt idx="11">
                  <c:v>щавеля</c:v>
                </c:pt>
              </c:strCache>
            </c:strRef>
          </c:cat>
          <c:val>
            <c:numRef>
              <c:f>Лист1!$C$2:$C$13</c:f>
              <c:numCache>
                <c:formatCode>0%</c:formatCode>
                <c:ptCount val="12"/>
                <c:pt idx="0">
                  <c:v>0.08</c:v>
                </c:pt>
                <c:pt idx="1">
                  <c:v>0.13</c:v>
                </c:pt>
                <c:pt idx="2">
                  <c:v>0.03</c:v>
                </c:pt>
                <c:pt idx="3">
                  <c:v>0.13</c:v>
                </c:pt>
                <c:pt idx="4">
                  <c:v>0.18</c:v>
                </c:pt>
                <c:pt idx="5">
                  <c:v>0.11</c:v>
                </c:pt>
                <c:pt idx="6">
                  <c:v>0.16</c:v>
                </c:pt>
                <c:pt idx="7">
                  <c:v>0.36</c:v>
                </c:pt>
                <c:pt idx="8">
                  <c:v>0.1</c:v>
                </c:pt>
                <c:pt idx="9">
                  <c:v>0.16</c:v>
                </c:pt>
                <c:pt idx="10">
                  <c:v>0.08</c:v>
                </c:pt>
                <c:pt idx="1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625640"/>
        <c:axId val="-2111634728"/>
      </c:barChart>
      <c:catAx>
        <c:axId val="-2111625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1634728"/>
        <c:crosses val="autoZero"/>
        <c:auto val="1"/>
        <c:lblAlgn val="ctr"/>
        <c:lblOffset val="100"/>
        <c:noMultiLvlLbl val="0"/>
      </c:catAx>
      <c:valAx>
        <c:axId val="-2111634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11625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_________Microsoft_Word3.docx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_________Microsoft_Word4.docx"/><Relationship Id="rId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Давайте говорить правильно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                              </a:t>
            </a:r>
            <a:r>
              <a:rPr lang="ru-RU" sz="3200" dirty="0" smtClean="0">
                <a:solidFill>
                  <a:srgbClr val="002060"/>
                </a:solidFill>
              </a:rPr>
              <a:t>Выполнили: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                                                  ученики 5 Б класса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                                                     МАОУ Гимназия №2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                                          Руководитель: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                                            </a:t>
            </a:r>
            <a:r>
              <a:rPr lang="ru-RU" sz="3200" dirty="0" err="1" smtClean="0">
                <a:solidFill>
                  <a:srgbClr val="002060"/>
                </a:solidFill>
              </a:rPr>
              <a:t>Бродецкая</a:t>
            </a:r>
            <a:r>
              <a:rPr lang="ru-RU" sz="3200" dirty="0" smtClean="0">
                <a:solidFill>
                  <a:srgbClr val="002060"/>
                </a:solidFill>
              </a:rPr>
              <a:t> Е.Л.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5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715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Сравнительно-сопоставительный анализ тестирования в 11 классах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Этапы проекта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i="1" dirty="0" smtClean="0">
                <a:solidFill>
                  <a:srgbClr val="002060"/>
                </a:solidFill>
              </a:rPr>
              <a:t>2 этап – февраль 2015 года. </a:t>
            </a:r>
            <a:r>
              <a:rPr lang="ru-RU" sz="4800" i="1" dirty="0" smtClean="0"/>
              <a:t>Самостоятельная работа </a:t>
            </a:r>
          </a:p>
          <a:p>
            <a:pPr algn="ctr">
              <a:buNone/>
            </a:pPr>
            <a:r>
              <a:rPr lang="ru-RU" sz="4800" i="1" dirty="0" smtClean="0"/>
              <a:t>5 групп по повышению акцентологического уровня учащихся 5 классов, их родителей</a:t>
            </a:r>
          </a:p>
          <a:p>
            <a:pPr algn="ctr">
              <a:buNone/>
            </a:pPr>
            <a:endParaRPr lang="ru-RU" sz="4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4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4716016" cy="51845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4300" i="1" dirty="0" smtClean="0">
                <a:solidFill>
                  <a:srgbClr val="002060"/>
                </a:solidFill>
              </a:rPr>
              <a:t>В ходе акции мы создавали  листовки, плакаты и вывешивали их в местах наибольшей проходимости в гимназии, чтобы их могли видеть и ученики, и родители (в фойе, в столовой, в кабинетах русского языка)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Акция «Давайте говорить правильно»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8193" name="Picture 1" descr="\\server\upload\Бродецкая Е. Л\фото11\P1080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8"/>
            <a:ext cx="4032448" cy="352839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\\server\upload\Бродецкая Е. Л\фото11\P1080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plu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\\server\upload\Бродецкая Е. Л\фото11\P10807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171400"/>
            <a:ext cx="9612560" cy="7200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plu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 flipV="1">
            <a:off x="1279525" y="214290"/>
            <a:ext cx="7086600" cy="1071570"/>
          </a:xfrm>
        </p:spPr>
        <p:txBody>
          <a:bodyPr>
            <a:normAutofit/>
          </a:bodyPr>
          <a:lstStyle/>
          <a:p>
            <a:pPr algn="ctr"/>
            <a:endParaRPr lang="ru-RU" b="1" dirty="0"/>
          </a:p>
        </p:txBody>
      </p:sp>
      <p:pic>
        <p:nvPicPr>
          <p:cNvPr id="4" name="Содержимое 3" descr="C:\Users\Пользователь\Desktop\image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4290"/>
            <a:ext cx="5964092" cy="379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image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4789164" cy="371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61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4437112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Как у нашей Марфы</a:t>
            </a:r>
          </a:p>
          <a:p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Есть в полоску </a:t>
            </a:r>
            <a:r>
              <a:rPr lang="ru-RU" sz="4000" dirty="0" err="1" smtClean="0">
                <a:solidFill>
                  <a:srgbClr val="0000FF"/>
                </a:solidFill>
                <a:latin typeface="Comic Sans MS" pitchFamily="66" charset="0"/>
              </a:rPr>
              <a:t>ш</a:t>
            </a:r>
            <a:r>
              <a:rPr lang="ru-RU" sz="4000" dirty="0" err="1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4000" dirty="0" err="1" smtClean="0">
                <a:solidFill>
                  <a:srgbClr val="0000FF"/>
                </a:solidFill>
                <a:latin typeface="Comic Sans MS" pitchFamily="66" charset="0"/>
              </a:rPr>
              <a:t>рфы</a:t>
            </a:r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351114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212976"/>
            <a:ext cx="2376264" cy="13681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9269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D60093"/>
                </a:solidFill>
                <a:latin typeface="Comic Sans MS" pitchFamily="66" charset="0"/>
              </a:rPr>
              <a:t>Если есть в тебе таланты, </a:t>
            </a:r>
          </a:p>
          <a:p>
            <a:r>
              <a:rPr lang="ru-RU" sz="3600" dirty="0" smtClean="0">
                <a:solidFill>
                  <a:srgbClr val="D60093"/>
                </a:solidFill>
                <a:latin typeface="Comic Sans MS" pitchFamily="66" charset="0"/>
              </a:rPr>
              <a:t>Завяжи на праздник </a:t>
            </a:r>
            <a:r>
              <a:rPr lang="ru-RU" sz="3600" dirty="0" err="1" smtClean="0">
                <a:solidFill>
                  <a:srgbClr val="D60093"/>
                </a:solidFill>
                <a:latin typeface="Comic Sans MS" pitchFamily="66" charset="0"/>
              </a:rPr>
              <a:t>б</a:t>
            </a:r>
            <a:r>
              <a:rPr lang="ru-RU" sz="3600" dirty="0" err="1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3600" dirty="0" err="1" smtClean="0">
                <a:solidFill>
                  <a:srgbClr val="D60093"/>
                </a:solidFill>
                <a:latin typeface="Comic Sans MS" pitchFamily="66" charset="0"/>
              </a:rPr>
              <a:t>нты</a:t>
            </a:r>
            <a:r>
              <a:rPr lang="ru-RU" sz="3600" dirty="0" smtClean="0">
                <a:solidFill>
                  <a:srgbClr val="D60093"/>
                </a:solidFill>
                <a:latin typeface="Comic Sans MS" pitchFamily="66" charset="0"/>
              </a:rPr>
              <a:t>.</a:t>
            </a:r>
            <a:endParaRPr lang="ru-RU" sz="3600" dirty="0">
              <a:solidFill>
                <a:srgbClr val="D60093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fe4080c7a48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772816"/>
            <a:ext cx="1728192" cy="244827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4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55679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A800A"/>
                </a:solidFill>
                <a:latin typeface="Comic Sans MS" pitchFamily="66" charset="0"/>
              </a:rPr>
              <a:t>На поляне растёт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sz="3600" b="1" dirty="0" smtClean="0">
                <a:solidFill>
                  <a:srgbClr val="0A800A"/>
                </a:solidFill>
                <a:latin typeface="Comic Sans MS" pitchFamily="66" charset="0"/>
              </a:rPr>
              <a:t>ль, </a:t>
            </a:r>
          </a:p>
          <a:p>
            <a:r>
              <a:rPr lang="ru-RU" sz="3600" b="1" dirty="0" smtClean="0">
                <a:solidFill>
                  <a:srgbClr val="0A800A"/>
                </a:solidFill>
                <a:latin typeface="Comic Sans MS" pitchFamily="66" charset="0"/>
              </a:rPr>
              <a:t>А под елью той – </a:t>
            </a:r>
            <a:r>
              <a:rPr lang="ru-RU" sz="3600" b="1" dirty="0" err="1" smtClean="0">
                <a:solidFill>
                  <a:srgbClr val="0A800A"/>
                </a:solidFill>
                <a:latin typeface="Comic Sans MS" pitchFamily="66" charset="0"/>
              </a:rPr>
              <a:t>щав</a:t>
            </a:r>
            <a:r>
              <a:rPr lang="ru-RU" sz="3600" b="1" dirty="0" err="1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sz="3600" b="1" dirty="0" err="1" smtClean="0">
                <a:solidFill>
                  <a:srgbClr val="0A800A"/>
                </a:solidFill>
                <a:latin typeface="Comic Sans MS" pitchFamily="66" charset="0"/>
              </a:rPr>
              <a:t>ль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J028398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068960"/>
            <a:ext cx="1728192" cy="259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4437112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A800A"/>
                </a:solidFill>
                <a:latin typeface="Comic Sans MS" pitchFamily="66" charset="0"/>
              </a:rPr>
              <a:t>Срубили 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sz="4400" dirty="0" smtClean="0">
                <a:solidFill>
                  <a:srgbClr val="0A800A"/>
                </a:solidFill>
                <a:latin typeface="Comic Sans MS" pitchFamily="66" charset="0"/>
              </a:rPr>
              <a:t>ль, сорвали </a:t>
            </a:r>
            <a:r>
              <a:rPr lang="ru-RU" sz="4400" dirty="0" err="1" smtClean="0">
                <a:solidFill>
                  <a:srgbClr val="0A800A"/>
                </a:solidFill>
                <a:latin typeface="Comic Sans MS" pitchFamily="66" charset="0"/>
              </a:rPr>
              <a:t>щав</a:t>
            </a:r>
            <a:r>
              <a:rPr lang="ru-RU" sz="4400" dirty="0" err="1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sz="4400" dirty="0" err="1" smtClean="0">
                <a:solidFill>
                  <a:srgbClr val="0A800A"/>
                </a:solidFill>
                <a:latin typeface="Comic Sans MS" pitchFamily="66" charset="0"/>
              </a:rPr>
              <a:t>ль</a:t>
            </a:r>
            <a:r>
              <a:rPr lang="ru-RU" sz="4400" dirty="0" smtClean="0">
                <a:solidFill>
                  <a:srgbClr val="0A800A"/>
                </a:solidFill>
                <a:latin typeface="Comic Sans MS" pitchFamily="66" charset="0"/>
              </a:rPr>
              <a:t>.</a:t>
            </a:r>
            <a:endParaRPr lang="ru-RU" sz="4400" dirty="0">
              <a:solidFill>
                <a:srgbClr val="0A800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Tm="10825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4800" i="1" dirty="0">
              <a:solidFill>
                <a:srgbClr val="002060"/>
              </a:solidFill>
            </a:endParaRPr>
          </a:p>
        </p:txBody>
      </p:sp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179512" y="0"/>
          <a:ext cx="9144000" cy="6700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Документ" r:id="rId4" imgW="10229615" imgH="6335968" progId="Word.Document.12">
                  <p:embed/>
                </p:oleObj>
              </mc:Choice>
              <mc:Fallback>
                <p:oleObj name="Документ" r:id="rId4" imgW="10229615" imgH="6335968" progId="Word.Documen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0"/>
                        <a:ext cx="9144000" cy="6700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344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4800" i="1" dirty="0">
              <a:solidFill>
                <a:srgbClr val="00206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9552" y="0"/>
          <a:ext cx="80342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окумент" r:id="rId4" imgW="9989549" imgH="6348178" progId="Word.Document.12">
                  <p:embed/>
                </p:oleObj>
              </mc:Choice>
              <mc:Fallback>
                <p:oleObj name="Документ" r:id="rId4" imgW="9989549" imgH="634817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0"/>
                        <a:ext cx="8034259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344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Проблема, на решение которой направлен проект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43050"/>
            <a:ext cx="8229600" cy="3686758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3600" i="1" dirty="0" smtClean="0">
                <a:solidFill>
                  <a:srgbClr val="002060"/>
                </a:solidFill>
              </a:rPr>
              <a:t>Нарушение акцентологических норм –проблема разговорной речи людей разных возрастов</a:t>
            </a:r>
          </a:p>
          <a:p>
            <a:pPr algn="just">
              <a:buFontTx/>
              <a:buChar char="-"/>
            </a:pPr>
            <a:r>
              <a:rPr lang="ru-RU" sz="3600" i="1" dirty="0" smtClean="0">
                <a:solidFill>
                  <a:srgbClr val="002060"/>
                </a:solidFill>
              </a:rPr>
              <a:t>У учеников 5 классов возникают трудности в постановке ударения</a:t>
            </a:r>
          </a:p>
          <a:p>
            <a:pPr algn="just">
              <a:buFontTx/>
              <a:buChar char="-"/>
            </a:pPr>
            <a:r>
              <a:rPr lang="ru-RU" sz="3600" i="1" dirty="0" smtClean="0">
                <a:solidFill>
                  <a:srgbClr val="002060"/>
                </a:solidFill>
              </a:rPr>
              <a:t>Неправильное произношение слов повседневного обихода в семье входит в словарный запас детей </a:t>
            </a:r>
            <a:endParaRPr lang="ru-RU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7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66815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3 этап –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март-апрель 2015 года</a:t>
            </a:r>
            <a:endParaRPr lang="ru-RU" sz="54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10445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4000" i="1" dirty="0" smtClean="0">
                <a:solidFill>
                  <a:srgbClr val="002060"/>
                </a:solidFill>
              </a:rPr>
              <a:t>Оформление результатов работы групп в виде презентации</a:t>
            </a:r>
          </a:p>
          <a:p>
            <a:pPr algn="just">
              <a:buFontTx/>
              <a:buChar char="-"/>
            </a:pPr>
            <a:r>
              <a:rPr lang="ru-RU" sz="4000" i="1" dirty="0" smtClean="0">
                <a:solidFill>
                  <a:srgbClr val="002060"/>
                </a:solidFill>
              </a:rPr>
              <a:t>Презентация Буклета «Давайте говорить правильно среди учащихся гимназии, их родителей на родительских собраниях. </a:t>
            </a:r>
          </a:p>
          <a:p>
            <a:pPr algn="ctr">
              <a:buNone/>
            </a:pPr>
            <a:endParaRPr lang="ru-RU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5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16024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Ожидаемый результат: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i="1" dirty="0" smtClean="0">
                <a:solidFill>
                  <a:srgbClr val="002060"/>
                </a:solidFill>
              </a:rPr>
              <a:t>благодаря нашему проекту</a:t>
            </a:r>
            <a:endParaRPr lang="ru-RU" sz="48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41044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ученики гимназии смогут правильно ставить ударения в словах повседневного обихода, научатся быстрее запоминать ударение</a:t>
            </a:r>
            <a:endParaRPr lang="ru-RU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5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Практическая значимость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298"/>
            <a:ext cx="8543956" cy="5286412"/>
          </a:xfrm>
        </p:spPr>
        <p:txBody>
          <a:bodyPr>
            <a:normAutofit fontScale="92500"/>
          </a:bodyPr>
          <a:lstStyle/>
          <a:p>
            <a:pPr algn="just">
              <a:buFontTx/>
              <a:buChar char="-"/>
            </a:pPr>
            <a:r>
              <a:rPr lang="ru-RU" sz="4400" i="1" dirty="0" smtClean="0">
                <a:solidFill>
                  <a:srgbClr val="002060"/>
                </a:solidFill>
              </a:rPr>
              <a:t>в урочной деятельности: материалы можно использовать на уроках русского языка в 5 классах, при подготовке к экзаменам в 9 и 11 классах; </a:t>
            </a:r>
          </a:p>
          <a:p>
            <a:pPr algn="just">
              <a:buFontTx/>
              <a:buChar char="-"/>
            </a:pPr>
            <a:r>
              <a:rPr lang="ru-RU" sz="4400" i="1" dirty="0" smtClean="0">
                <a:solidFill>
                  <a:srgbClr val="002060"/>
                </a:solidFill>
              </a:rPr>
              <a:t>во внеурочной деятельности: при проведении классных часов по культуре речи</a:t>
            </a:r>
          </a:p>
          <a:p>
            <a:pPr algn="just">
              <a:buNone/>
            </a:pPr>
            <a:endParaRPr lang="ru-RU" sz="4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8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Апробация проекта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298"/>
            <a:ext cx="8543956" cy="528641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4400" dirty="0" smtClean="0">
                <a:solidFill>
                  <a:srgbClr val="002060"/>
                </a:solidFill>
              </a:rPr>
              <a:t>в Гимназии №2 </a:t>
            </a:r>
          </a:p>
          <a:p>
            <a:pPr algn="just">
              <a:buFontTx/>
              <a:buChar char="-"/>
            </a:pPr>
            <a:r>
              <a:rPr lang="ru-RU" sz="4400" dirty="0" smtClean="0">
                <a:solidFill>
                  <a:srgbClr val="002060"/>
                </a:solidFill>
              </a:rPr>
              <a:t>опубликован на сайте гимназии</a:t>
            </a:r>
          </a:p>
          <a:p>
            <a:pPr algn="just">
              <a:buFontTx/>
              <a:buChar char="-"/>
            </a:pPr>
            <a:r>
              <a:rPr lang="ru-RU" sz="4400" dirty="0" smtClean="0">
                <a:solidFill>
                  <a:srgbClr val="002060"/>
                </a:solidFill>
              </a:rPr>
              <a:t>получил высокую оценку на Краевом семинаре Института повышения квалификации и на районной конференции «</a:t>
            </a:r>
            <a:r>
              <a:rPr lang="ru-RU" sz="4400" dirty="0" err="1" smtClean="0">
                <a:solidFill>
                  <a:srgbClr val="002060"/>
                </a:solidFill>
              </a:rPr>
              <a:t>НОУшата</a:t>
            </a:r>
            <a:r>
              <a:rPr lang="ru-RU" sz="4400" dirty="0" smtClean="0">
                <a:solidFill>
                  <a:srgbClr val="002060"/>
                </a:solidFill>
              </a:rPr>
              <a:t>»</a:t>
            </a:r>
          </a:p>
          <a:p>
            <a:pPr algn="just">
              <a:buNone/>
            </a:pPr>
            <a:endParaRPr lang="ru-RU" sz="4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8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396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Как научиться говорить правильно?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165634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4000" i="1" dirty="0" smtClean="0">
                <a:solidFill>
                  <a:srgbClr val="002060"/>
                </a:solidFill>
              </a:rPr>
              <a:t>Чаще обращаться к орфоэпическим словарям</a:t>
            </a:r>
          </a:p>
          <a:p>
            <a:pPr algn="just">
              <a:buFontTx/>
              <a:buChar char="-"/>
            </a:pPr>
            <a:r>
              <a:rPr lang="ru-RU" sz="4000" i="1" dirty="0" smtClean="0">
                <a:solidFill>
                  <a:srgbClr val="002060"/>
                </a:solidFill>
              </a:rPr>
              <a:t>Использовать «</a:t>
            </a:r>
            <a:r>
              <a:rPr lang="ru-RU" sz="4000" i="1" dirty="0" err="1" smtClean="0">
                <a:solidFill>
                  <a:srgbClr val="002060"/>
                </a:solidFill>
              </a:rPr>
              <a:t>Запоминалки</a:t>
            </a:r>
            <a:r>
              <a:rPr lang="ru-RU" sz="4000" i="1" dirty="0" smtClean="0">
                <a:solidFill>
                  <a:srgbClr val="002060"/>
                </a:solidFill>
              </a:rPr>
              <a:t>»</a:t>
            </a:r>
          </a:p>
          <a:p>
            <a:pPr algn="just">
              <a:buFontTx/>
              <a:buChar char="-"/>
            </a:pPr>
            <a:r>
              <a:rPr lang="ru-RU" sz="4000" i="1" dirty="0" smtClean="0">
                <a:solidFill>
                  <a:srgbClr val="002060"/>
                </a:solidFill>
              </a:rPr>
              <a:t>запоминать ударение в словах на уровне ассоциаций, объединив их в тематические группы</a:t>
            </a:r>
            <a:endParaRPr lang="en-US" sz="4000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5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396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Как научиться говорить правильно?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71679"/>
            <a:ext cx="8401080" cy="4165634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4000" i="1" dirty="0" smtClean="0">
                <a:solidFill>
                  <a:srgbClr val="002060"/>
                </a:solidFill>
              </a:rPr>
              <a:t>Проходить тестирование </a:t>
            </a:r>
            <a:r>
              <a:rPr lang="ru-RU" sz="4000" i="1" smtClean="0">
                <a:solidFill>
                  <a:srgbClr val="002060"/>
                </a:solidFill>
              </a:rPr>
              <a:t>на </a:t>
            </a:r>
            <a:r>
              <a:rPr lang="ru-RU" sz="4000" i="1" smtClean="0">
                <a:solidFill>
                  <a:srgbClr val="002060"/>
                </a:solidFill>
              </a:rPr>
              <a:t>сайтах</a:t>
            </a:r>
            <a:endParaRPr lang="ru-RU" sz="4000" i="1" u="sng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ru-RU" sz="4000" i="1" dirty="0" smtClean="0">
                <a:solidFill>
                  <a:srgbClr val="002060"/>
                </a:solidFill>
              </a:rPr>
              <a:t> использовать мини-словарик из слов повседневного обихода «Акцентологический минимум пятиклассника»</a:t>
            </a:r>
            <a:endParaRPr lang="en-US" sz="4000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5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Актуальность проекта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43050"/>
            <a:ext cx="8229600" cy="3686758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3600" i="1" dirty="0" smtClean="0">
                <a:solidFill>
                  <a:srgbClr val="002060"/>
                </a:solidFill>
              </a:rPr>
              <a:t>Владение акцентологическими нормами русского языка – это показатель речевой культуры, образованности современного человека</a:t>
            </a:r>
            <a:endParaRPr lang="ru-RU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7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Участники проекта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85926"/>
            <a:ext cx="8229600" cy="35438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- Учащиеся 5-11 классов гимназии № 2</a:t>
            </a:r>
            <a:endParaRPr lang="ru-RU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7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85728"/>
            <a:ext cx="9001156" cy="63579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Цель: </a:t>
            </a:r>
            <a:r>
              <a:rPr lang="ru-RU" sz="4000" i="1" dirty="0" smtClean="0">
                <a:solidFill>
                  <a:srgbClr val="002060"/>
                </a:solidFill>
              </a:rPr>
              <a:t>повысить уровень акцентологической грамотности учащихся гимназии №2, их родителей.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Задачи:</a:t>
            </a:r>
            <a:r>
              <a:rPr lang="ru-RU" sz="4000" b="1" i="1" cap="all" dirty="0" smtClean="0">
                <a:solidFill>
                  <a:srgbClr val="002060"/>
                </a:solidFill>
              </a:rPr>
              <a:t> </a:t>
            </a:r>
            <a:endParaRPr lang="ru-RU" sz="4000" i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- изучить литературу, посвященную специфике русского ударения, акцентологическим нормам русского языка</a:t>
            </a:r>
          </a:p>
          <a:p>
            <a:pPr algn="just"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- провести социолингвистическое исследование с целью определения наиболее частотных акцентологических ошибок в словах повседневного обихода в речи учащихся 5 классов гимназии, их родителей</a:t>
            </a:r>
            <a:r>
              <a:rPr lang="ru-RU" sz="4000" b="1" i="1" dirty="0" smtClean="0">
                <a:solidFill>
                  <a:srgbClr val="002060"/>
                </a:solidFill>
              </a:rPr>
              <a:t>; </a:t>
            </a:r>
            <a:r>
              <a:rPr lang="ru-RU" sz="4000" i="1" dirty="0" smtClean="0">
                <a:solidFill>
                  <a:srgbClr val="002060"/>
                </a:solidFill>
              </a:rPr>
              <a:t>провести повторное социолингвистическое исследование и сравнить результаты</a:t>
            </a:r>
          </a:p>
          <a:p>
            <a:pPr algn="just"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- разработать </a:t>
            </a:r>
            <a:r>
              <a:rPr lang="ru-RU" sz="4000" b="1" i="1" dirty="0" smtClean="0">
                <a:solidFill>
                  <a:srgbClr val="002060"/>
                </a:solidFill>
              </a:rPr>
              <a:t>в группах</a:t>
            </a:r>
            <a:r>
              <a:rPr lang="ru-RU" sz="4000" i="1" dirty="0" smtClean="0">
                <a:solidFill>
                  <a:srgbClr val="002060"/>
                </a:solidFill>
              </a:rPr>
              <a:t> способы решения проблемы по устранению и предупреждению акцентологических ошибок в словах повседневного обихода среди учащихся гимназии, в т.ч. среди учащихся 5 классов</a:t>
            </a:r>
          </a:p>
          <a:p>
            <a:pPr>
              <a:buNone/>
            </a:pPr>
            <a:endParaRPr lang="ru-RU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7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Сроки реализации проекта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35884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i="1" dirty="0" smtClean="0">
                <a:solidFill>
                  <a:srgbClr val="002060"/>
                </a:solidFill>
              </a:rPr>
              <a:t>Январь 2015 года – 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rgbClr val="002060"/>
                </a:solidFill>
              </a:rPr>
              <a:t>апрель 2015 года</a:t>
            </a:r>
            <a:endParaRPr lang="ru-RU" sz="4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4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Этапы работы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28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1 этап - январь 2015г.</a:t>
            </a:r>
            <a:r>
              <a:rPr lang="ru-RU" sz="4400" i="1" dirty="0" smtClean="0">
                <a:solidFill>
                  <a:srgbClr val="002060"/>
                </a:solidFill>
              </a:rPr>
              <a:t> Изучение литературы по данной проблеме. Работа с источниками информации (словари, дополнительная литература) </a:t>
            </a:r>
          </a:p>
          <a:p>
            <a:pPr algn="ctr">
              <a:buNone/>
            </a:pPr>
            <a:endParaRPr lang="ru-RU" sz="4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4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Особенности русского ударения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0006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1.Разноместность - </a:t>
            </a:r>
            <a:r>
              <a:rPr lang="ru-RU" sz="3600" i="1" dirty="0" smtClean="0"/>
              <a:t>способность ударения падать на любой слог: </a:t>
            </a:r>
            <a:r>
              <a:rPr lang="ru-RU" sz="3600" i="1" dirty="0" err="1" smtClean="0"/>
              <a:t>кόмпас, докумéнт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газопровόд</a:t>
            </a:r>
            <a:endParaRPr lang="ru-RU" sz="3600" i="1" dirty="0" smtClean="0"/>
          </a:p>
          <a:p>
            <a:pPr algn="just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2.Подвижность - </a:t>
            </a:r>
            <a:r>
              <a:rPr lang="ru-RU" sz="3600" i="1" dirty="0" smtClean="0"/>
              <a:t>свойство ударения перемещаться с одного слога на другой при изменении (склонении или спряжении) одного и того же слова: вода́ — </a:t>
            </a:r>
            <a:r>
              <a:rPr lang="ru-RU" sz="3600" i="1" dirty="0" err="1" smtClean="0"/>
              <a:t>во́ду</a:t>
            </a:r>
            <a:r>
              <a:rPr lang="ru-RU" sz="3600" i="1" dirty="0" smtClean="0"/>
              <a:t> </a:t>
            </a:r>
            <a:endParaRPr lang="ru-RU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4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969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Сравнительно-сопоставительный анализ тестирования</a:t>
            </a:r>
            <a:br>
              <a:rPr lang="ru-RU" sz="2400" b="1" dirty="0" smtClean="0"/>
            </a:br>
            <a:r>
              <a:rPr lang="ru-RU" sz="2400" b="1" dirty="0" smtClean="0"/>
              <a:t> в 5 классах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980729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476</Words>
  <Application>Microsoft Macintosh PowerPoint</Application>
  <PresentationFormat>Экран (4:3)</PresentationFormat>
  <Paragraphs>56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Документ</vt:lpstr>
      <vt:lpstr>    Давайте говорить правильно                                 Выполнили:                                                    ученики 5 Б класса                                                       МАОУ Гимназия №2                                            Руководитель:                                              Бродецкая Е.Л.  </vt:lpstr>
      <vt:lpstr>Проблема, на решение которой направлен проект</vt:lpstr>
      <vt:lpstr>Актуальность проекта</vt:lpstr>
      <vt:lpstr>Участники проекта</vt:lpstr>
      <vt:lpstr>Презентация PowerPoint</vt:lpstr>
      <vt:lpstr>Сроки реализации проекта</vt:lpstr>
      <vt:lpstr>Этапы работы</vt:lpstr>
      <vt:lpstr>Особенности русского ударения</vt:lpstr>
      <vt:lpstr>Сравнительно-сопоставительный анализ тестирования  в 5 классах</vt:lpstr>
      <vt:lpstr>Сравнительно-сопоставительный анализ тестирования в 11 классах</vt:lpstr>
      <vt:lpstr>Этапы проекта</vt:lpstr>
      <vt:lpstr>Акция «Давайте говорить правильно»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этап –  март-апрель 2015 года</vt:lpstr>
      <vt:lpstr>Ожидаемый результат: благодаря нашему проекту</vt:lpstr>
      <vt:lpstr>Практическая значимость</vt:lpstr>
      <vt:lpstr>Апробация проекта</vt:lpstr>
      <vt:lpstr>Как научиться говорить правильно?</vt:lpstr>
      <vt:lpstr>Как научиться говорить правильно?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Акцентологический буклет</dc:title>
  <dc:creator>Biatit</dc:creator>
  <cp:lastModifiedBy>v b</cp:lastModifiedBy>
  <cp:revision>50</cp:revision>
  <dcterms:created xsi:type="dcterms:W3CDTF">2015-03-12T04:45:10Z</dcterms:created>
  <dcterms:modified xsi:type="dcterms:W3CDTF">2016-01-05T10:08:47Z</dcterms:modified>
</cp:coreProperties>
</file>