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82" r:id="rId15"/>
    <p:sldId id="262" r:id="rId16"/>
    <p:sldId id="272" r:id="rId17"/>
    <p:sldId id="283" r:id="rId18"/>
    <p:sldId id="284" r:id="rId19"/>
    <p:sldId id="287" r:id="rId20"/>
    <p:sldId id="285" r:id="rId21"/>
    <p:sldId id="286" r:id="rId22"/>
    <p:sldId id="290" r:id="rId23"/>
    <p:sldId id="278" r:id="rId24"/>
    <p:sldId id="279" r:id="rId25"/>
    <p:sldId id="291" r:id="rId26"/>
    <p:sldId id="280" r:id="rId27"/>
    <p:sldId id="292" r:id="rId28"/>
    <p:sldId id="281" r:id="rId29"/>
    <p:sldId id="293" r:id="rId30"/>
    <p:sldId id="294" r:id="rId31"/>
    <p:sldId id="296" r:id="rId32"/>
    <p:sldId id="295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20"/>
    <p:restoredTop sz="75883" autoAdjust="0"/>
  </p:normalViewPr>
  <p:slideViewPr>
    <p:cSldViewPr>
      <p:cViewPr varScale="1">
        <p:scale>
          <a:sx n="74" d="100"/>
          <a:sy n="74" d="100"/>
        </p:scale>
        <p:origin x="-190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F3B94-BCB6-4CCA-9200-811DBB6AD3A4}" type="datetimeFigureOut">
              <a:rPr lang="ru-RU" smtClean="0"/>
              <a:t>25.05.2019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AB9AF-7C05-4F63-916C-704A8656B7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6523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F3B94-BCB6-4CCA-9200-811DBB6AD3A4}" type="datetimeFigureOut">
              <a:rPr lang="ru-RU" smtClean="0"/>
              <a:t>25.05.2019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AB9AF-7C05-4F63-916C-704A8656B7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9527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F3B94-BCB6-4CCA-9200-811DBB6AD3A4}" type="datetimeFigureOut">
              <a:rPr lang="ru-RU" smtClean="0"/>
              <a:t>25.05.2019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AB9AF-7C05-4F63-916C-704A8656B7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735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F3B94-BCB6-4CCA-9200-811DBB6AD3A4}" type="datetimeFigureOut">
              <a:rPr lang="ru-RU" smtClean="0"/>
              <a:t>25.05.2019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AB9AF-7C05-4F63-916C-704A8656B7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907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F3B94-BCB6-4CCA-9200-811DBB6AD3A4}" type="datetimeFigureOut">
              <a:rPr lang="ru-RU" smtClean="0"/>
              <a:t>25.05.2019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AB9AF-7C05-4F63-916C-704A8656B7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343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F3B94-BCB6-4CCA-9200-811DBB6AD3A4}" type="datetimeFigureOut">
              <a:rPr lang="ru-RU" smtClean="0"/>
              <a:t>25.05.2019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AB9AF-7C05-4F63-916C-704A8656B7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477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F3B94-BCB6-4CCA-9200-811DBB6AD3A4}" type="datetimeFigureOut">
              <a:rPr lang="ru-RU" smtClean="0"/>
              <a:t>25.05.2019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AB9AF-7C05-4F63-916C-704A8656B7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930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F3B94-BCB6-4CCA-9200-811DBB6AD3A4}" type="datetimeFigureOut">
              <a:rPr lang="ru-RU" smtClean="0"/>
              <a:t>25.05.2019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AB9AF-7C05-4F63-916C-704A8656B7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231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F3B94-BCB6-4CCA-9200-811DBB6AD3A4}" type="datetimeFigureOut">
              <a:rPr lang="ru-RU" smtClean="0"/>
              <a:t>25.05.2019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AB9AF-7C05-4F63-916C-704A8656B7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7290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F3B94-BCB6-4CCA-9200-811DBB6AD3A4}" type="datetimeFigureOut">
              <a:rPr lang="ru-RU" smtClean="0"/>
              <a:t>25.05.2019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AB9AF-7C05-4F63-916C-704A8656B7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0785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F3B94-BCB6-4CCA-9200-811DBB6AD3A4}" type="datetimeFigureOut">
              <a:rPr lang="ru-RU" smtClean="0"/>
              <a:t>25.05.2019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AB9AF-7C05-4F63-916C-704A8656B7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720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DF3B94-BCB6-4CCA-9200-811DBB6AD3A4}" type="datetimeFigureOut">
              <a:rPr lang="ru-RU" smtClean="0"/>
              <a:t>25.05.2019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5AB9AF-7C05-4F63-916C-704A8656B7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3771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1.png"/><Relationship Id="rId5" Type="http://schemas.openxmlformats.org/officeDocument/2006/relationships/image" Target="../media/image28.jpeg"/><Relationship Id="rId4" Type="http://schemas.openxmlformats.org/officeDocument/2006/relationships/image" Target="../media/image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1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3.jpeg"/><Relationship Id="rId5" Type="http://schemas.openxmlformats.org/officeDocument/2006/relationships/image" Target="../media/image3.jpeg"/><Relationship Id="rId4" Type="http://schemas.openxmlformats.org/officeDocument/2006/relationships/image" Target="../media/image3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1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jpeg"/><Relationship Id="rId5" Type="http://schemas.openxmlformats.org/officeDocument/2006/relationships/image" Target="../media/image3.jpeg"/><Relationship Id="rId4" Type="http://schemas.openxmlformats.org/officeDocument/2006/relationships/image" Target="../media/image39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человек\Desktop\img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91" t="46212" r="31364" b="11970"/>
          <a:stretch/>
        </p:blipFill>
        <p:spPr bwMode="auto">
          <a:xfrm>
            <a:off x="0" y="-54082"/>
            <a:ext cx="9230527" cy="6885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8000" dirty="0" smtClean="0">
                <a:solidFill>
                  <a:schemeClr val="bg1"/>
                </a:solidFill>
                <a:latin typeface="Bratz" pitchFamily="2" charset="0"/>
              </a:rPr>
              <a:t>Как мы воспринимаем этот мир</a:t>
            </a:r>
            <a:endParaRPr lang="ru-RU" sz="8000" dirty="0">
              <a:solidFill>
                <a:schemeClr val="bg1"/>
              </a:solidFill>
              <a:latin typeface="Bratz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43808" y="4725144"/>
            <a:ext cx="5976664" cy="1944216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bg1">
                    <a:lumMod val="85000"/>
                  </a:schemeClr>
                </a:solidFill>
                <a:latin typeface="Bratz" pitchFamily="2" charset="0"/>
              </a:rPr>
              <a:t>Подготовили:</a:t>
            </a:r>
          </a:p>
          <a:p>
            <a:pPr algn="r"/>
            <a:r>
              <a:rPr lang="ru-RU" sz="1800" dirty="0" smtClean="0">
                <a:solidFill>
                  <a:schemeClr val="bg1">
                    <a:lumMod val="85000"/>
                  </a:schemeClr>
                </a:solidFill>
                <a:latin typeface="Bratz" pitchFamily="2" charset="0"/>
              </a:rPr>
              <a:t>                                   Воспитатели 2 группы  </a:t>
            </a:r>
            <a:r>
              <a:rPr lang="ru-RU" sz="1800" dirty="0">
                <a:solidFill>
                  <a:schemeClr val="bg1">
                    <a:lumMod val="85000"/>
                  </a:schemeClr>
                </a:solidFill>
                <a:latin typeface="Bratz" pitchFamily="2" charset="0"/>
              </a:rPr>
              <a:t> Куликова Н.В</a:t>
            </a:r>
            <a:r>
              <a:rPr lang="ru-RU" sz="1800">
                <a:solidFill>
                  <a:schemeClr val="bg1">
                    <a:lumMod val="85000"/>
                  </a:schemeClr>
                </a:solidFill>
                <a:latin typeface="Bratz" pitchFamily="2" charset="0"/>
              </a:rPr>
              <a:t>. </a:t>
            </a:r>
            <a:r>
              <a:rPr lang="ru-RU" sz="1800" smtClean="0">
                <a:solidFill>
                  <a:schemeClr val="bg1">
                    <a:lumMod val="85000"/>
                  </a:schemeClr>
                </a:solidFill>
                <a:latin typeface="Bratz" pitchFamily="2" charset="0"/>
              </a:rPr>
              <a:t>                Колесова </a:t>
            </a:r>
            <a:r>
              <a:rPr lang="ru-RU" sz="1800" dirty="0" smtClean="0">
                <a:solidFill>
                  <a:schemeClr val="bg1">
                    <a:lumMod val="85000"/>
                  </a:schemeClr>
                </a:solidFill>
                <a:latin typeface="Bratz" pitchFamily="2" charset="0"/>
              </a:rPr>
              <a:t>И.Н.</a:t>
            </a:r>
          </a:p>
          <a:p>
            <a:r>
              <a:rPr lang="ru-RU" sz="1800" dirty="0" smtClean="0">
                <a:solidFill>
                  <a:schemeClr val="bg1">
                    <a:lumMod val="85000"/>
                  </a:schemeClr>
                </a:solidFill>
                <a:latin typeface="Bratz" pitchFamily="2" charset="0"/>
              </a:rPr>
              <a:t>2019г.</a:t>
            </a:r>
            <a:endParaRPr lang="ru-RU" sz="1800" dirty="0">
              <a:solidFill>
                <a:schemeClr val="bg1">
                  <a:lumMod val="85000"/>
                </a:schemeClr>
              </a:solidFill>
              <a:latin typeface="Bratz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15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человек\Desktop\images (1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9" r="9864"/>
          <a:stretch/>
        </p:blipFill>
        <p:spPr bwMode="auto">
          <a:xfrm>
            <a:off x="2627784" y="2132974"/>
            <a:ext cx="6137853" cy="4445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человек\Desktop\img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788"/>
          <a:stretch/>
        </p:blipFill>
        <p:spPr bwMode="auto">
          <a:xfrm>
            <a:off x="-20813" y="103117"/>
            <a:ext cx="9144000" cy="99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человек\Desktop\images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83860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31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. 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8000" dirty="0" smtClean="0">
                <a:solidFill>
                  <a:schemeClr val="accent6">
                    <a:lumMod val="50000"/>
                  </a:schemeClr>
                </a:solidFill>
                <a:latin typeface="Bratz" pitchFamily="2" charset="0"/>
              </a:rPr>
              <a:t>Тело </a:t>
            </a:r>
            <a:r>
              <a:rPr lang="ru-RU" sz="8000" dirty="0">
                <a:solidFill>
                  <a:schemeClr val="accent6">
                    <a:lumMod val="50000"/>
                  </a:schemeClr>
                </a:solidFill>
                <a:latin typeface="Bratz" pitchFamily="2" charset="0"/>
              </a:rPr>
              <a:t>сверху прикрываю, защищаю и дышу. </a:t>
            </a:r>
            <a:r>
              <a:rPr lang="ru-RU" sz="8000" dirty="0" smtClean="0">
                <a:solidFill>
                  <a:schemeClr val="accent6">
                    <a:lumMod val="50000"/>
                  </a:schemeClr>
                </a:solidFill>
                <a:latin typeface="Bratz" pitchFamily="2" charset="0"/>
              </a:rPr>
              <a:t> </a:t>
            </a:r>
            <a:r>
              <a:rPr lang="ru-RU" sz="8000" dirty="0">
                <a:solidFill>
                  <a:schemeClr val="accent6">
                    <a:lumMod val="50000"/>
                  </a:schemeClr>
                </a:solidFill>
                <a:latin typeface="Bratz" pitchFamily="2" charset="0"/>
              </a:rPr>
              <a:t/>
            </a:r>
            <a:br>
              <a:rPr lang="ru-RU" sz="8000" dirty="0">
                <a:solidFill>
                  <a:schemeClr val="accent6">
                    <a:lumMod val="50000"/>
                  </a:schemeClr>
                </a:solidFill>
                <a:latin typeface="Bratz" pitchFamily="2" charset="0"/>
              </a:rPr>
            </a:br>
            <a:endParaRPr lang="ru-RU" sz="8000" dirty="0">
              <a:solidFill>
                <a:schemeClr val="accent6">
                  <a:lumMod val="50000"/>
                </a:schemeClr>
              </a:solidFill>
              <a:latin typeface="Bratz" pitchFamily="2" charset="0"/>
            </a:endParaRPr>
          </a:p>
        </p:txBody>
      </p:sp>
      <p:pic>
        <p:nvPicPr>
          <p:cNvPr id="3" name="Picture 3" descr="C:\Users\человек\Desktop\img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788"/>
          <a:stretch/>
        </p:blipFill>
        <p:spPr bwMode="auto">
          <a:xfrm>
            <a:off x="-20813" y="103117"/>
            <a:ext cx="9144000" cy="99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человек\Desktop\img1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64" t="37424" b="49243"/>
          <a:stretch/>
        </p:blipFill>
        <p:spPr bwMode="auto">
          <a:xfrm>
            <a:off x="5796136" y="4653136"/>
            <a:ext cx="2962659" cy="140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499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человек\Desktop\images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441" y="1556792"/>
            <a:ext cx="6400007" cy="4837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человек\Desktop\img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788"/>
          <a:stretch/>
        </p:blipFill>
        <p:spPr bwMode="auto">
          <a:xfrm>
            <a:off x="-20813" y="103117"/>
            <a:ext cx="9144000" cy="99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361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53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tz" pitchFamily="2" charset="0"/>
              </a:rPr>
              <a:t>Органы </a:t>
            </a:r>
            <a:r>
              <a:rPr lang="ru-RU" sz="53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tz" pitchFamily="2" charset="0"/>
              </a:rPr>
              <a:t>чувств -  главные помощники человека, с помощью которых  он получает информацию об окружающем мире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</p:txBody>
      </p:sp>
      <p:pic>
        <p:nvPicPr>
          <p:cNvPr id="13314" name="Picture 2" descr="C:\Users\человек\Desktop\imag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973"/>
          <a:stretch/>
        </p:blipFill>
        <p:spPr bwMode="auto">
          <a:xfrm>
            <a:off x="755576" y="4005064"/>
            <a:ext cx="1296144" cy="2391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021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6" name="Picture 2" descr="C:\Users\человек\Desktop\07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4" r="9377"/>
          <a:stretch/>
        </p:blipFill>
        <p:spPr bwMode="auto">
          <a:xfrm>
            <a:off x="-32082" y="0"/>
            <a:ext cx="9176082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119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человек\Desktop\img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788"/>
          <a:stretch/>
        </p:blipFill>
        <p:spPr bwMode="auto">
          <a:xfrm>
            <a:off x="0" y="102970"/>
            <a:ext cx="9144000" cy="99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15616" y="908720"/>
            <a:ext cx="727280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u="sng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Наличие двух глаз позволяет сделать наше зрение стереоскопичным (то есть формировать трехмерное изображение). Правая сторона сетчатки каждого глаза передает через зрительный нерв «правую часть» изображения в правую сторону головного мозга, аналогично действует левая сторона сетчатки. Затем две части изображения — правую и левую — головной мозг соединяет воедино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effectLst/>
                <a:latin typeface="Verdana"/>
                <a:ea typeface="Calibri"/>
                <a:cs typeface="Times New Roman"/>
              </a:rPr>
              <a:t>.</a:t>
            </a:r>
            <a:endParaRPr lang="ru-RU" sz="2000" dirty="0">
              <a:solidFill>
                <a:schemeClr val="accent6">
                  <a:lumMod val="50000"/>
                </a:schemeClr>
              </a:solidFill>
              <a:ea typeface="Calibri"/>
              <a:cs typeface="Times New Roman"/>
            </a:endParaRPr>
          </a:p>
        </p:txBody>
      </p:sp>
      <p:pic>
        <p:nvPicPr>
          <p:cNvPr id="8195" name="Picture 3" descr="C:\Users\человек\Desktop\img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6" t="33247" r="9649" b="41061"/>
          <a:stretch/>
        </p:blipFill>
        <p:spPr bwMode="auto">
          <a:xfrm>
            <a:off x="107505" y="3506930"/>
            <a:ext cx="9036496" cy="2104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039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человек\Desktop\img11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484096" cy="6363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69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600" dirty="0" smtClean="0"/>
              <a:t/>
            </a:r>
            <a:br>
              <a:rPr lang="ru-RU" sz="6600" dirty="0" smtClean="0"/>
            </a:br>
            <a:r>
              <a:rPr lang="ru-RU" sz="6600" dirty="0"/>
              <a:t/>
            </a:r>
            <a:br>
              <a:rPr lang="ru-RU" sz="6600" dirty="0"/>
            </a:br>
            <a:r>
              <a:rPr lang="ru-RU" sz="6600" dirty="0" smtClean="0"/>
              <a:t/>
            </a:r>
            <a:br>
              <a:rPr lang="ru-RU" sz="6600" dirty="0" smtClean="0"/>
            </a:br>
            <a:r>
              <a:rPr lang="ru-RU" sz="6600" dirty="0" smtClean="0">
                <a:latin typeface="Impact" pitchFamily="34" charset="0"/>
              </a:rPr>
              <a:t>Несколько интересных фактов о глазах</a:t>
            </a:r>
            <a:endParaRPr lang="ru-RU" sz="6600" dirty="0">
              <a:latin typeface="Impact" pitchFamily="34" charset="0"/>
            </a:endParaRPr>
          </a:p>
        </p:txBody>
      </p:sp>
      <p:pic>
        <p:nvPicPr>
          <p:cNvPr id="3" name="Picture 3" descr="C:\Users\человек\Desktop\img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788"/>
          <a:stretch/>
        </p:blipFill>
        <p:spPr bwMode="auto">
          <a:xfrm>
            <a:off x="0" y="102970"/>
            <a:ext cx="9144000" cy="99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человек\Desktop\image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973"/>
          <a:stretch/>
        </p:blipFill>
        <p:spPr bwMode="auto">
          <a:xfrm>
            <a:off x="755576" y="4005064"/>
            <a:ext cx="1296144" cy="2391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946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человек\Desktop\0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828" y="2924944"/>
            <a:ext cx="5236357" cy="3533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Picture 3" descr="C:\Users\человек\Desktop\img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788"/>
          <a:stretch/>
        </p:blipFill>
        <p:spPr bwMode="auto">
          <a:xfrm>
            <a:off x="35225" y="332656"/>
            <a:ext cx="9144000" cy="99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79513" y="1323344"/>
            <a:ext cx="442771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Моргание длится около 100 — 150 миллисекунд.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Ваши отпечатки пальцев имеют 40 уникальных характеристик, в то время как радужная оболочка глаза — 256. Именно по этой причине сканирование сетчатки используется в целях безопасности.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Карие глаза на самом деле голубые под коричневым пигментом.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26653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С помощью ушей человек слышит все те звуки, которыми наполнен мир: шум дождя, пение птиц, журчание ручья, музыку. </a:t>
            </a:r>
          </a:p>
        </p:txBody>
      </p:sp>
      <p:pic>
        <p:nvPicPr>
          <p:cNvPr id="1026" name="Picture 2" descr="C:\Users\человек\Desktop\Без названия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72816"/>
            <a:ext cx="6652486" cy="441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820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человек\Desktop\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736632" cy="655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10034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человек\Desktop\серная-пробка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3" t="10674" r="16852" b="3656"/>
          <a:stretch/>
        </p:blipFill>
        <p:spPr bwMode="auto">
          <a:xfrm>
            <a:off x="5004048" y="1628800"/>
            <a:ext cx="3669041" cy="2804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Несколько интересных </a:t>
            </a:r>
            <a:br>
              <a:rPr lang="ru-RU" dirty="0" smtClean="0"/>
            </a:br>
            <a:r>
              <a:rPr lang="ru-RU" dirty="0" smtClean="0"/>
              <a:t>фактов о ушах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762872" cy="4525963"/>
          </a:xfrm>
        </p:spPr>
        <p:txBody>
          <a:bodyPr>
            <a:normAutofit/>
          </a:bodyPr>
          <a:lstStyle/>
          <a:p>
            <a:pPr lvl="0"/>
            <a:r>
              <a:rPr lang="ru-RU" sz="2200" dirty="0"/>
              <a:t>Свой голос человек слышит сквозь призмы воздуха и воды. Окружающие люди воспринимают наш голос совершенно иначе, потому как слышат его намного «чище».</a:t>
            </a:r>
          </a:p>
          <a:p>
            <a:pPr lvl="0"/>
            <a:r>
              <a:rPr lang="ru-RU" sz="2200" dirty="0" smtClean="0"/>
              <a:t>.Каждый </a:t>
            </a:r>
            <a:r>
              <a:rPr lang="ru-RU" sz="2200" dirty="0"/>
              <a:t>год более 300 тысяч человек в мире лишаются слуха из-за неправильного использования ватных палочек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3074" name="Picture 2" descr="C:\Users\человек\Desktop\70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686876"/>
            <a:ext cx="2670944" cy="1778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267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>
            <a:noAutofit/>
          </a:bodyPr>
          <a:lstStyle/>
          <a:p>
            <a:pPr lvl="0"/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Impact" pitchFamily="34" charset="0"/>
              </a:rPr>
              <a:t>Уши — самый сильный орган человека, способные выдержать неограниченное количество лапши, навешанной на них.</a:t>
            </a:r>
            <a:br>
              <a:rPr lang="ru-RU" sz="2400" dirty="0">
                <a:solidFill>
                  <a:schemeClr val="tx2">
                    <a:lumMod val="75000"/>
                  </a:schemeClr>
                </a:solidFill>
                <a:latin typeface="Impact" pitchFamily="34" charset="0"/>
              </a:rPr>
            </a:br>
            <a:endParaRPr lang="ru-RU" sz="2400" dirty="0">
              <a:solidFill>
                <a:schemeClr val="tx2">
                  <a:lumMod val="75000"/>
                </a:schemeClr>
              </a:solidFill>
              <a:latin typeface="Impact" pitchFamily="34" charset="0"/>
            </a:endParaRPr>
          </a:p>
        </p:txBody>
      </p:sp>
      <p:pic>
        <p:nvPicPr>
          <p:cNvPr id="5122" name="Picture 2" descr="C:\Users\человек\Desktop\Без названия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556792"/>
            <a:ext cx="4383930" cy="4383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940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человек\Desktop\img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788"/>
          <a:stretch/>
        </p:blipFill>
        <p:spPr bwMode="auto">
          <a:xfrm>
            <a:off x="0" y="102970"/>
            <a:ext cx="9144000" cy="99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Arial Black" pitchFamily="34" charset="0"/>
              </a:rPr>
              <a:t/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>
                <a:latin typeface="Arial Black" pitchFamily="34" charset="0"/>
              </a:rPr>
              <a:t/>
            </a:r>
            <a:br>
              <a:rPr lang="ru-RU" dirty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>Игра </a:t>
            </a:r>
            <a:r>
              <a:rPr lang="ru-RU" dirty="0">
                <a:latin typeface="Arial Black" pitchFamily="34" charset="0"/>
              </a:rPr>
              <a:t>«Пойми друга»</a:t>
            </a:r>
            <a:br>
              <a:rPr lang="ru-RU" dirty="0">
                <a:latin typeface="Arial Black" pitchFamily="34" charset="0"/>
              </a:rPr>
            </a:br>
            <a:endParaRPr lang="ru-RU" dirty="0"/>
          </a:p>
        </p:txBody>
      </p:sp>
      <p:pic>
        <p:nvPicPr>
          <p:cNvPr id="3074" name="Picture 2" descr="C:\Users\человек\Desktop\0af1340508a6c69599c0dad7f1575e8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52" y="1916832"/>
            <a:ext cx="7274532" cy="4849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3151d34fd928c432145e58d71c042fe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45976" y="58974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319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70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2" cy="8190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sz="9800" dirty="0" smtClean="0">
                <a:solidFill>
                  <a:srgbClr val="FF0000"/>
                </a:solidFill>
                <a:latin typeface="Bratz" pitchFamily="2" charset="0"/>
              </a:rPr>
              <a:t>Нос – </a:t>
            </a:r>
            <a:r>
              <a:rPr lang="ru-RU" sz="9800" dirty="0" smtClean="0">
                <a:latin typeface="Bratz" pitchFamily="2" charset="0"/>
              </a:rPr>
              <a:t/>
            </a:r>
            <a:br>
              <a:rPr lang="ru-RU" sz="9800" dirty="0" smtClean="0">
                <a:latin typeface="Bratz" pitchFamily="2" charset="0"/>
              </a:rPr>
            </a:br>
            <a:r>
              <a:rPr lang="ru-RU" sz="9800" dirty="0" smtClean="0">
                <a:solidFill>
                  <a:srgbClr val="FF0000"/>
                </a:solidFill>
                <a:latin typeface="Bratz" pitchFamily="2" charset="0"/>
              </a:rPr>
              <a:t>орган обоняния</a:t>
            </a:r>
            <a:br>
              <a:rPr lang="ru-RU" sz="9800" dirty="0" smtClean="0">
                <a:solidFill>
                  <a:srgbClr val="FF0000"/>
                </a:solidFill>
                <a:latin typeface="Bratz" pitchFamily="2" charset="0"/>
              </a:rPr>
            </a:br>
            <a:endParaRPr lang="ru-RU" sz="9800" dirty="0">
              <a:solidFill>
                <a:srgbClr val="FF0000"/>
              </a:solidFill>
              <a:latin typeface="Bratz" pitchFamily="2" charset="0"/>
            </a:endParaRPr>
          </a:p>
        </p:txBody>
      </p:sp>
      <p:pic>
        <p:nvPicPr>
          <p:cNvPr id="3" name="Picture 3" descr="C:\Users\человек\Desktop\img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788"/>
          <a:stretch/>
        </p:blipFill>
        <p:spPr bwMode="auto">
          <a:xfrm>
            <a:off x="0" y="102970"/>
            <a:ext cx="9144000" cy="99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516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человек\Desktop\img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788"/>
          <a:stretch/>
        </p:blipFill>
        <p:spPr bwMode="auto">
          <a:xfrm>
            <a:off x="0" y="102970"/>
            <a:ext cx="9144000" cy="99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83568" y="1093658"/>
            <a:ext cx="468052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ru-RU" dirty="0"/>
              <a:t>Ученые заметили, что в одной семье у людей наблюдался похожий стиль чихания, что говорит о том, что с этим рефлексом мы рождаемся. Так как ткани у членов одной семьи похожи, то и мышечные движения, такие как улыбка и смех тоже могут быть одинаковы</a:t>
            </a:r>
            <a:r>
              <a:rPr lang="ru-RU" dirty="0" smtClean="0"/>
              <a:t>.</a:t>
            </a:r>
          </a:p>
          <a:p>
            <a:pPr lvl="0"/>
            <a:endParaRPr lang="ru-RU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/>
              <a:t>Нос – самая выступающая часть нашего лица и потому его сразу замечаешь. </a:t>
            </a:r>
            <a:endParaRPr lang="ru-RU" dirty="0" smtClean="0"/>
          </a:p>
          <a:p>
            <a:pPr lvl="0"/>
            <a:endParaRPr lang="ru-RU" dirty="0"/>
          </a:p>
          <a:p>
            <a:pPr lvl="0"/>
            <a:endParaRPr lang="ru-RU" dirty="0" smtClean="0"/>
          </a:p>
          <a:p>
            <a:pPr lvl="0"/>
            <a:endParaRPr lang="ru-RU" dirty="0"/>
          </a:p>
          <a:p>
            <a:pPr lvl="0"/>
            <a:endParaRPr lang="ru-RU" dirty="0" smtClean="0"/>
          </a:p>
          <a:p>
            <a:pPr lvl="0"/>
            <a:endParaRPr lang="ru-RU" dirty="0"/>
          </a:p>
          <a:p>
            <a:pPr lvl="0"/>
            <a:endParaRPr lang="ru-RU" dirty="0" smtClean="0"/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ru-RU" dirty="0">
                <a:latin typeface="Times New Roman"/>
                <a:ea typeface="Calibri"/>
                <a:cs typeface="Times New Roman"/>
              </a:rPr>
              <a:t>Нос растет книзу  </a:t>
            </a:r>
            <a:endParaRPr lang="ru-RU" sz="1400" dirty="0">
              <a:ea typeface="Calibri"/>
              <a:cs typeface="Times New Roman"/>
            </a:endParaRPr>
          </a:p>
          <a:p>
            <a:pPr lvl="0"/>
            <a:endParaRPr lang="ru-RU" dirty="0"/>
          </a:p>
        </p:txBody>
      </p:sp>
      <p:pic>
        <p:nvPicPr>
          <p:cNvPr id="4099" name="Picture 3" descr="C:\Users\человек\Desktop\089a1ffa3588ae0d281315754362af1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617796"/>
            <a:ext cx="3196490" cy="1875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человек\Desktop\eb560d021a981a7d4e254cf76a65531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097" y="2745572"/>
            <a:ext cx="3831547" cy="2251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человек\Desktop\67c3a468f9d67a0df490dfbb061bbfe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828" y="4869160"/>
            <a:ext cx="2402173" cy="1801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452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1902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наш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нос самый </a:t>
            </a:r>
            <a:endParaRPr lang="ru-RU" dirty="0" smtClean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лучший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фильтр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воздуха</a:t>
            </a:r>
          </a:p>
          <a:p>
            <a:pPr marL="0" indent="0">
              <a:buNone/>
            </a:pPr>
            <a:endParaRPr lang="ru-RU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  <a:p>
            <a:pPr marL="0" indent="0">
              <a:buNone/>
            </a:pPr>
            <a:endParaRPr lang="ru-RU" dirty="0" smtClean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  <a:p>
            <a:pPr lvl="0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Некоторые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носы</a:t>
            </a:r>
          </a:p>
          <a:p>
            <a:pPr marL="0" lvl="0" indent="0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достойны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страхования</a:t>
            </a:r>
          </a:p>
          <a:p>
            <a:pPr lvl="0"/>
            <a:endParaRPr lang="ru-RU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  <a:p>
            <a:pPr lvl="0"/>
            <a:endParaRPr lang="ru-RU" dirty="0" smtClean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  <a:p>
            <a:pPr lvl="0"/>
            <a:endParaRPr lang="ru-RU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  <a:p>
            <a:pPr lvl="0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То, что не может </a:t>
            </a:r>
            <a:endParaRPr lang="ru-RU" dirty="0" smtClean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  <a:p>
            <a:pPr lvl="0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унюхать </a:t>
            </a:r>
          </a:p>
          <a:p>
            <a:pPr marL="0" lvl="0" indent="0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наш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нос, может </a:t>
            </a:r>
            <a:endParaRPr lang="ru-RU" dirty="0" smtClean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  <a:p>
            <a:pPr marL="0" lvl="0" indent="0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быть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смертельно </a:t>
            </a:r>
            <a:endParaRPr lang="ru-RU" dirty="0" smtClean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  <a:p>
            <a:pPr marL="0" lvl="0" indent="0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опасным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  <a:p>
            <a:endParaRPr lang="ru-RU" dirty="0"/>
          </a:p>
        </p:txBody>
      </p:sp>
      <p:pic>
        <p:nvPicPr>
          <p:cNvPr id="5123" name="Picture 3" descr="C:\Users\человек\Desktop\8c2eab59b8d4b1f27e791f067e42e31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986" y="836712"/>
            <a:ext cx="3395591" cy="2215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человек\Desktop\img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788"/>
          <a:stretch/>
        </p:blipFill>
        <p:spPr bwMode="auto">
          <a:xfrm>
            <a:off x="0" y="102970"/>
            <a:ext cx="9144000" cy="99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человек\Desktop\Без названия (5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492896"/>
            <a:ext cx="2915963" cy="2356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человек\Desktop\4480486f338f88c6312c07d912420fb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538816"/>
            <a:ext cx="3319917" cy="2489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252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человек\Desktop\img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788"/>
          <a:stretch/>
        </p:blipFill>
        <p:spPr bwMode="auto">
          <a:xfrm>
            <a:off x="0" y="102970"/>
            <a:ext cx="9144000" cy="99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7300" dirty="0" smtClean="0">
                <a:latin typeface="Bratz" pitchFamily="2" charset="0"/>
              </a:rPr>
              <a:t>Игра</a:t>
            </a:r>
            <a:br>
              <a:rPr lang="ru-RU" sz="7300" dirty="0" smtClean="0">
                <a:latin typeface="Bratz" pitchFamily="2" charset="0"/>
              </a:rPr>
            </a:br>
            <a:r>
              <a:rPr lang="ru-RU" sz="7300" dirty="0" smtClean="0">
                <a:solidFill>
                  <a:srgbClr val="C00000"/>
                </a:solidFill>
                <a:latin typeface="Bratz" pitchFamily="2" charset="0"/>
              </a:rPr>
              <a:t> »</a:t>
            </a:r>
            <a:endParaRPr lang="ru-RU" sz="7300" dirty="0">
              <a:solidFill>
                <a:srgbClr val="C00000"/>
              </a:solidFill>
              <a:latin typeface="Bratz" pitchFamily="2" charset="0"/>
            </a:endParaRPr>
          </a:p>
        </p:txBody>
      </p:sp>
      <p:pic>
        <p:nvPicPr>
          <p:cNvPr id="5122" name="Picture 2" descr="C:\Users\человек\Desktop\Без названия (2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8784976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1f150e45724ef4e294f419ea979e05f8 (1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43608" y="55172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18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6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Users\человек\Desktop\img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788"/>
          <a:stretch/>
        </p:blipFill>
        <p:spPr bwMode="auto">
          <a:xfrm>
            <a:off x="0" y="102970"/>
            <a:ext cx="9144000" cy="99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10 ÑÐ´Ð¸Ð²Ð¸ÑÐµÐ»ÑÐ½ÑÑ ÑÐ°ÐºÑÐ¾Ð² Ð¾ ÐºÐ¾Ð¶Ðµ, ÐºÐ¾ÑÐ¾ÑÑÐµ Ð¼Ñ Ð½Ðµ Ð·Ð½Ð°Ð»Ð¸ ÐµÑÐµ Ð²ÑÐµÑÐ°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24" r="45707"/>
          <a:stretch/>
        </p:blipFill>
        <p:spPr bwMode="auto">
          <a:xfrm>
            <a:off x="6858000" y="764703"/>
            <a:ext cx="1828801" cy="2957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удивительные факты о нашей коже.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700809"/>
            <a:ext cx="6102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Кожа — самый большой орган человеческого организма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2243650"/>
            <a:ext cx="44126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Гусиная кожа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3105835"/>
            <a:ext cx="595840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/>
              <a:t>Ногти </a:t>
            </a:r>
            <a:r>
              <a:rPr lang="ru-RU" b="1" dirty="0"/>
              <a:t>и волосы</a:t>
            </a:r>
            <a:r>
              <a:rPr lang="ru-RU" dirty="0"/>
              <a:t> тоже относятся к коже – </a:t>
            </a:r>
            <a:r>
              <a:rPr lang="ru-RU" dirty="0" smtClean="0"/>
              <a:t>они</a:t>
            </a:r>
          </a:p>
          <a:p>
            <a:r>
              <a:rPr lang="ru-RU" dirty="0" smtClean="0"/>
              <a:t> </a:t>
            </a:r>
            <a:r>
              <a:rPr lang="ru-RU" dirty="0"/>
              <a:t>считаются ее </a:t>
            </a:r>
            <a:r>
              <a:rPr lang="ru-RU" dirty="0" smtClean="0"/>
              <a:t>придатками</a:t>
            </a:r>
            <a:r>
              <a:rPr lang="ru-RU" dirty="0"/>
              <a:t>.</a:t>
            </a: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/>
              <a:t>Кожа регулирует </a:t>
            </a:r>
            <a:endParaRPr lang="ru-RU" dirty="0" smtClean="0"/>
          </a:p>
          <a:p>
            <a:pPr lvl="0"/>
            <a:r>
              <a:rPr lang="ru-RU" dirty="0" smtClean="0"/>
              <a:t>температуру </a:t>
            </a:r>
            <a:r>
              <a:rPr lang="ru-RU" dirty="0"/>
              <a:t>тела. </a:t>
            </a:r>
          </a:p>
          <a:p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9040" y="2780928"/>
            <a:ext cx="3504960" cy="2256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398496"/>
            <a:ext cx="3263929" cy="2268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010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человек\Desktop\hqdefault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31" r="35549" b="64644"/>
          <a:stretch/>
        </p:blipFill>
        <p:spPr bwMode="auto">
          <a:xfrm>
            <a:off x="643568" y="1340768"/>
            <a:ext cx="7666562" cy="2000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человек\Desktop\img2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788"/>
          <a:stretch/>
        </p:blipFill>
        <p:spPr bwMode="auto">
          <a:xfrm>
            <a:off x="0" y="102970"/>
            <a:ext cx="9144000" cy="99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человек\Desktop\Без названия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081531"/>
            <a:ext cx="3799309" cy="379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черный ящик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99592" y="57332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963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02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человек\Desktop\maxresdefaul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9" t="9868" r="9484" b="5334"/>
          <a:stretch/>
        </p:blipFill>
        <p:spPr bwMode="auto">
          <a:xfrm>
            <a:off x="5148064" y="888642"/>
            <a:ext cx="3850783" cy="3050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Интересные факты о языке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484784"/>
            <a:ext cx="631844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Язык человека обладает </a:t>
            </a:r>
            <a:endParaRPr lang="ru-RU" dirty="0" smtClean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способностью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различать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4 разных вкуса: </a:t>
            </a:r>
            <a:endParaRPr lang="ru-RU" dirty="0" smtClean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горький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, сладкий, кислый и </a:t>
            </a:r>
            <a:endParaRPr lang="ru-RU" dirty="0" smtClean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соленый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. </a:t>
            </a:r>
            <a:endParaRPr lang="ru-RU" dirty="0" smtClean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Цвет языка свидетельствует о </a:t>
            </a:r>
            <a:endParaRPr lang="ru-RU" dirty="0" smtClean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здоровье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человека. </a:t>
            </a:r>
            <a:endParaRPr lang="ru-RU" dirty="0" smtClean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Язык способен исцеляться </a:t>
            </a:r>
            <a:endParaRPr lang="ru-RU" dirty="0" smtClean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быстрее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остальных. </a:t>
            </a:r>
            <a:endParaRPr lang="ru-RU" dirty="0" smtClean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Язык – самая подвижная и гибкая </a:t>
            </a:r>
            <a:endParaRPr lang="ru-RU" dirty="0" smtClean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мышца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в теле человека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пирсинг на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языке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Наш язык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не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в состоянии </a:t>
            </a:r>
            <a:endParaRPr lang="ru-RU" dirty="0" smtClean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обнаруживать 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вкус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, </a:t>
            </a:r>
            <a:endParaRPr lang="ru-RU" dirty="0" smtClean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если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он сухой. </a:t>
            </a:r>
          </a:p>
        </p:txBody>
      </p:sp>
      <p:pic>
        <p:nvPicPr>
          <p:cNvPr id="7171" name="Picture 3" descr="C:\Users\человек\Desktop\1464006847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834667"/>
            <a:ext cx="3039342" cy="2023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человек\Desktop\1464006862_1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821" y="4148921"/>
            <a:ext cx="3683310" cy="2455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610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600200"/>
            <a:ext cx="7488832" cy="4525963"/>
          </a:xfrm>
        </p:spPr>
        <p:txBody>
          <a:bodyPr/>
          <a:lstStyle/>
          <a:p>
            <a:pPr marL="0" indent="0">
              <a:buNone/>
            </a:pPr>
            <a:r>
              <a:rPr lang="ru-RU" sz="6000" dirty="0">
                <a:solidFill>
                  <a:schemeClr val="accent4">
                    <a:lumMod val="75000"/>
                  </a:schemeClr>
                </a:solidFill>
                <a:latin typeface="Bratz" pitchFamily="2" charset="0"/>
              </a:rPr>
              <a:t> </a:t>
            </a:r>
            <a:r>
              <a:rPr lang="ru-RU" sz="6000" dirty="0" smtClean="0">
                <a:solidFill>
                  <a:schemeClr val="accent4">
                    <a:lumMod val="75000"/>
                  </a:schemeClr>
                </a:solidFill>
                <a:latin typeface="Bratz" pitchFamily="2" charset="0"/>
              </a:rPr>
              <a:t>   Брат </a:t>
            </a:r>
            <a:r>
              <a:rPr lang="ru-RU" sz="6000" dirty="0">
                <a:solidFill>
                  <a:schemeClr val="accent4">
                    <a:lumMod val="75000"/>
                  </a:schemeClr>
                </a:solidFill>
                <a:latin typeface="Bratz" pitchFamily="2" charset="0"/>
              </a:rPr>
              <a:t>с братом через </a:t>
            </a:r>
            <a:r>
              <a:rPr lang="ru-RU" sz="6000" dirty="0" smtClean="0">
                <a:solidFill>
                  <a:schemeClr val="accent4">
                    <a:lumMod val="75000"/>
                  </a:schemeClr>
                </a:solidFill>
                <a:latin typeface="Bratz" pitchFamily="2" charset="0"/>
              </a:rPr>
              <a:t>          дорогу </a:t>
            </a:r>
            <a:r>
              <a:rPr lang="ru-RU" sz="6000" dirty="0">
                <a:solidFill>
                  <a:schemeClr val="accent4">
                    <a:lumMod val="75000"/>
                  </a:schemeClr>
                </a:solidFill>
                <a:latin typeface="Bratz" pitchFamily="2" charset="0"/>
              </a:rPr>
              <a:t>живут, А один другого не видит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Bratz" pitchFamily="2" charset="0"/>
              </a:rPr>
              <a:t>. </a:t>
            </a:r>
          </a:p>
        </p:txBody>
      </p:sp>
      <p:pic>
        <p:nvPicPr>
          <p:cNvPr id="3074" name="Picture 2" descr="C:\Users\человек\Desktop\img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633"/>
          <a:stretch/>
        </p:blipFill>
        <p:spPr bwMode="auto">
          <a:xfrm>
            <a:off x="0" y="26622"/>
            <a:ext cx="9036496" cy="1732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человек\Desktop\img1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64" t="37424" b="49243"/>
          <a:stretch/>
        </p:blipFill>
        <p:spPr bwMode="auto">
          <a:xfrm>
            <a:off x="6207803" y="5013176"/>
            <a:ext cx="2962659" cy="140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259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человек\Desktop\kak-berech-organy-chuvstv-pamyatka-4_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26" t="3217" r="5497" b="15553"/>
          <a:stretch/>
        </p:blipFill>
        <p:spPr bwMode="auto">
          <a:xfrm>
            <a:off x="251520" y="1418879"/>
            <a:ext cx="2923457" cy="2225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человек\Desktop\konspiekt-uroka-po-poznaniiu-mira-orghany-chuvstv_6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9" t="4058" r="16522" b="17295"/>
          <a:stretch/>
        </p:blipFill>
        <p:spPr bwMode="auto">
          <a:xfrm>
            <a:off x="4355976" y="2585830"/>
            <a:ext cx="3371245" cy="2458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человек\Desktop\hello_html_m6c1c247f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2" t="6150" r="7838" b="9314"/>
          <a:stretch/>
        </p:blipFill>
        <p:spPr bwMode="auto">
          <a:xfrm>
            <a:off x="255183" y="4221088"/>
            <a:ext cx="3380713" cy="24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 descr="C:\Users\человек\Desktop\img2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788"/>
          <a:stretch/>
        </p:blipFill>
        <p:spPr bwMode="auto">
          <a:xfrm>
            <a:off x="0" y="102970"/>
            <a:ext cx="9144000" cy="99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человек\Desktop\slide_1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20" t="53278" r="35493" b="24133"/>
          <a:stretch/>
        </p:blipFill>
        <p:spPr bwMode="auto">
          <a:xfrm>
            <a:off x="3419872" y="822174"/>
            <a:ext cx="3464418" cy="1549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человек\Desktop\hello_html_4ba7981d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" t="7342" r="7971" b="11885"/>
          <a:stretch/>
        </p:blipFill>
        <p:spPr bwMode="auto">
          <a:xfrm>
            <a:off x="5508104" y="5174772"/>
            <a:ext cx="2464886" cy="1672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885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>
                <a:solidFill>
                  <a:srgbClr val="7030A0"/>
                </a:solidFill>
                <a:latin typeface="Arial Black" pitchFamily="34" charset="0"/>
              </a:rPr>
              <a:t>Цените слух, цените зрение,</a:t>
            </a:r>
            <a:br>
              <a:rPr lang="ru-RU" sz="4000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ru-RU" sz="4000" dirty="0" smtClean="0">
                <a:solidFill>
                  <a:srgbClr val="7030A0"/>
                </a:solidFill>
                <a:latin typeface="Arial Black" pitchFamily="34" charset="0"/>
              </a:rPr>
              <a:t>Любите зелень, синеву- все, что дано нам во владение, </a:t>
            </a:r>
            <a:br>
              <a:rPr lang="ru-RU" sz="4000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ru-RU" sz="4000" dirty="0" smtClean="0">
                <a:solidFill>
                  <a:srgbClr val="7030A0"/>
                </a:solidFill>
                <a:latin typeface="Arial Black" pitchFamily="34" charset="0"/>
              </a:rPr>
              <a:t>Двумя словами: «Я живу»</a:t>
            </a:r>
            <a:br>
              <a:rPr lang="ru-RU" sz="4000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ru-RU" sz="4000" dirty="0" smtClean="0">
                <a:solidFill>
                  <a:srgbClr val="7030A0"/>
                </a:solidFill>
                <a:latin typeface="Arial Black" pitchFamily="34" charset="0"/>
              </a:rPr>
              <a:t>С.Я. Маршак.</a:t>
            </a:r>
            <a:endParaRPr lang="ru-RU" sz="4000" dirty="0">
              <a:solidFill>
                <a:srgbClr val="7030A0"/>
              </a:solidFill>
              <a:latin typeface="Arial Black" pitchFamily="34" charset="0"/>
            </a:endParaRPr>
          </a:p>
        </p:txBody>
      </p:sp>
      <p:pic>
        <p:nvPicPr>
          <p:cNvPr id="3" name="Picture 3" descr="C:\Users\человек\Desktop\img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788"/>
          <a:stretch/>
        </p:blipFill>
        <p:spPr bwMode="auto">
          <a:xfrm>
            <a:off x="0" y="102970"/>
            <a:ext cx="9144000" cy="99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79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человек\Desktop\skachat-kartinki-spasibo-za-vnimanie-dlya-prezentacii-cover-3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491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человек\Desktop\img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34" t="50000" r="25050"/>
          <a:stretch/>
        </p:blipFill>
        <p:spPr bwMode="auto">
          <a:xfrm>
            <a:off x="1331640" y="680179"/>
            <a:ext cx="5883249" cy="6143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человек\Desktop\img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788"/>
          <a:stretch/>
        </p:blipFill>
        <p:spPr bwMode="auto">
          <a:xfrm>
            <a:off x="0" y="102970"/>
            <a:ext cx="9144000" cy="99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4553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6700" dirty="0" smtClean="0">
                <a:solidFill>
                  <a:schemeClr val="accent3">
                    <a:lumMod val="50000"/>
                  </a:schemeClr>
                </a:solidFill>
                <a:latin typeface="Bratz" pitchFamily="2" charset="0"/>
              </a:rPr>
              <a:t>У одной головы два братца по разные стороны сидят, А ничего не видят и не говорят</a:t>
            </a:r>
            <a:r>
              <a:rPr lang="ru-RU" sz="6700" dirty="0" smtClean="0">
                <a:latin typeface="Bratz" pitchFamily="2" charset="0"/>
              </a:rPr>
              <a:t>. </a:t>
            </a:r>
            <a:endParaRPr lang="ru-RU" sz="6700" dirty="0">
              <a:latin typeface="Bratz" pitchFamily="2" charset="0"/>
            </a:endParaRPr>
          </a:p>
        </p:txBody>
      </p:sp>
      <p:pic>
        <p:nvPicPr>
          <p:cNvPr id="3" name="Picture 2" descr="C:\Users\человек\Desktop\img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70"/>
          <a:stretch/>
        </p:blipFill>
        <p:spPr bwMode="auto">
          <a:xfrm>
            <a:off x="0" y="26622"/>
            <a:ext cx="9036496" cy="1054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человек\Desktop\img1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64" t="37424" b="49243"/>
          <a:stretch/>
        </p:blipFill>
        <p:spPr bwMode="auto">
          <a:xfrm>
            <a:off x="5796136" y="4653136"/>
            <a:ext cx="2962659" cy="140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157192"/>
            <a:ext cx="2962275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7479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7" r="14538"/>
          <a:stretch/>
        </p:blipFill>
        <p:spPr bwMode="auto">
          <a:xfrm>
            <a:off x="592110" y="1285875"/>
            <a:ext cx="4161793" cy="4022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 descr="C:\Users\человек\Desktop\depositphotos_4362151-stock-photo-ear-3d-animat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285875"/>
            <a:ext cx="36576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человек\Desktop\img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788"/>
          <a:stretch/>
        </p:blipFill>
        <p:spPr bwMode="auto">
          <a:xfrm>
            <a:off x="-20813" y="103117"/>
            <a:ext cx="9144000" cy="99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088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effectLst/>
                <a:latin typeface="Times New Roman"/>
                <a:ea typeface="Times New Roman"/>
              </a:rPr>
              <a:t/>
            </a:r>
            <a:br>
              <a:rPr lang="ru-RU" dirty="0" smtClean="0">
                <a:effectLst/>
                <a:latin typeface="Times New Roman"/>
                <a:ea typeface="Times New Roman"/>
              </a:rPr>
            </a:br>
            <a:r>
              <a:rPr lang="ru-RU" dirty="0">
                <a:latin typeface="Times New Roman"/>
                <a:ea typeface="Times New Roman"/>
              </a:rPr>
              <a:t/>
            </a:r>
            <a:br>
              <a:rPr lang="ru-RU" dirty="0">
                <a:latin typeface="Times New Roman"/>
                <a:ea typeface="Times New Roman"/>
              </a:rPr>
            </a:br>
            <a:r>
              <a:rPr lang="ru-RU" dirty="0" smtClean="0">
                <a:latin typeface="Times New Roman"/>
                <a:ea typeface="Times New Roman"/>
              </a:rPr>
              <a:t/>
            </a:r>
            <a:br>
              <a:rPr lang="ru-RU" dirty="0" smtClean="0">
                <a:latin typeface="Times New Roman"/>
                <a:ea typeface="Times New Roman"/>
              </a:rPr>
            </a:br>
            <a:r>
              <a:rPr lang="ru-RU" dirty="0">
                <a:latin typeface="Times New Roman"/>
                <a:ea typeface="Times New Roman"/>
              </a:rPr>
              <a:t/>
            </a:r>
            <a:br>
              <a:rPr lang="ru-RU" dirty="0">
                <a:latin typeface="Times New Roman"/>
                <a:ea typeface="Times New Roman"/>
              </a:rPr>
            </a:br>
            <a:r>
              <a:rPr lang="ru-RU" dirty="0" smtClean="0">
                <a:latin typeface="Times New Roman"/>
                <a:ea typeface="Times New Roman"/>
              </a:rPr>
              <a:t/>
            </a:r>
            <a:br>
              <a:rPr lang="ru-RU" dirty="0" smtClean="0">
                <a:latin typeface="Times New Roman"/>
                <a:ea typeface="Times New Roman"/>
              </a:rPr>
            </a:br>
            <a:r>
              <a:rPr lang="ru-RU" dirty="0">
                <a:latin typeface="Times New Roman"/>
                <a:ea typeface="Times New Roman"/>
              </a:rPr>
              <a:t/>
            </a:r>
            <a:br>
              <a:rPr lang="ru-RU" dirty="0">
                <a:latin typeface="Times New Roman"/>
                <a:ea typeface="Times New Roman"/>
              </a:rPr>
            </a:br>
            <a:r>
              <a:rPr lang="ru-RU" dirty="0" smtClean="0">
                <a:latin typeface="Times New Roman"/>
                <a:ea typeface="Times New Roman"/>
              </a:rPr>
              <a:t/>
            </a:r>
            <a:br>
              <a:rPr lang="ru-RU" dirty="0" smtClean="0">
                <a:latin typeface="Times New Roman"/>
                <a:ea typeface="Times New Roman"/>
              </a:rPr>
            </a:br>
            <a:r>
              <a:rPr lang="ru-RU" sz="6000" dirty="0" smtClean="0">
                <a:effectLst/>
                <a:latin typeface="Bratz" pitchFamily="2" charset="0"/>
                <a:ea typeface="Times New Roman"/>
              </a:rPr>
              <a:t>Вот гора, а у горы две глубокие норы. В этих норах воздух бродит, то заходит, то выходит. </a:t>
            </a:r>
            <a:endParaRPr lang="ru-RU" sz="6000" dirty="0">
              <a:latin typeface="Bratz" pitchFamily="2" charset="0"/>
            </a:endParaRPr>
          </a:p>
        </p:txBody>
      </p:sp>
      <p:pic>
        <p:nvPicPr>
          <p:cNvPr id="3" name="Picture 3" descr="C:\Users\человек\Desktop\img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788"/>
          <a:stretch/>
        </p:blipFill>
        <p:spPr bwMode="auto">
          <a:xfrm>
            <a:off x="-20813" y="103117"/>
            <a:ext cx="9144000" cy="99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человек\Desktop\img1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64" t="37424" b="49243"/>
          <a:stretch/>
        </p:blipFill>
        <p:spPr bwMode="auto">
          <a:xfrm>
            <a:off x="5796136" y="4653136"/>
            <a:ext cx="2962659" cy="140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201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человек\Desktop\img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788"/>
          <a:stretch/>
        </p:blipFill>
        <p:spPr bwMode="auto">
          <a:xfrm>
            <a:off x="-20813" y="103117"/>
            <a:ext cx="9144000" cy="99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человек\Desktop\img1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80" t="22954" r="1427" b="20673"/>
          <a:stretch/>
        </p:blipFill>
        <p:spPr bwMode="auto">
          <a:xfrm>
            <a:off x="1187623" y="598461"/>
            <a:ext cx="6338997" cy="6134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19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5673"/>
            <a:ext cx="2962275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7300" dirty="0" smtClean="0">
                <a:latin typeface="Bratz" pitchFamily="2" charset="0"/>
              </a:rPr>
              <a:t>Всегда </a:t>
            </a:r>
            <a:r>
              <a:rPr lang="ru-RU" sz="7300" dirty="0">
                <a:latin typeface="Bratz" pitchFamily="2" charset="0"/>
              </a:rPr>
              <a:t>во рту, а не проглотишь. </a:t>
            </a:r>
            <a:br>
              <a:rPr lang="ru-RU" sz="7300" dirty="0">
                <a:latin typeface="Bratz" pitchFamily="2" charset="0"/>
              </a:rPr>
            </a:br>
            <a:endParaRPr lang="ru-RU" sz="7300" dirty="0">
              <a:latin typeface="Bratz" pitchFamily="2" charset="0"/>
            </a:endParaRPr>
          </a:p>
        </p:txBody>
      </p:sp>
      <p:pic>
        <p:nvPicPr>
          <p:cNvPr id="3" name="Picture 3" descr="C:\Users\человек\Desktop\img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788"/>
          <a:stretch/>
        </p:blipFill>
        <p:spPr bwMode="auto">
          <a:xfrm>
            <a:off x="-20813" y="103117"/>
            <a:ext cx="9144000" cy="99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869160"/>
            <a:ext cx="2962275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580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1027</TotalTime>
  <Words>304</Words>
  <Application>Microsoft Office PowerPoint</Application>
  <PresentationFormat>Экран (4:3)</PresentationFormat>
  <Paragraphs>78</Paragraphs>
  <Slides>32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Как мы воспринимаем этот мир</vt:lpstr>
      <vt:lpstr>Презентация PowerPoint</vt:lpstr>
      <vt:lpstr>Презентация PowerPoint</vt:lpstr>
      <vt:lpstr>Презентация PowerPoint</vt:lpstr>
      <vt:lpstr>        У одной головы два братца по разные стороны сидят, А ничего не видят и не говорят. </vt:lpstr>
      <vt:lpstr>Презентация PowerPoint</vt:lpstr>
      <vt:lpstr>       Вот гора, а у горы две глубокие норы. В этих норах воздух бродит, то заходит, то выходит. </vt:lpstr>
      <vt:lpstr>Презентация PowerPoint</vt:lpstr>
      <vt:lpstr>          Всегда во рту, а не проглотишь.  </vt:lpstr>
      <vt:lpstr>Презентация PowerPoint</vt:lpstr>
      <vt:lpstr>.          Тело сверху прикрываю, защищаю и дышу.   </vt:lpstr>
      <vt:lpstr>Презентация PowerPoint</vt:lpstr>
      <vt:lpstr>      Органы чувств -  главные помощники человека, с помощью которых  он получает информацию об окружающем мире. </vt:lpstr>
      <vt:lpstr> </vt:lpstr>
      <vt:lpstr>Презентация PowerPoint</vt:lpstr>
      <vt:lpstr>Презентация PowerPoint</vt:lpstr>
      <vt:lpstr>   Несколько интересных фактов о глазах</vt:lpstr>
      <vt:lpstr>Презентация PowerPoint</vt:lpstr>
      <vt:lpstr>С помощью ушей человек слышит все те звуки, которыми наполнен мир: шум дождя, пение птиц, журчание ручья, музыку. </vt:lpstr>
      <vt:lpstr>Несколько интересных  фактов о ушах</vt:lpstr>
      <vt:lpstr>Уши — самый сильный орган человека, способные выдержать неограниченное количество лапши, навешанной на них. </vt:lpstr>
      <vt:lpstr>  Игра «Пойми друга» </vt:lpstr>
      <vt:lpstr>            Нос –  орган обоняния </vt:lpstr>
      <vt:lpstr>Презентация PowerPoint</vt:lpstr>
      <vt:lpstr>Презентация PowerPoint</vt:lpstr>
      <vt:lpstr> Игра  »</vt:lpstr>
      <vt:lpstr>удивительные факты о нашей коже.</vt:lpstr>
      <vt:lpstr>Презентация PowerPoint</vt:lpstr>
      <vt:lpstr>Интересные факты о языке</vt:lpstr>
      <vt:lpstr>Презентация PowerPoint</vt:lpstr>
      <vt:lpstr>         Цените слух, цените зрение, Любите зелень, синеву- все, что дано нам во владение,  Двумя словами: «Я живу» С.Я. Маршак.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мы воспринимаем этот мир</dc:title>
  <dc:creator>человек</dc:creator>
  <cp:lastModifiedBy>человек</cp:lastModifiedBy>
  <cp:revision>52</cp:revision>
  <dcterms:created xsi:type="dcterms:W3CDTF">2019-04-07T14:19:45Z</dcterms:created>
  <dcterms:modified xsi:type="dcterms:W3CDTF">2019-05-25T11:28:57Z</dcterms:modified>
</cp:coreProperties>
</file>