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10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59" r:id="rId34"/>
    <p:sldId id="258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сайты\ProPowerPoint\Шаблоны\В работе\Детский\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3403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83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BC47EC-9FD4-46A2-9585-64A81BFFE0F0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5BFAFE-987E-4C8A-B5B5-77629C1B8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450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7E4AB5-693A-4BC2-BBEA-17D7A4F1B40E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20A2EE-21A3-4D15-9C9C-89BA623EAB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988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3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02079D-2EE8-4E68-9E7B-4241520045E9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26020B-88CF-4A93-A8F3-69B6C9337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699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BC3044-6906-4F61-A5B1-991F525028D7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7581C3-6D53-42FB-8483-A26A7CD6B6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7904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427F85-D711-42B1-9952-41320A624E4A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6151AA-0CC1-4CE2-ADF6-88CDD9116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8084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1E137C-4525-4BFA-9695-66E6A889C34D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244915-EACF-452E-80B2-A5785B1298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926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8D96F2-97DE-4BC6-BA15-9C8AF0CDF802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942EC6-32AE-4F75-A24E-EFC847A191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049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066CBB-9771-4F40-BBD7-2882DD06C08C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32A287-DE5E-4CDA-AF34-7868982D21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467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5AC679-127E-4E1A-8655-F87884D635D9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E3159C-00DA-469E-A95D-540925ACE7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8109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сайты\ProPowerPoint\Шаблоны\В работе\Детский\Slid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74168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416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6524625"/>
            <a:ext cx="179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00"/>
                </a:solidFill>
                <a:latin typeface="Isadora Cyr " pitchFamily="2" charset="0"/>
              </a:rPr>
              <a:t>ProPowerPoint.Ru</a:t>
            </a:r>
            <a:endParaRPr lang="ru-RU" altLang="ru-RU" sz="1600">
              <a:solidFill>
                <a:srgbClr val="FFFF00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547813" y="1628775"/>
            <a:ext cx="7340600" cy="1470025"/>
          </a:xfrm>
        </p:spPr>
        <p:txBody>
          <a:bodyPr/>
          <a:lstStyle/>
          <a:p>
            <a:r>
              <a:rPr lang="ru-RU" altLang="ru-RU" dirty="0" smtClean="0"/>
              <a:t>Речевая разминка в начальных классах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3429000"/>
            <a:ext cx="3024336" cy="151216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 учитель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классов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«СШ №15»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г.Новый Уренгой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Ртищева О.В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Подбери рифму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кладовой шуршала мышка,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 сосной лежала-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шишка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Живёт в нашем доме Гарик,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него есть синий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шарик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42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Капризуля наша Маша,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неё в тарелке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каша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Стоит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деревне старый дом,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сети к нам попался-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библиотеке взяли том,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Зимой ребята лепят-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29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Очень любят мыши сыр,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хорошем сыре много-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дыр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Ветер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очень сильно дул,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Стоял повсюду страшный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гул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Живёт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фермера баран,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пустыне бегает-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варан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0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Мама мыла чисто пол,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Папа ждал: когда же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палубу упала пачка,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Потому, что была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качка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Пишет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маме письмо дочка,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конце рассказа стоит-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точка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3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Портной выбрал красный шёлк,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Значит, знает в моде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толк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КВН играли сутки,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Залу нравились все-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шутки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берегу лежала гайка,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Рыбёшку утащила-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чайка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32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Дымится в миске кашка,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 чаем стоит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чашка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Было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сказке очень худо,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Пока не появилось-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чудо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Очень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громко плачет мальчик-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 поранил стеклом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пальчик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огороде вырос лук,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грядке ползал майский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жук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Было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мишке мёду мало,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Пчёлка показала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жало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малиннике медведь бурчал,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Рядом с ним ручей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журчал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92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Ночью спал Аркадий чутко,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Темноты боялся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жутко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Надел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спортсмен свою жакетку,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руках держит он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ракетку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Ребятня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каникул ждёт-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Лето красное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идёт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82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группе самый старший- Веня,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него дружок есть-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Женя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Петрушки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зелёной пучок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Прожорливый съел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жучок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Закричала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громко баба-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Испугала её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жаба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2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сказках очень любят пир,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Всем на свете нужен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мир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стройке делают бетон,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метро потребуют-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жетон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Купил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модный Клим жилет,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Приобрёл в театр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билет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75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547813" y="1340769"/>
            <a:ext cx="7340600" cy="1758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Подбор</a:t>
            </a:r>
            <a:r>
              <a:rPr lang="en-US" dirty="0" smtClean="0"/>
              <a:t> </a:t>
            </a:r>
            <a:r>
              <a:rPr lang="ru-RU" dirty="0" smtClean="0"/>
              <a:t> рифм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Чистоговорки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3500438"/>
            <a:ext cx="6400800" cy="1296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886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Жил на свете мальчик Жора,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него сестрёнка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Лора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хвастливей Таня-крошка,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неё на шляпе-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брошка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Мечтал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 звёздах старый барс.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Хотел он улететь на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13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Проиграл Серёжа фант,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Девчонки повязали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стола упала банка,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Теперь у Светы болит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ранка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Дежурным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Вася в классе был,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Полы он тряпкой чисто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мыл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8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Жил на свете старый пёс,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 исправно службу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нёс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Подарили Рэму дудку,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сторожевую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будку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48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Ильи красивый волос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приятный, звонкий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голос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Клич победный издал вождь,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 помеха ему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дождь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74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uslide.ru/images/16/22174/736/img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632848" cy="5977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68044" y="2092139"/>
            <a:ext cx="720080" cy="2160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812219"/>
            <a:ext cx="792088" cy="1440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474527"/>
            <a:ext cx="936104" cy="2158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18415" y="4178209"/>
            <a:ext cx="648072" cy="2158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18415" y="4912376"/>
            <a:ext cx="792088" cy="2155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90423" y="5560448"/>
            <a:ext cx="720080" cy="2110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0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xn----7sbb3aaldicno5bm3eh.xn--p1ai/93/1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7142"/>
            <a:ext cx="6984776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flipV="1">
            <a:off x="5292080" y="1772816"/>
            <a:ext cx="432048" cy="14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292080" y="1556792"/>
            <a:ext cx="187220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36096" y="2132856"/>
            <a:ext cx="129614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580112" y="1844824"/>
            <a:ext cx="11521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80112" y="2708920"/>
            <a:ext cx="11521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24128" y="2996952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436096" y="2708920"/>
            <a:ext cx="129614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436096" y="2996952"/>
            <a:ext cx="144016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64088" y="3573016"/>
            <a:ext cx="151216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15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Выбери  рифму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Шепчет ночью мне на УШКО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разные … (перина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подушка, рубашка)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Ой, ребята, верь, НЕ ВЕРЬ –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меня сбежала … (кошка, дверь, стенка)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46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Выбери рифму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403350"/>
            <a:ext cx="7416800" cy="4905970"/>
          </a:xfrm>
        </p:spPr>
        <p:txBody>
          <a:bodyPr/>
          <a:lstStyle/>
          <a:p>
            <a:r>
              <a:rPr lang="ru-RU" dirty="0"/>
              <a:t>Сказала дверь: «Мой ДОРОГОЙ!</a:t>
            </a:r>
          </a:p>
          <a:p>
            <a:r>
              <a:rPr lang="ru-RU" dirty="0"/>
              <a:t>Не открывай меня …» (плечом, коленом</a:t>
            </a:r>
            <a:r>
              <a:rPr lang="ru-RU" i="1" dirty="0"/>
              <a:t>, </a:t>
            </a:r>
            <a:r>
              <a:rPr lang="ru-RU" dirty="0"/>
              <a:t>ногой)</a:t>
            </a:r>
          </a:p>
          <a:p>
            <a:r>
              <a:rPr lang="ru-RU" dirty="0"/>
              <a:t>От грязнули даже СТОЛ</a:t>
            </a:r>
          </a:p>
          <a:p>
            <a:r>
              <a:rPr lang="ru-RU" dirty="0"/>
              <a:t>Поздним вечером … (сбежал</a:t>
            </a:r>
            <a:r>
              <a:rPr lang="ru-RU" i="1" dirty="0"/>
              <a:t>, </a:t>
            </a:r>
            <a:r>
              <a:rPr lang="ru-RU" dirty="0"/>
              <a:t>ушёл, ускакал)</a:t>
            </a:r>
          </a:p>
          <a:p>
            <a:r>
              <a:rPr lang="ru-RU" dirty="0"/>
              <a:t>Две лисички, две СЕСТРИЧКИ</a:t>
            </a:r>
          </a:p>
          <a:p>
            <a:r>
              <a:rPr lang="ru-RU" dirty="0"/>
              <a:t>Отыскали где-то … </a:t>
            </a:r>
            <a:r>
              <a:rPr lang="ru-RU" i="1" dirty="0"/>
              <a:t>(</a:t>
            </a:r>
            <a:r>
              <a:rPr lang="ru-RU" dirty="0"/>
              <a:t>спички, щётку, ножик)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39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Выбери рифму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Опустела МОСТОВАЯ,</a:t>
            </a:r>
          </a:p>
          <a:p>
            <a:r>
              <a:rPr lang="ru-RU" dirty="0"/>
              <a:t>И уехали … (автобусы</a:t>
            </a:r>
            <a:r>
              <a:rPr lang="ru-RU" i="1" dirty="0"/>
              <a:t>, </a:t>
            </a:r>
            <a:r>
              <a:rPr lang="ru-RU" dirty="0"/>
              <a:t>трамваи, такси)</a:t>
            </a:r>
          </a:p>
          <a:p>
            <a:r>
              <a:rPr lang="ru-RU" dirty="0"/>
              <a:t>Говорила мышка МЫШКЕ:</a:t>
            </a:r>
          </a:p>
          <a:p>
            <a:r>
              <a:rPr lang="ru-RU" dirty="0"/>
              <a:t>- До чего люблю я … (сыр, мясо</a:t>
            </a:r>
            <a:r>
              <a:rPr lang="ru-RU" i="1" dirty="0"/>
              <a:t>, </a:t>
            </a:r>
            <a:r>
              <a:rPr lang="ru-RU" dirty="0" smtClean="0"/>
              <a:t>книжки</a:t>
            </a:r>
            <a:r>
              <a:rPr lang="ru-RU" dirty="0"/>
              <a:t>)</a:t>
            </a:r>
          </a:p>
          <a:p>
            <a:r>
              <a:rPr lang="ru-RU" dirty="0"/>
              <a:t>Сел в машину верный ПЁС,</a:t>
            </a:r>
          </a:p>
          <a:p>
            <a:r>
              <a:rPr lang="ru-RU" dirty="0"/>
              <a:t>У него в чернилах … (лапа, шея</a:t>
            </a:r>
            <a:r>
              <a:rPr lang="ru-RU" i="1" dirty="0"/>
              <a:t>, </a:t>
            </a:r>
            <a:r>
              <a:rPr lang="ru-RU" dirty="0"/>
              <a:t>нос)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26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Выбери рифму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выходной пошли КУДА-ТО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Мама, папа и … (детишки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малыши)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Катя Лену просит ДАТЬ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Краски, карандаш, … (ручку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тетрадь, книгу)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43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accent1"/>
                </a:solidFill>
              </a:rPr>
              <a:t>Подбор рифм к данным словам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1440011" cy="604664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>
                <a:solidFill>
                  <a:srgbClr val="FF0000"/>
                </a:solidFill>
              </a:rPr>
              <a:t>Ракета </a:t>
            </a:r>
            <a:r>
              <a:rPr lang="ru-RU" alt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0608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20608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06084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пакета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068960"/>
            <a:ext cx="113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Ведро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3933056"/>
            <a:ext cx="862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ЯДРО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386104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ьеро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71703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серебро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357301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НУТРО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581128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Смех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5949280"/>
            <a:ext cx="74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мех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58772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помех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Подбери рифму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79" y="1196752"/>
            <a:ext cx="7272933" cy="5184998"/>
          </a:xfrm>
        </p:spPr>
        <p:txBody>
          <a:bodyPr/>
          <a:lstStyle/>
          <a:p>
            <a:r>
              <a:rPr lang="ru-RU" dirty="0"/>
              <a:t>Портфель я выронил из рук,</a:t>
            </a:r>
          </a:p>
          <a:p>
            <a:r>
              <a:rPr lang="ru-RU" dirty="0"/>
              <a:t>Такой большой на ветке …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>
                <a:solidFill>
                  <a:srgbClr val="FF0000"/>
                </a:solidFill>
              </a:rPr>
              <a:t>жук</a:t>
            </a:r>
            <a:r>
              <a:rPr lang="ru-RU" dirty="0"/>
              <a:t>)</a:t>
            </a:r>
          </a:p>
          <a:p>
            <a:r>
              <a:rPr lang="ru-RU" dirty="0"/>
              <a:t>Шёл по лесу шустрый мишка,</a:t>
            </a:r>
          </a:p>
          <a:p>
            <a:r>
              <a:rPr lang="ru-RU" dirty="0"/>
              <a:t>На него свалилась …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>
                <a:solidFill>
                  <a:srgbClr val="FF0000"/>
                </a:solidFill>
              </a:rPr>
              <a:t>шишка</a:t>
            </a:r>
            <a:r>
              <a:rPr lang="ru-RU" dirty="0"/>
              <a:t>)</a:t>
            </a:r>
          </a:p>
          <a:p>
            <a:r>
              <a:rPr lang="ru-RU" dirty="0"/>
              <a:t>Здесь в лесу есть злые звери,</a:t>
            </a:r>
          </a:p>
          <a:p>
            <a:r>
              <a:rPr lang="ru-RU" dirty="0"/>
              <a:t>Запирайте не ночь …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>
                <a:solidFill>
                  <a:srgbClr val="FF0000"/>
                </a:solidFill>
              </a:rPr>
              <a:t>двери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43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268760"/>
            <a:ext cx="7416800" cy="5112990"/>
          </a:xfrm>
        </p:spPr>
        <p:txBody>
          <a:bodyPr/>
          <a:lstStyle/>
          <a:p>
            <a:r>
              <a:rPr lang="ru-RU" dirty="0"/>
              <a:t>Как-то вечером две мышки</a:t>
            </a:r>
          </a:p>
          <a:p>
            <a:r>
              <a:rPr lang="ru-RU" dirty="0"/>
              <a:t>Унесли у Пети …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>
                <a:solidFill>
                  <a:srgbClr val="FF0000"/>
                </a:solidFill>
              </a:rPr>
              <a:t>книжки</a:t>
            </a:r>
            <a:r>
              <a:rPr lang="ru-RU" dirty="0"/>
              <a:t>)</a:t>
            </a:r>
          </a:p>
          <a:p>
            <a:r>
              <a:rPr lang="ru-RU" dirty="0"/>
              <a:t>Не полезет Влад на ель,</a:t>
            </a:r>
          </a:p>
          <a:p>
            <a:r>
              <a:rPr lang="ru-RU" dirty="0"/>
              <a:t>У него в руках 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>
                <a:solidFill>
                  <a:srgbClr val="FF0000"/>
                </a:solidFill>
              </a:rPr>
              <a:t>портфель</a:t>
            </a:r>
            <a:r>
              <a:rPr lang="ru-RU" dirty="0"/>
              <a:t>)</a:t>
            </a:r>
          </a:p>
          <a:p>
            <a:r>
              <a:rPr lang="ru-RU" dirty="0"/>
              <a:t>«Я трудиться не привык!» -</a:t>
            </a:r>
          </a:p>
          <a:p>
            <a:r>
              <a:rPr lang="ru-RU" dirty="0"/>
              <a:t>Отвечает …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>
                <a:solidFill>
                  <a:srgbClr val="FF0000"/>
                </a:solidFill>
              </a:rPr>
              <a:t>грузовик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10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260648"/>
            <a:ext cx="7416800" cy="6264696"/>
          </a:xfrm>
        </p:spPr>
        <p:txBody>
          <a:bodyPr/>
          <a:lstStyle/>
          <a:p>
            <a:r>
              <a:rPr lang="ru-RU" dirty="0"/>
              <a:t>Мы собрали васильки,</a:t>
            </a:r>
          </a:p>
          <a:p>
            <a:r>
              <a:rPr lang="ru-RU" dirty="0"/>
              <a:t>На головах у нас …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>
                <a:solidFill>
                  <a:srgbClr val="FF0000"/>
                </a:solidFill>
              </a:rPr>
              <a:t>венки</a:t>
            </a:r>
            <a:r>
              <a:rPr lang="ru-RU" dirty="0"/>
              <a:t>)</a:t>
            </a:r>
          </a:p>
          <a:p>
            <a:r>
              <a:rPr lang="ru-RU" dirty="0"/>
              <a:t>Пёс козе принёс букет,</a:t>
            </a:r>
          </a:p>
          <a:p>
            <a:r>
              <a:rPr lang="ru-RU" dirty="0"/>
              <a:t>Сытный будет ей …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>
                <a:solidFill>
                  <a:srgbClr val="FF0000"/>
                </a:solidFill>
              </a:rPr>
              <a:t>обед</a:t>
            </a:r>
            <a:r>
              <a:rPr lang="ru-RU" dirty="0"/>
              <a:t>)</a:t>
            </a:r>
          </a:p>
          <a:p>
            <a:r>
              <a:rPr lang="ru-RU" dirty="0"/>
              <a:t>Ветер, ветер, ты </a:t>
            </a:r>
            <a:r>
              <a:rPr lang="ru-RU" dirty="0" smtClean="0"/>
              <a:t>могуч,</a:t>
            </a:r>
          </a:p>
          <a:p>
            <a:r>
              <a:rPr lang="ru-RU" dirty="0" smtClean="0"/>
              <a:t>Ты </a:t>
            </a:r>
            <a:r>
              <a:rPr lang="ru-RU" dirty="0"/>
              <a:t>гоняешь стаи …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>
                <a:solidFill>
                  <a:srgbClr val="FF0000"/>
                </a:solidFill>
              </a:rPr>
              <a:t>туч</a:t>
            </a:r>
            <a:r>
              <a:rPr lang="ru-RU" dirty="0"/>
              <a:t>)</a:t>
            </a:r>
          </a:p>
          <a:p>
            <a:r>
              <a:rPr lang="ru-RU" dirty="0"/>
              <a:t>Не дрожи, </a:t>
            </a:r>
            <a:r>
              <a:rPr lang="ru-RU" dirty="0" smtClean="0"/>
              <a:t>Серёжка,</a:t>
            </a:r>
          </a:p>
          <a:p>
            <a:r>
              <a:rPr lang="ru-RU" dirty="0" smtClean="0"/>
              <a:t>Это </a:t>
            </a:r>
            <a:r>
              <a:rPr lang="ru-RU" dirty="0"/>
              <a:t>ж наша … </a:t>
            </a:r>
          </a:p>
        </p:txBody>
      </p:sp>
    </p:spTree>
    <p:extLst>
      <p:ext uri="{BB962C8B-B14F-4D97-AF65-F5344CB8AC3E}">
        <p14:creationId xmlns:p14="http://schemas.microsoft.com/office/powerpoint/2010/main" xmlns="" val="38645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Подберите слова к рифмам.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Tx/>
              <a:buChar char="•"/>
            </a:pPr>
            <a:r>
              <a:rPr lang="ru-RU" altLang="ru-RU" dirty="0" smtClean="0">
                <a:solidFill>
                  <a:srgbClr val="006699"/>
                </a:solidFill>
                <a:latin typeface="Verdana"/>
                <a:cs typeface="Arial"/>
              </a:rPr>
              <a:t>___________     </a:t>
            </a:r>
            <a:r>
              <a:rPr lang="ru-RU" altLang="ru-RU" dirty="0">
                <a:solidFill>
                  <a:schemeClr val="accent1"/>
                </a:solidFill>
                <a:latin typeface="Verdana"/>
                <a:cs typeface="Arial"/>
              </a:rPr>
              <a:t>за   окошком</a:t>
            </a:r>
          </a:p>
          <a:p>
            <a:pPr lvl="0">
              <a:buFontTx/>
              <a:buChar char="•"/>
            </a:pPr>
            <a:r>
              <a:rPr lang="ru-RU" altLang="ru-RU" dirty="0">
                <a:solidFill>
                  <a:schemeClr val="accent1"/>
                </a:solidFill>
                <a:latin typeface="Verdana"/>
                <a:cs typeface="Arial"/>
              </a:rPr>
              <a:t>____________          денёк</a:t>
            </a:r>
          </a:p>
          <a:p>
            <a:pPr lvl="0">
              <a:buFontTx/>
              <a:buChar char="•"/>
            </a:pPr>
            <a:r>
              <a:rPr lang="ru-RU" altLang="ru-RU" dirty="0">
                <a:solidFill>
                  <a:schemeClr val="accent1"/>
                </a:solidFill>
                <a:latin typeface="Verdana"/>
                <a:cs typeface="Arial"/>
              </a:rPr>
              <a:t>      ________         на окошке</a:t>
            </a:r>
          </a:p>
          <a:p>
            <a:pPr lvl="0">
              <a:buFontTx/>
              <a:buChar char="•"/>
            </a:pPr>
            <a:r>
              <a:rPr lang="ru-RU" altLang="ru-RU" dirty="0">
                <a:solidFill>
                  <a:schemeClr val="accent1"/>
                </a:solidFill>
                <a:latin typeface="Verdana"/>
                <a:cs typeface="Arial"/>
              </a:rPr>
              <a:t>___________             огонёк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18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сайты\ProPowerPoint\Шаблоны\В работе\Детский\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accent1"/>
                </a:solidFill>
              </a:rPr>
              <a:t>Сочиняем сами.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За заснеженным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окошком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Просыпается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денёк,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Лежит кошка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 окошке</a:t>
            </a: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Словно рыжий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огонек</a:t>
            </a: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ru-RU" altLang="ru-RU" sz="1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(Якушев Игорь)</a:t>
            </a:r>
          </a:p>
          <a:p>
            <a:endParaRPr lang="ru-RU" altLang="ru-RU" dirty="0" smtClean="0"/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Солнце </a:t>
            </a: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встало за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окошком,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Начинается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денёк.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Яркий зайчик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 окошке,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Как красивый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огонек.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ru-RU" altLang="ru-RU" sz="1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(Илья </a:t>
            </a:r>
            <a:r>
              <a:rPr lang="ru-RU" altLang="ru-RU" sz="1800" i="1" dirty="0" err="1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Корчинов</a:t>
            </a:r>
            <a:r>
              <a:rPr lang="ru-RU" altLang="ru-RU" sz="1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984777" cy="1584177"/>
          </a:xfrm>
        </p:spPr>
        <p:txBody>
          <a:bodyPr/>
          <a:lstStyle/>
          <a:p>
            <a:r>
              <a:rPr lang="ru-RU" dirty="0">
                <a:solidFill>
                  <a:srgbClr val="4F81BD"/>
                </a:solidFill>
              </a:rPr>
              <a:t>Подберите слова к рифмам.</a:t>
            </a: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2852936"/>
            <a:ext cx="7340600" cy="2232248"/>
          </a:xfrm>
        </p:spPr>
        <p:txBody>
          <a:bodyPr rtlCol="0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________ цапли</a:t>
            </a:r>
          </a:p>
          <a:p>
            <a:pPr lvl="0">
              <a:spcBef>
                <a:spcPct val="0"/>
              </a:spcBef>
            </a:pP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_________ капли</a:t>
            </a:r>
          </a:p>
          <a:p>
            <a:pPr lvl="0">
              <a:spcBef>
                <a:spcPct val="0"/>
              </a:spcBef>
            </a:pP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_______   небес</a:t>
            </a:r>
          </a:p>
          <a:p>
            <a:pPr lvl="0">
              <a:spcBef>
                <a:spcPct val="0"/>
              </a:spcBef>
            </a:pP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___________ лес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255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416800" cy="998537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Сочиняем сами.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Живут в болоте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цапли,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Тут начали падать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капли.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Падали капли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 небес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 чудный зеленый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лес </a:t>
            </a:r>
            <a:endParaRPr lang="ru-RU" altLang="ru-RU" sz="1800" i="1" u="sng" dirty="0">
              <a:solidFill>
                <a:srgbClr val="00669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(Вага Алена)</a:t>
            </a:r>
          </a:p>
          <a:p>
            <a:endParaRPr lang="ru-RU" dirty="0" smtClean="0"/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Живут в болоте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цапли,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Тут начали падать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капли.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Падали капли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 небес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 чудный зеленый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лес </a:t>
            </a:r>
            <a:endParaRPr lang="ru-RU" altLang="ru-RU" sz="1800" i="1" u="sng" dirty="0">
              <a:solidFill>
                <a:srgbClr val="00669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(Вага Алена)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8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F81BD"/>
                </a:solidFill>
              </a:rPr>
              <a:t>Подберите слова к рифмам.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__________ </a:t>
            </a:r>
            <a:r>
              <a:rPr lang="ru-RU" altLang="ru-RU" sz="2800" b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ждет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__________  кот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    _________ без хвоста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___________ от кота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45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F81BD"/>
                </a:solidFill>
              </a:rPr>
              <a:t>Сочиняем сами.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У норы добычи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ждет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Старый, рыжий, хитрый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кот.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Мышь осталась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без хвоста,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Убегая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от кота.</a:t>
            </a:r>
            <a:endParaRPr lang="ru-RU" altLang="ru-RU" sz="1800" i="1" u="sng" dirty="0">
              <a:solidFill>
                <a:srgbClr val="00669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(Маркова Ксения)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 страже сидит и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ждет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Вкусного обеда черный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кот.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Он сидит без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хвоста,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А мышки спрятались </a:t>
            </a:r>
            <a:r>
              <a:rPr lang="ru-RU" altLang="ru-RU" sz="1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от кота.</a:t>
            </a:r>
            <a:endParaRPr lang="ru-RU" altLang="ru-RU" sz="1800" i="1" u="sng" dirty="0">
              <a:solidFill>
                <a:srgbClr val="00669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(Вага Настя)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12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F81BD"/>
                </a:solidFill>
              </a:rPr>
              <a:t>Подберите слова к рифмам</a:t>
            </a:r>
            <a:r>
              <a:rPr lang="ru-RU" dirty="0" smtClean="0">
                <a:solidFill>
                  <a:srgbClr val="4F81BD"/>
                </a:solidFill>
              </a:rPr>
              <a:t>.</a:t>
            </a:r>
            <a:br>
              <a:rPr lang="ru-RU" dirty="0" smtClean="0">
                <a:solidFill>
                  <a:srgbClr val="4F81BD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_______________________клена</a:t>
            </a:r>
          </a:p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_______________________зеленый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4F81BD"/>
                </a:solidFill>
              </a:rPr>
              <a:t>Подбор рифм к данным словам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Ель</a:t>
            </a:r>
          </a:p>
          <a:p>
            <a:r>
              <a:rPr lang="ru-RU" dirty="0" smtClean="0"/>
              <a:t>Гель   журавель   карусель   кисель недель  постель  щавель  метель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Синица </a:t>
            </a:r>
          </a:p>
          <a:p>
            <a:pPr marL="0" indent="0">
              <a:buNone/>
            </a:pPr>
            <a:r>
              <a:rPr lang="ru-RU" dirty="0" smtClean="0"/>
              <a:t>грибница  поясница  ученица    шутница   озорница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Дождик </a:t>
            </a:r>
          </a:p>
          <a:p>
            <a:pPr marL="0" indent="0">
              <a:buNone/>
            </a:pPr>
            <a:r>
              <a:rPr lang="ru-RU" dirty="0" smtClean="0"/>
              <a:t>художник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3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Сочиняем сами.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altLang="ru-RU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Как – то  раз с большого </a:t>
            </a:r>
            <a:r>
              <a:rPr lang="ru-RU" altLang="ru-RU" i="1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клена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i="1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ru-RU" i="1" dirty="0">
              <a:solidFill>
                <a:srgbClr val="00669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Оторвался лист зеленый.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44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Сочините еще две строчки.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Как – то  раз с большого клена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Оторвался лист зеленый.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Он по ветру полетел,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Сверху  мир весь посмотрел.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ru-RU" altLang="ru-RU" sz="1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(Илья </a:t>
            </a:r>
            <a:r>
              <a:rPr lang="ru-RU" altLang="ru-RU" sz="1800" i="1" dirty="0" err="1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Корчинов</a:t>
            </a:r>
            <a:r>
              <a:rPr lang="ru-RU" altLang="ru-RU" sz="1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 smtClean="0"/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Как – то  раз с большого клена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Оторвался лист зеленый.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Долго он летал по свету,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 нам вернулся только к лету.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(Игорь Якушев)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06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Подберите слова к рифмам.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1"/>
                </a:solidFill>
              </a:rPr>
              <a:t>__________                            настала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_________________             летят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_________________             вырастают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__________________           ребят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Сочиняем сами.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endParaRPr lang="ru-RU" altLang="ru-RU" sz="2800" dirty="0" smtClean="0">
              <a:solidFill>
                <a:srgbClr val="00669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Зима </a:t>
            </a: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холодная настала,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Снежинки кружат и летят,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Сугробы быстро вырастают,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Весёлый смех звучит ребят.    </a:t>
            </a:r>
            <a:endParaRPr lang="ru-RU" altLang="ru-RU" sz="2800" i="1" dirty="0">
              <a:solidFill>
                <a:srgbClr val="00669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(Илья </a:t>
            </a:r>
            <a:r>
              <a:rPr lang="ru-RU" altLang="ru-RU" sz="2800" i="1" dirty="0" err="1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Корчинов</a:t>
            </a:r>
            <a:r>
              <a:rPr lang="ru-RU" altLang="ru-RU" sz="2800" i="1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032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Подберите слова к рифмам.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_________________Новый год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_________________сверкают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_________________ждут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_________________наряжают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4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Сочиняем сами.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Наступает </a:t>
            </a:r>
            <a:r>
              <a:rPr lang="ru-RU" altLang="ru-RU" sz="2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Новый год</a:t>
            </a:r>
            <a:r>
              <a:rPr lang="ru-RU" altLang="ru-RU" sz="2800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Огоньки </a:t>
            </a:r>
            <a:r>
              <a:rPr lang="ru-RU" altLang="ru-RU" sz="2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сверкают</a:t>
            </a:r>
            <a:r>
              <a:rPr lang="ru-RU" altLang="ru-RU" sz="2800" u="sng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Новый </a:t>
            </a:r>
            <a:r>
              <a:rPr lang="ru-RU" altLang="ru-RU" sz="2800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год давно все </a:t>
            </a:r>
            <a:r>
              <a:rPr lang="ru-RU" altLang="ru-RU" sz="2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ждут</a:t>
            </a:r>
            <a:r>
              <a:rPr lang="ru-RU" altLang="ru-RU" sz="2800" u="sng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Ёлки </a:t>
            </a:r>
            <a:r>
              <a:rPr lang="ru-RU" altLang="ru-RU" sz="2800" u="sng" dirty="0">
                <a:solidFill>
                  <a:srgbClr val="0066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наряжают.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07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Чистоговорки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8817099"/>
              </p:ext>
            </p:extLst>
          </p:nvPr>
        </p:nvGraphicFramePr>
        <p:xfrm>
          <a:off x="1547813" y="1403343"/>
          <a:ext cx="7344667" cy="4174744"/>
        </p:xfrm>
        <a:graphic>
          <a:graphicData uri="http://schemas.openxmlformats.org/drawingml/2006/table">
            <a:tbl>
              <a:tblPr firstRow="1" firstCol="1" bandRow="1"/>
              <a:tblGrid>
                <a:gridCol w="7344667">
                  <a:extLst>
                    <a:ext uri="{9D8B030D-6E8A-4147-A177-3AD203B41FA5}">
                      <a16:colId xmlns:a16="http://schemas.microsoft.com/office/drawing/2014/main" xmlns="" val="1399248735"/>
                    </a:ext>
                  </a:extLst>
                </a:gridCol>
              </a:tblGrid>
              <a:tr h="46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Ба-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-бы – на дворе стоят столбы.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5067089"/>
                  </a:ext>
                </a:extLst>
              </a:tr>
              <a:tr h="46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Бу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-бы-ба – из окна торчит труба.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878994"/>
                  </a:ext>
                </a:extLst>
              </a:tr>
              <a:tr h="46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Жи-жи-жи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здесь живут ежи.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2960062"/>
                  </a:ext>
                </a:extLst>
              </a:tr>
              <a:tr h="46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Жа-жа-жа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есть иголки у ежа.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942514"/>
                  </a:ext>
                </a:extLst>
              </a:tr>
              <a:tr h="46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Жу-жу-жу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молоко дадим ежу.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120697"/>
                  </a:ext>
                </a:extLst>
              </a:tr>
              <a:tr h="46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Же-же-же – дождь пошёл уже.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0212951"/>
                  </a:ext>
                </a:extLst>
              </a:tr>
              <a:tr h="46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Ло-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ло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ло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на улице тепло.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57470"/>
                  </a:ext>
                </a:extLst>
              </a:tr>
              <a:tr h="460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Лу-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лу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лу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стол стоит в углу.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94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53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1334562"/>
              </p:ext>
            </p:extLst>
          </p:nvPr>
        </p:nvGraphicFramePr>
        <p:xfrm>
          <a:off x="1547813" y="1484784"/>
          <a:ext cx="7416800" cy="4794666"/>
        </p:xfrm>
        <a:graphic>
          <a:graphicData uri="http://schemas.openxmlformats.org/drawingml/2006/table">
            <a:tbl>
              <a:tblPr firstRow="1" firstCol="1" bandRow="1"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457121018"/>
                    </a:ext>
                  </a:extLst>
                </a:gridCol>
              </a:tblGrid>
              <a:tr h="79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Ул-ул-ул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у нас сломался стул.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7310157"/>
                  </a:ext>
                </a:extLst>
              </a:tr>
              <a:tr h="79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Оль-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оль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оль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мы купили соль.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1250773"/>
                  </a:ext>
                </a:extLst>
              </a:tr>
              <a:tr h="79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Ра-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Кате спать пора.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9459262"/>
                  </a:ext>
                </a:extLst>
              </a:tr>
              <a:tr h="79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Ры-ры-ры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летают комары.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018014"/>
                  </a:ext>
                </a:extLst>
              </a:tr>
              <a:tr h="79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Ро-ро-ро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на полу стоит ведро.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473128"/>
                  </a:ext>
                </a:extLst>
              </a:tr>
              <a:tr h="79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Ор-ор-ор – подмели мы двор.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17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69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6889185"/>
              </p:ext>
            </p:extLst>
          </p:nvPr>
        </p:nvGraphicFramePr>
        <p:xfrm>
          <a:off x="1547813" y="1403347"/>
          <a:ext cx="7416800" cy="4696587"/>
        </p:xfrm>
        <a:graphic>
          <a:graphicData uri="http://schemas.openxmlformats.org/drawingml/2006/table">
            <a:tbl>
              <a:tblPr firstRow="1" firstCol="1" bandRow="1"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967508102"/>
                    </a:ext>
                  </a:extLst>
                </a:gridCol>
              </a:tblGrid>
              <a:tr h="42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Ри-ри-ри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на ветке снегири.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0408698"/>
                  </a:ext>
                </a:extLst>
              </a:tr>
              <a:tr h="42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Арь-арь-арь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на стене висит фонарь.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982935"/>
                  </a:ext>
                </a:extLst>
              </a:tr>
              <a:tr h="42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Ча-ча-ча – горит в комнате свеча.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960158"/>
                  </a:ext>
                </a:extLst>
              </a:tr>
              <a:tr h="42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Чу-чу-чу – погасить пора свечу.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654018"/>
                  </a:ext>
                </a:extLst>
              </a:tr>
              <a:tr h="42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Оч-оч-оч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наступила ночь.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0125789"/>
                  </a:ext>
                </a:extLst>
              </a:tr>
              <a:tr h="42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Уч-уч-уч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нас разбудит солнца луч.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458110"/>
                  </a:ext>
                </a:extLst>
              </a:tr>
              <a:tr h="42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Ща-ща-ща – я несу домой леща.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1084278"/>
                  </a:ext>
                </a:extLst>
              </a:tr>
              <a:tr h="42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Ащ-ащ-ащ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я надела плащ.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9922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28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0691923"/>
              </p:ext>
            </p:extLst>
          </p:nvPr>
        </p:nvGraphicFramePr>
        <p:xfrm>
          <a:off x="1547813" y="404811"/>
          <a:ext cx="7056635" cy="6262116"/>
        </p:xfrm>
        <a:graphic>
          <a:graphicData uri="http://schemas.openxmlformats.org/drawingml/2006/table">
            <a:tbl>
              <a:tblPr firstRow="1" firstCol="1" bandRow="1"/>
              <a:tblGrid>
                <a:gridCol w="7056635">
                  <a:extLst>
                    <a:ext uri="{9D8B030D-6E8A-4147-A177-3AD203B41FA5}">
                      <a16:colId xmlns:a16="http://schemas.microsoft.com/office/drawing/2014/main" xmlns="" val="4021783119"/>
                    </a:ext>
                  </a:extLst>
                </a:gridCol>
              </a:tblGrid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Са-са-са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ой-ой-ой! Летит оса!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309510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Сы-сы-сы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не боимся мы осы.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3700611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Су-су-су – видел кто из вас осу?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33891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Сы-сы-сы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мы не видели осы.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1590552"/>
                  </a:ext>
                </a:extLst>
              </a:tr>
              <a:tr h="521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4542002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Си-си-си – в водоёме караси.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188978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Ся-ся-ся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вот поймать бы карася.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543745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Се-се-се – карасей ловили все.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4616836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Ся-ся-ся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не поймали карася.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545093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Шу-шу-шу – я письмо пишу.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9044880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Аш-аш-аш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у Марины карандаш.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753190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Ша-ша-ша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мама моет малыша.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314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41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4F81BD"/>
                </a:solidFill>
              </a:rPr>
              <a:t>Подбор рифм к данным словам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Мода</a:t>
            </a:r>
          </a:p>
          <a:p>
            <a:r>
              <a:rPr lang="ru-RU" dirty="0" smtClean="0"/>
              <a:t>Свобода комода пешехода  непогода  обихода парохода сода теплохода эпизода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Точка</a:t>
            </a:r>
          </a:p>
          <a:p>
            <a:pPr marL="0" indent="0">
              <a:buNone/>
            </a:pPr>
            <a:r>
              <a:rPr lang="ru-RU" dirty="0" smtClean="0"/>
              <a:t>Ночка  сорочка  строчка листочка кусочка </a:t>
            </a:r>
          </a:p>
          <a:p>
            <a:pPr marL="0" indent="0">
              <a:buNone/>
            </a:pPr>
            <a:r>
              <a:rPr lang="ru-RU" dirty="0" smtClean="0"/>
              <a:t>бочка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48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427380"/>
              </p:ext>
            </p:extLst>
          </p:nvPr>
        </p:nvGraphicFramePr>
        <p:xfrm>
          <a:off x="1547813" y="390419"/>
          <a:ext cx="7416800" cy="6391910"/>
        </p:xfrm>
        <a:graphic>
          <a:graphicData uri="http://schemas.openxmlformats.org/drawingml/2006/table">
            <a:tbl>
              <a:tblPr firstRow="1" firstCol="1" bandRow="1"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1665202822"/>
                    </a:ext>
                  </a:extLst>
                </a:gridCol>
              </a:tblGrid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-до-да – гудят провода.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2449434"/>
                  </a:ext>
                </a:extLst>
              </a:tr>
              <a:tr h="455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1376767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За-за-за 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уходи домой коза</a:t>
                      </a: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385145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Зу-зу-зу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моем Катю мы в тазу.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018862"/>
                  </a:ext>
                </a:extLst>
              </a:tr>
              <a:tr h="455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0281231"/>
                  </a:ext>
                </a:extLst>
              </a:tr>
              <a:tr h="455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8217339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dirty="0" err="1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Ма-ма-ма</a:t>
                      </a: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дома я сама.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957241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Му-му-</a:t>
                      </a:r>
                      <a:r>
                        <a:rPr lang="ru-RU" sz="28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молока кому.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4596604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Мы-мы-мы – прочитали мы.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0059273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Ми-ми-ми – поём ноту ми-и-и.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8432571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Са-са-са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бегает в лесу лиса.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972004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Ос-ос-ос – на поляне много ос.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108656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Су-су-су – было холодно в лесу.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741034"/>
                  </a:ext>
                </a:extLst>
              </a:tr>
              <a:tr h="43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Усь-усь-усь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на лугу пасётся гусь.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9517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9866" y="2123808"/>
            <a:ext cx="3086631" cy="1737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356" y="3861048"/>
            <a:ext cx="2232249" cy="14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9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5489739"/>
              </p:ext>
            </p:extLst>
          </p:nvPr>
        </p:nvGraphicFramePr>
        <p:xfrm>
          <a:off x="1547813" y="404816"/>
          <a:ext cx="7416800" cy="6120531"/>
        </p:xfrm>
        <a:graphic>
          <a:graphicData uri="http://schemas.openxmlformats.org/drawingml/2006/table">
            <a:tbl>
              <a:tblPr firstRow="1" firstCol="1" bandRow="1"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810301448"/>
                    </a:ext>
                  </a:extLst>
                </a:gridCol>
              </a:tblGrid>
              <a:tr h="72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Чу-чу-чу – я сейчас зажгу свечу.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2809716"/>
                  </a:ext>
                </a:extLst>
              </a:tr>
              <a:tr h="72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Ча-ча-ча – горит в комнате свеча.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548133"/>
                  </a:ext>
                </a:extLst>
              </a:tr>
              <a:tr h="72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Чи-чи-чи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сели мы вокруг свечи.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787446"/>
                  </a:ext>
                </a:extLst>
              </a:tr>
              <a:tr h="765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526628"/>
                  </a:ext>
                </a:extLst>
              </a:tr>
              <a:tr h="72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Ли-ли-ли – тополя видны вдали.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8039270"/>
                  </a:ext>
                </a:extLst>
              </a:tr>
              <a:tr h="72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Ле-ле-ле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много их у нас в селе.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68005"/>
                  </a:ext>
                </a:extLst>
              </a:tr>
              <a:tr h="72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Ля-ля-ля – но от них в пуху земля.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5257471"/>
                  </a:ext>
                </a:extLst>
              </a:tr>
              <a:tr h="72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Ля-ля-ля – все мы любим тополя.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3106135"/>
                  </a:ext>
                </a:extLst>
              </a:tr>
              <a:tr h="263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13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09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4417852"/>
              </p:ext>
            </p:extLst>
          </p:nvPr>
        </p:nvGraphicFramePr>
        <p:xfrm>
          <a:off x="1547813" y="404812"/>
          <a:ext cx="7416800" cy="5964332"/>
        </p:xfrm>
        <a:graphic>
          <a:graphicData uri="http://schemas.openxmlformats.org/drawingml/2006/table">
            <a:tbl>
              <a:tblPr firstRow="1" firstCol="1" bandRow="1"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3156132486"/>
                    </a:ext>
                  </a:extLst>
                </a:gridCol>
              </a:tblGrid>
              <a:tr h="93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Та-та-та – у нас дома чистота.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238923"/>
                  </a:ext>
                </a:extLst>
              </a:tr>
              <a:tr h="93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Ты-ты-ты – сметану съели всю коты.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938475"/>
                  </a:ext>
                </a:extLst>
              </a:tr>
              <a:tr h="93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То-то-то – сели мы играть в лото.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7779881"/>
                  </a:ext>
                </a:extLst>
              </a:tr>
              <a:tr h="93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Ти-ти-ти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съели кашу всю почти.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6540445"/>
                  </a:ext>
                </a:extLst>
              </a:tr>
              <a:tr h="93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Тё-тё-тё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отложили мы шитьё.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7459705"/>
                  </a:ext>
                </a:extLst>
              </a:tr>
              <a:tr h="93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Ать-ать-ать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мы идём гулять.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975907"/>
                  </a:ext>
                </a:extLst>
              </a:tr>
              <a:tr h="339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766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9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4F81BD"/>
                </a:solidFill>
              </a:rPr>
              <a:t>Подбор рифм к данным словам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Ранка</a:t>
            </a:r>
          </a:p>
          <a:p>
            <a:r>
              <a:rPr lang="ru-RU" dirty="0" smtClean="0"/>
              <a:t>Банка осанка шарманка иностранка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Волос</a:t>
            </a:r>
          </a:p>
          <a:p>
            <a:pPr marL="0" indent="0">
              <a:buNone/>
            </a:pPr>
            <a:r>
              <a:rPr lang="ru-RU" dirty="0" smtClean="0"/>
              <a:t>Голос  боролась 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Бант</a:t>
            </a:r>
          </a:p>
          <a:p>
            <a:r>
              <a:rPr lang="ru-RU" dirty="0" smtClean="0"/>
              <a:t>атлант   франт десант  курсант эмигрант аспирант  транспарант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04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4F81BD"/>
                </a:solidFill>
              </a:rPr>
              <a:t>Подбор рифм к данным словам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416800" cy="48531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Брошка</a:t>
            </a:r>
          </a:p>
          <a:p>
            <a:r>
              <a:rPr lang="ru-RU" dirty="0" smtClean="0"/>
              <a:t>крошка   морошка окрошка сторожка горошка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Билет</a:t>
            </a:r>
          </a:p>
          <a:p>
            <a:r>
              <a:rPr lang="ru-RU" dirty="0"/>
              <a:t>а</a:t>
            </a:r>
            <a:r>
              <a:rPr lang="ru-RU" dirty="0" smtClean="0"/>
              <a:t>тлет  валет  балет  жилет  котлет  куплет омлет плед рулет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7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4F81BD"/>
                </a:solidFill>
              </a:rPr>
              <a:t>Подбор рифм к данным словам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rgbClr val="FF0000"/>
                </a:solidFill>
              </a:rPr>
              <a:t>Жучок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Бычок  волчок морячок  значок кабачок колпачок кулачок маячок мужичок пиджачок пустячок рюкзачок сверчок смычок язычок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6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4F81BD"/>
                </a:solidFill>
              </a:rPr>
              <a:t>Подбор рифм к данным словам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Сом</a:t>
            </a:r>
          </a:p>
          <a:p>
            <a:r>
              <a:rPr lang="ru-RU" dirty="0" smtClean="0"/>
              <a:t>Ком   колесом  бинтом аэродром   листом   лом орлом  певцом блином веслом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Сыр</a:t>
            </a:r>
          </a:p>
          <a:p>
            <a:r>
              <a:rPr lang="ru-RU" dirty="0" smtClean="0"/>
              <a:t>Дыр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Баран </a:t>
            </a:r>
          </a:p>
          <a:p>
            <a:r>
              <a:rPr lang="ru-RU" dirty="0" smtClean="0"/>
              <a:t>Буран варан тиран уран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57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nar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Fonarik</Template>
  <TotalTime>262</TotalTime>
  <Words>1252</Words>
  <Application>Microsoft Office PowerPoint</Application>
  <PresentationFormat>Экран (4:3)</PresentationFormat>
  <Paragraphs>319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Fonarik</vt:lpstr>
      <vt:lpstr>Речевая разминка в начальных классах</vt:lpstr>
      <vt:lpstr>Подбор  рифм  Чистоговорки </vt:lpstr>
      <vt:lpstr>Подбор рифм к данным словам</vt:lpstr>
      <vt:lpstr>Подбор рифм к данным словам</vt:lpstr>
      <vt:lpstr>Подбор рифм к данным словам</vt:lpstr>
      <vt:lpstr>Подбор рифм к данным словам</vt:lpstr>
      <vt:lpstr>Подбор рифм к данным словам</vt:lpstr>
      <vt:lpstr>Подбор рифм к данным словам</vt:lpstr>
      <vt:lpstr>Подбор рифм к данным словам</vt:lpstr>
      <vt:lpstr>Подбери рифму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Выбери  рифму </vt:lpstr>
      <vt:lpstr>Выбери рифму </vt:lpstr>
      <vt:lpstr>Выбери рифму </vt:lpstr>
      <vt:lpstr>Выбери рифму </vt:lpstr>
      <vt:lpstr>Подбери рифму </vt:lpstr>
      <vt:lpstr>Слайд 31</vt:lpstr>
      <vt:lpstr>Слайд 32</vt:lpstr>
      <vt:lpstr>Подберите слова к рифмам.</vt:lpstr>
      <vt:lpstr>Сочиняем сами.</vt:lpstr>
      <vt:lpstr>Подберите слова к рифмам.</vt:lpstr>
      <vt:lpstr>Сочиняем сами.</vt:lpstr>
      <vt:lpstr>Подберите слова к рифмам.</vt:lpstr>
      <vt:lpstr>Сочиняем сами.</vt:lpstr>
      <vt:lpstr>Подберите слова к рифмам. </vt:lpstr>
      <vt:lpstr>Сочиняем сами.</vt:lpstr>
      <vt:lpstr>Сочините еще две строчки.</vt:lpstr>
      <vt:lpstr>Подберите слова к рифмам.</vt:lpstr>
      <vt:lpstr>Сочиняем сами.</vt:lpstr>
      <vt:lpstr>Подберите слова к рифмам.</vt:lpstr>
      <vt:lpstr>Сочиняем сами.</vt:lpstr>
      <vt:lpstr>Чистоговорки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разминка в начальных классах</dc:title>
  <dc:subject>Фонарик</dc:subject>
  <dc:creator>Dima</dc:creator>
  <dc:description>http://propowerpoint.ru - Бесплатные шаблоны для презентаций. Полезные советы и уроки PowerPoint .</dc:description>
  <cp:lastModifiedBy>User</cp:lastModifiedBy>
  <cp:revision>28</cp:revision>
  <dcterms:created xsi:type="dcterms:W3CDTF">2016-12-20T10:17:09Z</dcterms:created>
  <dcterms:modified xsi:type="dcterms:W3CDTF">2019-02-01T11:39:06Z</dcterms:modified>
</cp:coreProperties>
</file>