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9" r:id="rId10"/>
    <p:sldId id="263" r:id="rId11"/>
    <p:sldId id="264" r:id="rId12"/>
    <p:sldId id="265" r:id="rId13"/>
    <p:sldId id="273" r:id="rId14"/>
    <p:sldId id="274" r:id="rId15"/>
    <p:sldId id="270" r:id="rId16"/>
    <p:sldId id="271" r:id="rId17"/>
    <p:sldId id="272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680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6440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9114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204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960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7735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7871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037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094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746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95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7143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8905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7297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314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287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073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B6B9F2-16FA-4D96-B085-A6C257EE295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BB76-FE90-47B1-A159-808D02F9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7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college/sociologiya/socialnye-gruppy-i-obshchnosti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randars.ru/college/sociologiya/socialnaya-grupp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522015"/>
            <a:ext cx="8825658" cy="209862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Социальные отношения.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17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7/836710/slide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719528"/>
            <a:ext cx="10723419" cy="613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09203" y="-1054648"/>
            <a:ext cx="6479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социальной системы общества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altLang="ru-RU" sz="417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48841" y="0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Социальная структура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2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08998" y="1013878"/>
            <a:ext cx="6670623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стратификацией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stratum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слой +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делать) называют дифференциацию людей в обществе в зависимости от доступа к власти, профессии, дохода и некоторых других социально значимых признаков. Понятие «стратификация» предложил социолог Питирим Александрович Сорокин (1889- 1968), который позаимствовал его из естественных наук, где оно, в частности, обозначает распределение геологических пластов.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3910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Социальная стратификация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10246" name="Picture 6" descr="https://www.e-xecutive.ru/wiki/images/thumb/d/d7/Strukture_upr_proekt.jpg/299px-Strukture_upr_proe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6" y="1298691"/>
            <a:ext cx="4386444" cy="499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639585" y="3893026"/>
            <a:ext cx="6670623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выражает объективное деление общества на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циальные общности"/>
              </a:rPr>
              <a:t>общности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классы, слои,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оциальные группы"/>
              </a:rPr>
              <a:t>группы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указывая на различное положение людей по отношению друг к другу.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639584" y="5133690"/>
            <a:ext cx="667062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люди, входящие в конкретную страту, занимают примерно одинаковое положение и обладают общими статусными признаками.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643910" y="2852417"/>
            <a:ext cx="715665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стратификация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система социального неравенства, состоящая из иерархически расположенных социальных слоев (страт).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91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3910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Теории стратификации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077" y="886254"/>
            <a:ext cx="56819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стратификации М. Вебера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Решающим условием (первым критерием стратификации), влияющим на судьбу отдельного человека, является не столько факт классовой принадлежности, сколько 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(статус) индивида на рынке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позволяющая улучшить или ухудшить его жизненные шансы.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критерий стратификации — это 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престиж, уважение, почести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получает индивид или позиция. Статусное уважение, получаемое индивидами, объединяет их в группы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764" y="4035112"/>
            <a:ext cx="5711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социолог 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выдвинул гипотезу и доказал на основе эмпирических исследований тесную связь между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стратификационной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позицией и ценностями индивида.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Касаясь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социальной мобильности, Кон подчеркивал, что люди с активной жизненной позицией имеют больший шанс занять более высокую социальную позицию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i.ytimg.com/vi/s6WZHOK8_y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80" y="1178770"/>
            <a:ext cx="5428403" cy="3053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go1.imgsmail.ru/imgpreview?key=1995879b88f7fb08&amp;mb=imgdb_preview_1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02" y="4309875"/>
            <a:ext cx="3834958" cy="224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7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3910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Теории стратификации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077" y="886254"/>
            <a:ext cx="568193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Бурдье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(р. 1930), известный французский ученый. Он пришел к выводу о том, что возможности социальной мобильности определяются различными видами ресурсов, или «капиталов», которыми располагают индивиды, — экономическим капиталом в различных его формах, культурным капиталом, символическим капиталом.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обществах высшие слои осуществляют воспроизводство своих позиций: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обеспечивая передачу экономического капитала;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наделяя молодое поколение особым образовательным капиталом (обучение в специальных привилегированных школах и престижных вузах);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передавая молодому поколению культурный капитал, языковую и культурную компетенцию, которая формируется за счет создания для них качественной культурной среды (чтение книг, посещение музеев и театров, освоение стиля межличностных отношений, поведенческих и языковых манер и т.д.).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thisislife.ucoz.ru/_tbkp/2014/bogat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89" y="1467466"/>
            <a:ext cx="47625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86613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3910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Теории стратификации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5399" y="1305979"/>
            <a:ext cx="58168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Дэвис 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У. </a:t>
            </a:r>
            <a:r>
              <a:rPr lang="ru-RU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видели причину существования системы стратификации в неравномерном распределении благ и общественного престижа.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причина, объясняющая универсальное существование стратификации, связана с тем, что любое общество неизбежно сталкивается с проблемой размещения индивидов и стимулирования их внутри своей социальной структуры.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таких задач общество должно располагать какими-то видами выгод, которые можно использовать как стимулы; разработать способы неравномерного распределения этих выгод (вознаграждений) в зависимости от занимаемых позиций.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cont.ws/uploads/pic/2016/3/123432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7" y="1178770"/>
            <a:ext cx="5660609" cy="4709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362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186" y="874198"/>
            <a:ext cx="49923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П.Сорокин</a:t>
            </a: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и сущность — в неравномерном распределении прав и привилегий, ответственности и обязанности, наличии или отсутствии социальных ценностей, власти и влияния среди членов того или иного сообщества.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многообразие социальной стратификации может быть сведено к трем основным формам — экономической, политической и профессиональной, которые тесно переплетены. Это означает, что те, кто принадлежит к высшему слою в каком-то одном отношении, обычно принадлежат к тому же слою и по другому параметру; и наоборот.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профессиональную стратификацию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Сорокин выделял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межпрофессиональную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внутрипрофессиональную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стратификацию.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fb.ru/misc/i/gallery/13639/1539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77" y="1178770"/>
            <a:ext cx="66675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3910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Теории стратификации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4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3910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Исторические типы социальной стратификации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19" y="137606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Касты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(от португ. </a:t>
            </a:r>
            <a:r>
              <a:rPr lang="ru-RU" dirty="0" err="1">
                <a:latin typeface="Arial" panose="020B0604020202020204" pitchFamily="34" charset="0"/>
              </a:rPr>
              <a:t>casta</a:t>
            </a:r>
            <a:r>
              <a:rPr lang="ru-RU" dirty="0">
                <a:latin typeface="Arial" panose="020B0604020202020204" pitchFamily="34" charset="0"/>
              </a:rPr>
              <a:t> — род, поколение, происхождение) — закрытые общественные группы, связанные общим происхождением и правовым статусом. Членство в касте определяется исключительно рождением, а браки между представителями разных каст запрещаются.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3114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Сословия</a:t>
            </a:r>
            <a:r>
              <a:rPr lang="ru-RU" b="1" dirty="0">
                <a:latin typeface="Arial" panose="020B0604020202020204" pitchFamily="34" charset="0"/>
              </a:rPr>
              <a:t> -</a:t>
            </a:r>
            <a:r>
              <a:rPr lang="ru-RU" dirty="0">
                <a:latin typeface="Arial" panose="020B0604020202020204" pitchFamily="34" charset="0"/>
              </a:rPr>
              <a:t> социальные группы, чьи права и обязанности, закрепленные в праве и традициях, передаются наследственным образом. 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5362" name="Picture 2" descr="https://netotvet.ru/wp-content/uploads/2016/03/%D0%A1%D0%BA%D0%BE%D0%BB%D1%8C%D0%BA%D0%BE-%D0%BA%D0%B0%D1%81%D1%82-%D0%B2-%D0%98%D0%BD%D0%B4%D0%B8%D0%B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9" y="3124048"/>
            <a:ext cx="5196591" cy="37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67.beon.ru/76/4/1850476/20/63646220/1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04" y="2367522"/>
            <a:ext cx="4526405" cy="45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4819" y="13697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Касты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(от португ. </a:t>
            </a:r>
            <a:r>
              <a:rPr lang="ru-RU" dirty="0" err="1">
                <a:latin typeface="Arial" panose="020B0604020202020204" pitchFamily="34" charset="0"/>
              </a:rPr>
              <a:t>casta</a:t>
            </a:r>
            <a:r>
              <a:rPr lang="ru-RU" dirty="0">
                <a:latin typeface="Arial" panose="020B0604020202020204" pitchFamily="34" charset="0"/>
              </a:rPr>
              <a:t> — род, поколение, происхождение) — закрытые общественные группы, связанные общим происхождением и правовым статусом. Членство в касте определяется исключительно рождением, а браки между представителями разных каст запрещаются.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01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25599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Исторические типы социальной стратификации общества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284100"/>
            <a:ext cx="11776841" cy="17507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7744" tIns="26979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большие группы людей, различающиеся по их отношению к собственности.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социологии часто говорят о классах в самом общем смысле — как о совокупностях людей, имеющих сходные жизненные шансы, опосредованные доходом, престижем и властью: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класс: делится на верхний высший (богатые люди из «старых семей») и нижний высший (недавно разбогатевшие люди);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класс: делится на верхний средний (профессионалы)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средний (квалифицированные рабочие и служащие); о низший класс делится на верхний низший (неквалифицированные рабочие) и нижний низший (люмпены и маргиналы).</a:t>
            </a:r>
          </a:p>
        </p:txBody>
      </p:sp>
      <p:pic>
        <p:nvPicPr>
          <p:cNvPr id="14345" name="Picture 9" descr="http://visasam.ru/wp-content/uploads/2016/03/professii-450x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41" y="3140222"/>
            <a:ext cx="7783773" cy="35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02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7369" y="938840"/>
            <a:ext cx="11195135" cy="7850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мобильностью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называется перемещение индивидов и социальных групп в обществе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7369" y="1286385"/>
            <a:ext cx="5738031" cy="4769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социальной мобильности: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мобильность–при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не меняется социальный статус индивида (например, менеджер перешел из одной компании в другую, но его должность, доход и объемы власти остались прежними).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мобильность приводит к изменению социального статуса, бывает восходящей и нисходящей, в зависимости от того, повышается или понижается социальный статус индивида/группы.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мобильность – изменение социального статуса детей по сравнению с социальным статусом родителей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Внутрипоколенная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мобильность – изменение социального статуса индивида на протяжении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(карьера)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5599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Социальная мобильность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115987" y="1543987"/>
            <a:ext cx="5756221" cy="2441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– изменение социального статуса отдельного человека за счет собственных усилий и достижений или ошибок и провалов.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Групповая мобильность, когда в результате общественных преобразований менялся социальный статус целых групп людей. (революция)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мобильность – изменения социального статуса индивидов, обусловленные структурными переменами в обществе, прежде всего, в экономике и технологии производства.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5" descr="http://whatisgood.ru/wp-content/uploads/2015/04/film-zolushka-luch-sveta-v-tyomnom-carstve-disnej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00" y="3867462"/>
            <a:ext cx="2764980" cy="18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kvartblog.ru/system/cover/2066/2015-09-02_23-55-51_______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50" y="4590577"/>
            <a:ext cx="3550397" cy="21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8994032" y="3958131"/>
            <a:ext cx="2614524" cy="785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вертикальной мобильности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987" y="5819746"/>
            <a:ext cx="2614524" cy="785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золушки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7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8676" y="1028693"/>
            <a:ext cx="8715245" cy="102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индивид, потерявший устойчивую связь со своей социальной группой или стратой, или приобщившийся к ценностям и образу жизни другой группы (страты).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07" y="2587670"/>
            <a:ext cx="5356235" cy="401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5599" y="149902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Маргинал</a:t>
            </a:r>
          </a:p>
          <a:p>
            <a:pPr algn="ctr"/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8781" y="1993759"/>
            <a:ext cx="11287161" cy="102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маргинал возникает в следствии изменения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общипринятых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социальной культуры.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8781" y="2742664"/>
            <a:ext cx="5818418" cy="102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иомаргиналы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люди, чье здоровье перестало быть заботой государства.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88781" y="3707730"/>
            <a:ext cx="5342458" cy="252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маргиналов  в обществе являются: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Революции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Стихийные бедствия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62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6318"/>
          </a:xfrm>
        </p:spPr>
        <p:txBody>
          <a:bodyPr/>
          <a:lstStyle/>
          <a:p>
            <a:pPr algn="ctr"/>
            <a:r>
              <a:rPr lang="ru-RU" sz="3200" b="1" cap="small" dirty="0">
                <a:solidFill>
                  <a:srgbClr val="FFC000"/>
                </a:solidFill>
              </a:rPr>
              <a:t>Социальная общность как социологическое понятие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754" y="1715802"/>
            <a:ext cx="11452486" cy="146211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общность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϶ᴛᴏ совокупность индивидов, объединенных одинаковыми условиями жизнедеятельности, ценностями, интересами, нормами, социальной связью и осознанием социальной идентичности, выступающая в качестве субъекта социальной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syl.ru/misc/i/ai/162646/5819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92" y="3013023"/>
            <a:ext cx="5151980" cy="3378227"/>
          </a:xfrm>
          <a:prstGeom prst="round2DiagRect">
            <a:avLst>
              <a:gd name="adj1" fmla="val 3890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h159ufa.ru/images/stories/pic/learning_process/tanz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1" y="3180973"/>
            <a:ext cx="4760054" cy="3210277"/>
          </a:xfrm>
          <a:prstGeom prst="round2DiagRect">
            <a:avLst>
              <a:gd name="adj1" fmla="val 0"/>
              <a:gd name="adj2" fmla="val 4721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36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7477" y="1154243"/>
            <a:ext cx="6707841" cy="1312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сходство, близость условий жизнедеятельности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людей (как потенциальная предпосылка возникновения ассоциации);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6456"/>
          </a:xfrm>
        </p:spPr>
        <p:txBody>
          <a:bodyPr/>
          <a:lstStyle/>
          <a:p>
            <a:pPr algn="ctr"/>
            <a:r>
              <a:rPr lang="ru-RU" sz="3200" b="1" cap="small" dirty="0" smtClean="0">
                <a:solidFill>
                  <a:srgbClr val="FFC000"/>
                </a:solidFill>
              </a:rPr>
              <a:t>ПРИЗНАКИ СОЦИАЛЬНОЙ ОБЩНОСТИ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427477" y="2076402"/>
            <a:ext cx="6557939" cy="1022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общность потребностей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субъективное осознание ими 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 своих интересов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предпосылка возникновения солидарности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427477" y="3087665"/>
            <a:ext cx="6707841" cy="11845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взаимодействия, совместной деятельности, взаимосвязанного обмена деятельностью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(непосредственного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опосредованного в современном обществе);</a:t>
            </a:r>
          </a:p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427477" y="4134920"/>
            <a:ext cx="6707841" cy="10016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собственной 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системы внутренних норм взаимоотношений, представлений о целях общности, нравственности, др.;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"/>
          </p:nvPr>
        </p:nvSpPr>
        <p:spPr>
          <a:xfrm>
            <a:off x="427477" y="5136556"/>
            <a:ext cx="10305480" cy="5239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сообщества, создание системы управления и самоуправления;</a:t>
            </a: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427477" y="5720242"/>
            <a:ext cx="9623357" cy="579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идентификация членов общности, их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самопричисление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этой общности.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s009.radikal.ru/i309/1509/a5/66832413d3b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0"/>
          <a:stretch/>
        </p:blipFill>
        <p:spPr bwMode="auto">
          <a:xfrm>
            <a:off x="7105337" y="1325869"/>
            <a:ext cx="4886795" cy="3703579"/>
          </a:xfrm>
          <a:prstGeom prst="roundRect">
            <a:avLst>
              <a:gd name="adj" fmla="val 217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6769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8124" y="1549778"/>
            <a:ext cx="4396339" cy="772567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Социально-территориальные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общности (близкие по проживанию в одном районе/регионе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943" y="3477089"/>
            <a:ext cx="6879580" cy="112091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рупповые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(коллективы, организации, которые даже могут состоять всего из двух человек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8124" y="245296"/>
            <a:ext cx="9404723" cy="806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cap="small" dirty="0" smtClean="0">
                <a:solidFill>
                  <a:srgbClr val="FFC000"/>
                </a:solidFill>
              </a:rPr>
              <a:t>ВИДЫ СОЦИАЛЬНЫХ ОБЩНОСТЕЙ: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8124" y="1185068"/>
            <a:ext cx="4396339" cy="543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25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500" b="1" cap="small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Массовые социальные общности</a:t>
            </a:r>
            <a:r>
              <a:rPr lang="ru-RU" sz="25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51211" y="1212538"/>
            <a:ext cx="4396339" cy="638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Этнические общности (племена, народы).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316524" y="2814269"/>
            <a:ext cx="4396339" cy="3699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 (масса, выработавшая цель, получившая представителя – лидера) бывает четырех видов:</a:t>
            </a:r>
          </a:p>
          <a:p>
            <a:pPr lvl="1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случайная (пассажиры в автобусе);</a:t>
            </a:r>
          </a:p>
          <a:p>
            <a:pPr lvl="1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конвенциональная (с заранее поставленной целью – зрители в кинотеатре);</a:t>
            </a:r>
          </a:p>
          <a:p>
            <a:pPr lvl="1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экспрессивная (выражение чувств и эмоций – фестивали, гуляния);</a:t>
            </a:r>
          </a:p>
          <a:p>
            <a:pPr lvl="1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(может быть любой из предыдущих видов, если он перейдет от наблюдения/созерцания к активным действиям.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4298" y="2487384"/>
            <a:ext cx="4396339" cy="65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Социальные класс и  слои (сословия, прослойки).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316525" y="2049529"/>
            <a:ext cx="4396339" cy="764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(стихийное образование с неформальной целью).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Picture 5" descr="AG0051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637" y="1672101"/>
            <a:ext cx="21844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atlantgrup.ru/wa-data/public/site/img/posts/post-34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71" y="4150533"/>
            <a:ext cx="4449888" cy="2263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717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686" y="1191146"/>
            <a:ext cx="10088380" cy="128223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группа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совокупность индивидов, определенным образом взаимодействующих друг с другом, осознающих свою принадлежность к данной группе и признающихся членами этой группы с точки зрения других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686" y="245296"/>
            <a:ext cx="9523162" cy="1095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Социальная группа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ws0.ru/wp-content/uploads/2015/06/Rabota-nikuda-ne-ubezhit-ne-smotrya-na-to-chto-kollektiv-muzhsko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" y="2473377"/>
            <a:ext cx="10575268" cy="405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91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833" y="1004800"/>
            <a:ext cx="9523162" cy="5752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социальных групп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численности: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8833" y="119746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Виды социальных группа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9607" y="1436241"/>
            <a:ext cx="4976733" cy="2329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Малые.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характеризуются небольшим количеством участников (от 2 до 30 человек), которые отлично друг с другом знакомы и заняты каким-то общим делом. Взаимоотношения в такой группе прямые. Сюда относятся такие виды элементарных ячеек общества, как семья, компания друзей, школьный класс, экипаж самолета и т.п.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521576" y="1487299"/>
            <a:ext cx="5085886" cy="2437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Большие.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представляют собой многочисленные совокупности людей, которые занимают в общественной структуре одинаковое положение и имеют в связи с этим общие интересы. Виды больших социальных групп: страта, класс, нация и т.п. При этом связи в таких совокупностях все чаще непрямые, поскольку численность их огромна.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smi44.ru/upload/iblock/bce/%D1%81%D0%B5%D0%BC%D1%8C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91" y="3640319"/>
            <a:ext cx="4565049" cy="314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ont.ws/uploads/pic/2015/12/%D0%A0%D1%83%D1%81%D0%BA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74" y="3765344"/>
            <a:ext cx="5080253" cy="2893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8833" y="119746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Виды социальных группа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9607" y="1436241"/>
            <a:ext cx="4976733" cy="2329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889802" y="4655364"/>
            <a:ext cx="6620270" cy="190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Вторичные, взаимодействие в которых обусловлено достижением общей цели и носит формальный характер. Примеры: профсоюзы, производственные организации, политические партии.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889802" y="1685446"/>
            <a:ext cx="4926382" cy="277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Первичные, в которых взаимодействие участников друг с другом носит межличностный, непосредственный, подразумевающий поддержку характер. Примеры: группа сверстников, друзей, соседей по подъезду. </a:t>
            </a: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599607" y="1185230"/>
            <a:ext cx="8619344" cy="700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социальных групп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характера взаимодействия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72" name="Picture 4" descr="https://abnews.ru/wp-content/uploads/2015/12/parlament_s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21" y="3376330"/>
            <a:ext cx="4226354" cy="316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.mycdn.me/i?r=ATG4JaNjtEHeRNo5UdyBiWPpFcPJbt5egDlXFC1JOwlNdrBE3rWEAwkIMcmBFQIE1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36" y="1556477"/>
            <a:ext cx="2904494" cy="290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9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8833" y="119746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Виды социальных группа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650239" y="910051"/>
            <a:ext cx="8904640" cy="89691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социальных групп в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факта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373123" y="1367927"/>
            <a:ext cx="5457366" cy="255389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Номинальные, представляющие собой искусственно сконструированные совокупности людей, которые специально выделяются для статистического учета. Примеры: пассажиры пригородных электричек, покупатели определенной марки стирального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sz="half" idx="1"/>
          </p:nvPr>
        </p:nvSpPr>
        <p:spPr>
          <a:xfrm>
            <a:off x="6097535" y="4386521"/>
            <a:ext cx="5534831" cy="186437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Реальные группы, критерием существования которых являются реальные признаки (доход, пол, возраст, профессия, национальность, место жительства). Примеры: женщины, мужчины, дети, русские, горожане, сельские жители, учителя,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4geo.ru/catalog/share-images/img394246364_150692459942765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4" y="3192906"/>
            <a:ext cx="4834328" cy="3222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1.img.ria.ru/images/150820/62/1508206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15" y="1333978"/>
            <a:ext cx="5381892" cy="3052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17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8833" y="119746"/>
            <a:ext cx="9523162" cy="1028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cap="small" dirty="0" smtClean="0">
                <a:solidFill>
                  <a:srgbClr val="FFC000"/>
                </a:solidFill>
              </a:rPr>
              <a:t>Виды социальных группа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3"/>
          <p:cNvSpPr>
            <a:spLocks noGrp="1"/>
          </p:cNvSpPr>
          <p:nvPr>
            <p:ph sz="half" idx="2"/>
          </p:nvPr>
        </p:nvSpPr>
        <p:spPr>
          <a:xfrm>
            <a:off x="467897" y="908427"/>
            <a:ext cx="10160129" cy="77012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социальных групп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способа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8833" y="2728211"/>
            <a:ext cx="5239128" cy="1663907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Неформальные, обычно возникающие и существующие на основе личных интересов участников, которые либо совпадают, либо расходятся с целями формальных групп. Примеры: кружок любителей поэзии, клуб поклонников бардовской песни. 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467897" y="1395953"/>
            <a:ext cx="5080064" cy="133225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Формальные группы, которые создаются и существуют только в рамках признанных официально организаций. Примеры: класс в школе, футбольный клуб «Динамо». 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6162557" y="5216489"/>
            <a:ext cx="5874407" cy="1585114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Квазиогруппы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неформальные совокупности людей, имеющих, как правило, неопределенные структуру, нормы и ценности. Примеры: аудитория (концертный зал, театральное представление), фан-клубы, толпа (митинг,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8194" name="Picture 2" descr="http://severodoneck.lg.ua/uploads/posts/2014-06/thumbs/1403550293_v-orle-proshel-fleshm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3" y="4392118"/>
            <a:ext cx="4733690" cy="222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s-bc.ru/media/7b/17/f87c770e4fe6b2ea69d84ce399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61" y="1347308"/>
            <a:ext cx="5794123" cy="3865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6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456</TotalTime>
  <Words>941</Words>
  <Application>Microsoft Office PowerPoint</Application>
  <PresentationFormat>Широкоэкранный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Ион</vt:lpstr>
      <vt:lpstr>Тема: Социальные отношения.</vt:lpstr>
      <vt:lpstr>Социальная общность как социологическое понятие </vt:lpstr>
      <vt:lpstr>ПРИЗНАКИ СОЦИАЛЬНОЙ ОБЩНОСТИ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PSHK#6</cp:lastModifiedBy>
  <cp:revision>44</cp:revision>
  <dcterms:created xsi:type="dcterms:W3CDTF">2019-02-05T17:44:51Z</dcterms:created>
  <dcterms:modified xsi:type="dcterms:W3CDTF">2019-02-27T07:44:23Z</dcterms:modified>
</cp:coreProperties>
</file>