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6"/>
  </p:notesMasterIdLst>
  <p:sldIdLst>
    <p:sldId id="386" r:id="rId2"/>
    <p:sldId id="389" r:id="rId3"/>
    <p:sldId id="388" r:id="rId4"/>
    <p:sldId id="408" r:id="rId5"/>
    <p:sldId id="354" r:id="rId6"/>
    <p:sldId id="363" r:id="rId7"/>
    <p:sldId id="364" r:id="rId8"/>
    <p:sldId id="365" r:id="rId9"/>
    <p:sldId id="367" r:id="rId10"/>
    <p:sldId id="368" r:id="rId11"/>
    <p:sldId id="369" r:id="rId12"/>
    <p:sldId id="360" r:id="rId13"/>
    <p:sldId id="410" r:id="rId14"/>
    <p:sldId id="374" r:id="rId15"/>
    <p:sldId id="394" r:id="rId16"/>
    <p:sldId id="395" r:id="rId17"/>
    <p:sldId id="398" r:id="rId18"/>
    <p:sldId id="406" r:id="rId19"/>
    <p:sldId id="393" r:id="rId20"/>
    <p:sldId id="381" r:id="rId21"/>
    <p:sldId id="370" r:id="rId22"/>
    <p:sldId id="385" r:id="rId23"/>
    <p:sldId id="373" r:id="rId24"/>
    <p:sldId id="3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FFCC"/>
    <a:srgbClr val="A50021"/>
    <a:srgbClr val="663300"/>
    <a:srgbClr val="996633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FC617-7494-4C32-A82C-902ACF883FD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078B7-FC4F-4B35-AA20-B91E7D4E4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4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94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4" descr="C:\Users\Лена\Pictures\Организатор клипов (Microsoft)\j04380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191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084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8175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" name="Picture 2" descr="C:\Users\Лена\Pictures\Организатор клипов (Microsoft)\j04380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8" y="39688"/>
            <a:ext cx="13001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30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8" name="Picture 2" descr="C:\Users\Лена\Pictures\Организатор клипов (Microsoft)\j04380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8" y="39688"/>
            <a:ext cx="13001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50"/>
                </a:solidFill>
              </a:defRPr>
            </a:lvl1pPr>
            <a:lvl2pPr>
              <a:defRPr sz="2000">
                <a:solidFill>
                  <a:srgbClr val="00B050"/>
                </a:solidFill>
              </a:defRPr>
            </a:lvl2pPr>
            <a:lvl3pPr>
              <a:defRPr sz="1800">
                <a:solidFill>
                  <a:srgbClr val="00B050"/>
                </a:solidFill>
              </a:defRPr>
            </a:lvl3pPr>
            <a:lvl4pPr>
              <a:defRPr sz="1600">
                <a:solidFill>
                  <a:srgbClr val="00B050"/>
                </a:solidFill>
              </a:defRPr>
            </a:lvl4pPr>
            <a:lvl5pPr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50"/>
                </a:solidFill>
              </a:defRPr>
            </a:lvl1pPr>
            <a:lvl2pPr>
              <a:defRPr sz="2000">
                <a:solidFill>
                  <a:srgbClr val="00B050"/>
                </a:solidFill>
              </a:defRPr>
            </a:lvl2pPr>
            <a:lvl3pPr>
              <a:defRPr sz="1800">
                <a:solidFill>
                  <a:srgbClr val="00B050"/>
                </a:solidFill>
              </a:defRPr>
            </a:lvl3pPr>
            <a:lvl4pPr>
              <a:defRPr sz="1600">
                <a:solidFill>
                  <a:srgbClr val="00B050"/>
                </a:solidFill>
              </a:defRPr>
            </a:lvl4pPr>
            <a:lvl5pPr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02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ена\Pictures\Организатор клипов (Microsoft)\j04380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6191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94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6EC40952-D73C-4223-8DF6-ACAB264DCDAA}" type="datetimeFigureOut">
              <a:rPr lang="ru-RU" sz="2400">
                <a:solidFill>
                  <a:prstClr val="black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28.03.2019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1F29F1B8-D3F7-4950-8865-530553E6CBD3}" type="slidenum">
              <a:rPr lang="ru-RU" sz="2400">
                <a:solidFill>
                  <a:prstClr val="black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4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9BBB59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9;&#1072;&#1097;&#1080;&#1090;&#1072;\&#1060;&#1080;&#1083;&#1100;&#1084;_0002.wmv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9;&#1072;&#1097;&#1080;&#1090;&#1072;\&#1060;&#1080;&#1083;&#1100;&#1084;_0003.wmv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9;&#1072;&#1097;&#1080;&#1090;&#1072;\&#1060;&#1080;&#1083;&#1100;&#1084;.wmv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00098" y="357166"/>
            <a:ext cx="957298" cy="42862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997" y="4509120"/>
            <a:ext cx="37922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21537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МКОУ </a:t>
            </a:r>
            <a:r>
              <a:rPr lang="ru-RU" sz="3200" b="1" spc="50" dirty="0" err="1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Новомошковская</a:t>
            </a:r>
            <a:r>
              <a:rPr lang="ru-RU" sz="32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Зорина Наталья Анатольевна</a:t>
            </a:r>
            <a:endParaRPr lang="ru-RU" sz="32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79296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окружающего мира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700808"/>
            <a:ext cx="7929618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«Компас. Ориентирование на местности»</a:t>
            </a:r>
            <a:endParaRPr lang="ru-RU" sz="44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54" y="4509120"/>
            <a:ext cx="828092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4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Грибы </a:t>
            </a:r>
            <a:r>
              <a:rPr lang="ru-RU" sz="4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растут в основном </a:t>
            </a:r>
            <a:r>
              <a:rPr lang="ru-RU" sz="4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с </a:t>
            </a:r>
            <a:r>
              <a:rPr lang="ru-RU" sz="4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северной стороны </a:t>
            </a:r>
            <a:r>
              <a:rPr lang="ru-RU" sz="4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деревьев</a:t>
            </a:r>
            <a:r>
              <a:rPr lang="ru-RU" sz="4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пней, кустарников.</a:t>
            </a:r>
          </a:p>
        </p:txBody>
      </p:sp>
      <p:pic>
        <p:nvPicPr>
          <p:cNvPr id="6" name="Picture 5" descr="828674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54" y="533593"/>
            <a:ext cx="4968552" cy="3726414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nn.ru/data/forum/images/2012-11/57989153-7993823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3593"/>
            <a:ext cx="2777253" cy="3726414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33056"/>
            <a:ext cx="779123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48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8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открытой лесной поляне ягоды раньше созревают с юга.</a:t>
            </a:r>
          </a:p>
        </p:txBody>
      </p:sp>
      <p:pic>
        <p:nvPicPr>
          <p:cNvPr id="7" name="Picture 5" descr="78_yyyyyyyy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797"/>
            <a:ext cx="3600400" cy="3420878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8797"/>
            <a:ext cx="4190837" cy="348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C:\Users\User\Desktop\free_animated_pictures_mms_september_1_1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85729"/>
            <a:ext cx="8496943" cy="161582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5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Компас.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5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Ориентирование по компасу.  </a:t>
            </a:r>
            <a:endParaRPr lang="ru-RU" sz="45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88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00098" y="357166"/>
            <a:ext cx="957298" cy="42862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92696"/>
            <a:ext cx="850112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принцип работы компаса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988840"/>
            <a:ext cx="85725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Узнать значение слова «компас»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140968"/>
            <a:ext cx="85725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Познакомиться с первым компасом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14819"/>
            <a:ext cx="85725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Научиться ориентироваться по компасу 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72394" y="928670"/>
            <a:ext cx="3778226" cy="21431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7" name="Фильм_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12879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Античный </a:t>
            </a: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китайский компас  «</a:t>
            </a:r>
            <a:r>
              <a:rPr lang="ru-RU" sz="5400" b="1" spc="50" dirty="0" err="1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Сынань</a:t>
            </a:r>
            <a:r>
              <a:rPr lang="ru-RU" sz="5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1" y="2348880"/>
            <a:ext cx="5523015" cy="425255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1287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Военный компас</a:t>
            </a:r>
            <a:endParaRPr lang="ru-RU" sz="54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ÐÐ¾Ð¼Ð¿Ð°Ñ Ð¸ ÐºÐ°Ñ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85804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1287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Горный компас</a:t>
            </a:r>
            <a:endParaRPr lang="ru-RU" sz="54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4" name="Picture 4" descr="https://ae01.alicdn.com/kf/HTB12zGEQFXXXXa0XpXXq6xXFXXXj/Military-Army-Metal-Prismatic-Sighting-font-b-Compass-b-font-High-Accuracy-Waterproof-font-b-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4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1287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Электронный компас</a:t>
            </a:r>
            <a:endParaRPr lang="ru-RU" sz="54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s://www.geekalerts.com/u/wayfinder-v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72230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00042"/>
            <a:ext cx="621510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Устройство компаса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72394" y="928670"/>
            <a:ext cx="3778226" cy="21431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8" name="Picture 4" descr="hfh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7051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4786314" y="2786058"/>
            <a:ext cx="2857520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28728" y="2643182"/>
            <a:ext cx="257176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5786446" y="4786322"/>
            <a:ext cx="1571636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857356" y="5572140"/>
            <a:ext cx="128588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2204864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Магнитная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стрелка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3528" y="5157192"/>
            <a:ext cx="1505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Корпус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2348880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Стержень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4725144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Шкала с делениями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 урока: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формировать умения          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ориентироваться по компасу и по местным    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признакам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через наблюдение и практическую деятельность познакомить  с  устройством компаса и принципом его работы;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развивать умение работать с различными источниками информации, формировать навыки исследовательской деятельности ;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создать условия для формирования умения вступать в учебное сотрудничество с учителем, одноклассниками, умение выражать в речи свои мысли и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96944" cy="55092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6350" lvl="0" indent="-63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Встаньте, сделайте 2 шага на север. Покажем, как на нас холодом повеяло.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6350" lvl="0" indent="-63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Повернитесь на восток, вытяните руки вверх и потянитесь к восходящему солнцу.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6350" lvl="0" indent="-63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Сделайте 1 шаг на запад, выполните приседание, покажите,  как солнце садится на западе.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6350" lvl="0" indent="-63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Повернитесь лицом на юг, улыбнитесь нашим гостям.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6350" lvl="0" indent="-63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Повернитесь лицом на север,  и подойдите ко мне.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0"/>
            <a:ext cx="698477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6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60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880360"/>
          <a:ext cx="6096000" cy="167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4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72394" y="928670"/>
            <a:ext cx="3778226" cy="21431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7" name="Фильм_00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00098" y="357166"/>
            <a:ext cx="957298" cy="42862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517232"/>
            <a:ext cx="76328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урока мне захотелось…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92696"/>
            <a:ext cx="7704856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на уроке я узнал …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988840"/>
            <a:ext cx="77048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я смог разобраться…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140968"/>
            <a:ext cx="76328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мне удалось…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365104"/>
            <a:ext cx="76328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 мне понравилось… 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500" dirty="0" smtClean="0"/>
              <a:t> </a:t>
            </a:r>
          </a:p>
          <a:p>
            <a:pPr>
              <a:spcBef>
                <a:spcPts val="0"/>
              </a:spcBef>
            </a:pPr>
            <a:endParaRPr lang="ru-RU" sz="3500" dirty="0" smtClean="0"/>
          </a:p>
          <a:p>
            <a:pPr>
              <a:spcBef>
                <a:spcPts val="0"/>
              </a:spcBef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1.Если вы хотите получить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5 -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ваше задание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на красной карточке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 Используя дополнительную литературу, подготовить сообщение о способах ориентирования по звёздам и Луне.</a:t>
            </a:r>
          </a:p>
          <a:p>
            <a:pPr>
              <a:spcBef>
                <a:spcPts val="0"/>
              </a:spcBef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2.Если вы желаете получить 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4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– ваше задание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на желтой карточке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 Составить рисунки – загадки по народным приметам ориентирования. </a:t>
            </a:r>
          </a:p>
          <a:p>
            <a:pPr>
              <a:spcBef>
                <a:spcPts val="0"/>
              </a:spcBef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3. А если оценка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</a:rPr>
              <a:t>3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 Ваше задание </a:t>
            </a:r>
            <a:r>
              <a:rPr lang="ru-RU" sz="3300" b="1" dirty="0" smtClean="0">
                <a:ln>
                  <a:solidFill>
                    <a:schemeClr val="tx1"/>
                  </a:solidFill>
                </a:ln>
              </a:rPr>
              <a:t>на зеленой карточке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 Выполнить задание в рабочей тетради: с. 47 </a:t>
            </a:r>
            <a:r>
              <a:rPr lang="ru-RU" sz="33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 5, с.48 з.6.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72394" y="928670"/>
            <a:ext cx="3778226" cy="21431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357166"/>
            <a:ext cx="70009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0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Домашнее задание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00098" y="357166"/>
            <a:ext cx="957298" cy="42862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632848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8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Спасибо за внимание!</a:t>
            </a:r>
            <a:endParaRPr lang="ru-RU" sz="88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00098" y="357166"/>
            <a:ext cx="957298" cy="42862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997" y="4509120"/>
            <a:ext cx="37922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02" name="Picture 2" descr="https://wallbox.ru/resize/1680x1050/wallpapers/main/201405/492f4d3b614b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1287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 ветров</a:t>
            </a:r>
            <a:endParaRPr lang="ru-RU" sz="5400" b="1" spc="50" dirty="0">
              <a:ln w="11430"/>
              <a:solidFill>
                <a:srgbClr val="A50021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s3.travelask.ru/system/images/files/001/131/679/wysiwyg/%D1%80%D0%BE%D0%B7%D0%BA%D0%B0.png?1534523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072362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72394" y="928670"/>
            <a:ext cx="3778226" cy="21431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7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7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281278"/>
            <a:ext cx="828092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Ориентирование</a:t>
            </a:r>
            <a:r>
              <a:rPr lang="ru-RU" sz="5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по местным природным </a:t>
            </a:r>
            <a:r>
              <a:rPr lang="ru-RU" sz="54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признакам</a:t>
            </a:r>
            <a:r>
              <a:rPr lang="ru-RU" sz="54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</a:t>
            </a:r>
          </a:p>
        </p:txBody>
      </p:sp>
      <p:pic>
        <p:nvPicPr>
          <p:cNvPr id="10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10063"/>
            <a:ext cx="2647603" cy="1763711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1" name="Picture 6" descr="http://vasi.net/uploads/podbor/life_stvola/thumbs/52847381.jpg"/>
          <p:cNvPicPr>
            <a:picLocks noChangeAspect="1" noChangeArrowheads="1"/>
          </p:cNvPicPr>
          <p:nvPr/>
        </p:nvPicPr>
        <p:blipFill>
          <a:blip r:embed="rId3" cstate="screen"/>
          <a:srcRect b="3571"/>
          <a:stretch>
            <a:fillRect/>
          </a:stretch>
        </p:blipFill>
        <p:spPr bwMode="auto">
          <a:xfrm>
            <a:off x="2928926" y="2810063"/>
            <a:ext cx="2088000" cy="1761757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2" name="Picture 2" descr="http://img-fotki.yandex.ru/get/4907/lyudmiladanko.31/0_4d770_36afdac9_XL"/>
          <p:cNvPicPr>
            <a:picLocks noChangeAspect="1" noChangeArrowheads="1"/>
          </p:cNvPicPr>
          <p:nvPr/>
        </p:nvPicPr>
        <p:blipFill>
          <a:blip r:embed="rId4" cstate="screen"/>
          <a:srcRect l="2813" t="2385" r="1562" b="3417"/>
          <a:stretch>
            <a:fillRect/>
          </a:stretch>
        </p:blipFill>
        <p:spPr bwMode="auto">
          <a:xfrm>
            <a:off x="5199192" y="2810063"/>
            <a:ext cx="2324028" cy="18000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3" name="Picture 4" descr="&amp;Tcy;&amp;iecy;&amp;mcy;&amp;ncy;&amp;acy;&amp;yacy; &amp;pcy;&amp;ocy;&amp;lcy;&amp;ocy;&amp;scy;&amp;acy; &amp;ncy;&amp;acy; &amp;kcy;&amp;ocy;&amp;rcy;&amp;iecy; &amp;bcy;&amp;iecy;&amp;rcy;&amp;iecy;&amp;zcy;&amp;ycy; &amp;chcy;&amp;iecy;&amp;tcy;&amp;kcy;&amp;ocy; &amp;ucy;&amp;kcy;&amp;acy;&amp;zhcy;&amp;iecy;&amp;tcy; &amp;ncy;&amp;acy; &amp;scy;&amp;iecy;&amp;vcy;&amp;iecy;&amp;rcy;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58061" y="2771820"/>
            <a:ext cx="1350000" cy="18000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4" name="Picture 2" descr="http://www.fotka.by/img--i-26005-w-6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679" y="4779698"/>
            <a:ext cx="2400000" cy="18000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5" name="Picture 2" descr="http://www.risk.ru/i/post/34/34645_fu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62939" y="4779698"/>
            <a:ext cx="2215125" cy="18000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6" name="Picture 2" descr="http://www.biodos.ru/biouserimages/34483/ad_100847_image.jpg"/>
          <p:cNvPicPr>
            <a:picLocks noChangeAspect="1" noChangeArrowheads="1"/>
          </p:cNvPicPr>
          <p:nvPr/>
        </p:nvPicPr>
        <p:blipFill>
          <a:blip r:embed="rId8" cstate="screen"/>
          <a:srcRect l="4507" t="2381" r="2644" b="3571"/>
          <a:stretch>
            <a:fillRect/>
          </a:stretch>
        </p:blipFill>
        <p:spPr bwMode="auto">
          <a:xfrm>
            <a:off x="5142198" y="4779698"/>
            <a:ext cx="1772220" cy="18000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626" y="4763909"/>
            <a:ext cx="1964862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42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4195438"/>
            <a:ext cx="806489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8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Мхов </a:t>
            </a:r>
            <a:r>
              <a:rPr lang="ru-RU" sz="48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лишайников больше на северной стороне камней и деревьев</a:t>
            </a:r>
            <a:r>
              <a:rPr lang="ru-RU" sz="40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6" descr="http://vasi.net/uploads/podbor/life_stvola/thumbs/52847381.jpg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514945" y="802907"/>
            <a:ext cx="3810000" cy="321471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7" name="Picture 2" descr="http://img-fotki.yandex.ru/get/4907/lyudmiladanko.31/0_4d770_36afdac9_XL"/>
          <p:cNvPicPr>
            <a:picLocks noChangeAspect="1" noChangeArrowheads="1"/>
          </p:cNvPicPr>
          <p:nvPr/>
        </p:nvPicPr>
        <p:blipFill>
          <a:blip r:embed="rId3" cstate="screen"/>
          <a:srcRect l="2813" t="2385" r="1562" b="3417"/>
          <a:stretch>
            <a:fillRect/>
          </a:stretch>
        </p:blipFill>
        <p:spPr bwMode="auto">
          <a:xfrm>
            <a:off x="4538755" y="802907"/>
            <a:ext cx="4177665" cy="3235672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06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54851"/>
            <a:ext cx="777686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У </a:t>
            </a:r>
            <a:r>
              <a:rPr lang="ru-RU" sz="48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берёзы кора с южной стороны белее и чище, </a:t>
            </a:r>
            <a:r>
              <a:rPr lang="ru-RU" sz="48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      </a:t>
            </a:r>
            <a:r>
              <a:rPr lang="ru-RU" sz="48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северной.</a:t>
            </a:r>
          </a:p>
        </p:txBody>
      </p:sp>
      <p:pic>
        <p:nvPicPr>
          <p:cNvPr id="8" name="Picture 4" descr="&amp;Tcy;&amp;iecy;&amp;mcy;&amp;ncy;&amp;acy;&amp;yacy; &amp;pcy;&amp;ocy;&amp;lcy;&amp;ocy;&amp;scy;&amp;acy; &amp;ncy;&amp;acy; &amp;kcy;&amp;ocy;&amp;rcy;&amp;iecy; &amp;bcy;&amp;iecy;&amp;rcy;&amp;iecy;&amp;zcy;&amp;ycy; &amp;chcy;&amp;iecy;&amp;tcy;&amp;kcy;&amp;ocy; &amp;ucy;&amp;kcy;&amp;acy;&amp;zhcy;&amp;iecy;&amp;tcy; &amp;ncy;&amp;acy; &amp;scy;&amp;iecy;&amp;vcy;&amp;iecy;&amp;r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699" y="248491"/>
            <a:ext cx="3270515" cy="4044605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1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790" y="4149080"/>
            <a:ext cx="828092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Муравьи </a:t>
            </a:r>
            <a:r>
              <a:rPr lang="ru-RU" sz="3600" b="1" spc="50" dirty="0">
                <a:ln w="11430"/>
                <a:solidFill>
                  <a:srgbClr val="A50021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 строят муравейники с южной стороны, потому что она теплее. Южная сторона муравейника более пологая, чем северная.</a:t>
            </a:r>
          </a:p>
        </p:txBody>
      </p:sp>
      <p:pic>
        <p:nvPicPr>
          <p:cNvPr id="5" name="Picture 2" descr="http://www.fotka.by/img--i-26005-w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829097" cy="36218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98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б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406</Words>
  <Application>Microsoft Office PowerPoint</Application>
  <PresentationFormat>Экран (4:3)</PresentationFormat>
  <Paragraphs>75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Бабочки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Слайд 12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276</cp:revision>
  <dcterms:created xsi:type="dcterms:W3CDTF">2014-12-04T06:48:22Z</dcterms:created>
  <dcterms:modified xsi:type="dcterms:W3CDTF">2019-03-28T05:04:49Z</dcterms:modified>
</cp:coreProperties>
</file>