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64" r:id="rId3"/>
    <p:sldId id="265" r:id="rId4"/>
    <p:sldId id="270" r:id="rId5"/>
    <p:sldId id="268" r:id="rId6"/>
    <p:sldId id="257" r:id="rId7"/>
    <p:sldId id="272" r:id="rId8"/>
    <p:sldId id="273" r:id="rId9"/>
    <p:sldId id="278" r:id="rId10"/>
    <p:sldId id="274" r:id="rId11"/>
    <p:sldId id="279" r:id="rId12"/>
    <p:sldId id="280" r:id="rId13"/>
    <p:sldId id="281" r:id="rId14"/>
    <p:sldId id="282" r:id="rId15"/>
    <p:sldId id="259" r:id="rId16"/>
    <p:sldId id="260" r:id="rId17"/>
    <p:sldId id="261" r:id="rId18"/>
    <p:sldId id="262" r:id="rId19"/>
    <p:sldId id="263" r:id="rId20"/>
    <p:sldId id="283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33A1F4-A316-48AF-8685-48188CC0B334}" type="datetimeFigureOut">
              <a:rPr lang="ru-RU" smtClean="0"/>
              <a:t>28.01.2016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CC1BCE-AA0A-4AC1-957C-842E94F17C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7981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Таблица в тетради. Работа по учебнику-хрестоматии</a:t>
            </a:r>
            <a:r>
              <a:rPr lang="ru-RU" baseline="0" dirty="0" smtClean="0"/>
              <a:t> (автор – В.Я. Коровина)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CC1BCE-AA0A-4AC1-957C-842E94F17C4D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05861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Просмотр</a:t>
            </a:r>
            <a:r>
              <a:rPr lang="ru-RU" baseline="0" dirty="0" smtClean="0"/>
              <a:t> видеофрагмента, вопрос классу: Кто бежит за машиной: маленький мальчик или взрослый? Выход на следующий этап урока – групповую работу «Этапы взросления».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CC1BCE-AA0A-4AC1-957C-842E94F17C4D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68085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Слайды 16-20 – защита работ в группах.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CC1BCE-AA0A-4AC1-957C-842E94F17C4D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4107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28.01.2016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28.01.2016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020272" y="1340768"/>
            <a:ext cx="1981200" cy="18288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15 марта 1937г. – 14 марта 2015 г.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908720"/>
            <a:ext cx="6324600" cy="1828800"/>
          </a:xfrm>
        </p:spPr>
        <p:txBody>
          <a:bodyPr/>
          <a:lstStyle/>
          <a:p>
            <a:pPr algn="ctr"/>
            <a:r>
              <a:rPr lang="ru-RU" sz="3600" dirty="0" smtClean="0"/>
              <a:t>Валентин </a:t>
            </a:r>
            <a:r>
              <a:rPr lang="ru-RU" sz="3600" dirty="0" err="1" smtClean="0"/>
              <a:t>григорьевич</a:t>
            </a:r>
            <a:r>
              <a:rPr lang="ru-RU" sz="3600" dirty="0" smtClean="0"/>
              <a:t> </a:t>
            </a:r>
            <a:r>
              <a:rPr lang="ru-RU" sz="3600" dirty="0" err="1" smtClean="0"/>
              <a:t>распутин</a:t>
            </a:r>
            <a:endParaRPr lang="ru-RU" sz="3600" dirty="0"/>
          </a:p>
        </p:txBody>
      </p:sp>
      <p:pic>
        <p:nvPicPr>
          <p:cNvPr id="8194" name="Picture 2" descr="http://irkutsk.sibnovosti.ru/pictures/0410/6159/v_pekine_prohodit_nedelya_posvyaschennaya_yubileyu_valentina_rasputi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284984"/>
            <a:ext cx="6096000" cy="3438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5998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Трудности послевоенного времени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6092589"/>
              </p:ext>
            </p:extLst>
          </p:nvPr>
        </p:nvGraphicFramePr>
        <p:xfrm>
          <a:off x="251520" y="1700808"/>
          <a:ext cx="8712968" cy="5112974"/>
        </p:xfrm>
        <a:graphic>
          <a:graphicData uri="http://schemas.openxmlformats.org/drawingml/2006/table">
            <a:tbl>
              <a:tblPr firstRow="1" firstCol="1" bandRow="1"/>
              <a:tblGrid>
                <a:gridCol w="4356028"/>
                <a:gridCol w="4356940"/>
              </a:tblGrid>
              <a:tr h="5600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ЭПИЗОД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КЛЮЧЕВЫЕ</a:t>
                      </a:r>
                      <a:r>
                        <a:rPr lang="ru-RU" sz="2000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СЛОВА</a:t>
                      </a:r>
                      <a:endParaRPr lang="ru-RU" sz="20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01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«Голод в тот год еще не отступил..» стр. 116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«Меня подкармливали…» стр. 117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«К тому же я постоянно недоедал…» стр. 118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Голод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b="1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Ведро </a:t>
                      </a:r>
                      <a:r>
                        <a:rPr lang="ru-RU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картошки – немалое богатство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Продукты от матери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00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«Жили без отца…» стр. 116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Жили плохо – хуже некуда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01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«Особенно в меня верили, когда дело касалось облигаций…»стр. 116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Облигации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01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«Но самое страшное начиналось, когда </a:t>
                      </a:r>
                      <a:r>
                        <a:rPr lang="ru-RU" sz="2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я приходил </a:t>
                      </a:r>
                      <a:r>
                        <a:rPr lang="ru-RU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из школы…» стр. 118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Тоска по дому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40152" y="4581128"/>
            <a:ext cx="3096344" cy="969286"/>
          </a:xfrm>
        </p:spPr>
        <p:txBody>
          <a:bodyPr>
            <a:noAutofit/>
          </a:bodyPr>
          <a:lstStyle/>
          <a:p>
            <a:pPr marL="45720" indent="0">
              <a:buClr>
                <a:schemeClr val="accent2"/>
              </a:buClr>
              <a:buSzPts val="3200"/>
              <a:buNone/>
            </a:pPr>
            <a:r>
              <a:rPr lang="ru-RU" sz="1100" b="1" dirty="0" smtClean="0"/>
              <a:t>Облигация</a:t>
            </a:r>
            <a:r>
              <a:rPr lang="ru-RU" sz="1100" dirty="0"/>
              <a:t> – </a:t>
            </a:r>
            <a:r>
              <a:rPr lang="ru-RU" sz="1100" dirty="0" smtClean="0"/>
              <a:t>это ценные бумаги, которые выдавались людям в годы войны в счет заработной платы. Колхозникам не платили деньги, за отработанные дни им выдавали продукты (муку, картошку)</a:t>
            </a:r>
            <a:endParaRPr lang="ru-RU" sz="11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44008" y="2281599"/>
            <a:ext cx="4320480" cy="50405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644008" y="2785655"/>
            <a:ext cx="4320480" cy="50405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644008" y="3289711"/>
            <a:ext cx="4320480" cy="50405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644008" y="4005064"/>
            <a:ext cx="4320480" cy="50405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621413" y="4581128"/>
            <a:ext cx="4320480" cy="10801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621413" y="5714911"/>
            <a:ext cx="4320480" cy="50405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5343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95536" y="40466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Экранизация повести В. Распутина "Уроки </a:t>
            </a:r>
            <a:r>
              <a:rPr lang="ru-RU" dirty="0">
                <a:solidFill>
                  <a:schemeClr val="bg1"/>
                </a:solidFill>
              </a:rPr>
              <a:t>французского" </a:t>
            </a:r>
            <a:r>
              <a:rPr lang="ru-RU" dirty="0" smtClean="0">
                <a:solidFill>
                  <a:schemeClr val="bg1"/>
                </a:solidFill>
              </a:rPr>
              <a:t>, 1978 год, СССР, режиссер Е.И. </a:t>
            </a:r>
            <a:r>
              <a:rPr lang="ru-RU" dirty="0" err="1" smtClean="0">
                <a:solidFill>
                  <a:schemeClr val="bg1"/>
                </a:solidFill>
              </a:rPr>
              <a:t>Ташков</a:t>
            </a:r>
            <a:r>
              <a:rPr lang="ru-RU" dirty="0" smtClean="0">
                <a:solidFill>
                  <a:schemeClr val="bg1"/>
                </a:solidFill>
              </a:rPr>
              <a:t> (фрагмент)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3968" y="1700808"/>
            <a:ext cx="46085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</a:rPr>
              <a:t>Кто бежит за машиной: маленький мальчик или взрослый?</a:t>
            </a:r>
            <a:endParaRPr lang="ru-RU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026" name="Picture 2" descr="http://i28.fastpic.ru/big/2011/1020/28/9dd7c18927b33db273abe2b2581c532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347139"/>
            <a:ext cx="5472608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9219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rus07-1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6435" y="3429000"/>
            <a:ext cx="2437565" cy="3300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80999" y="1719071"/>
            <a:ext cx="8407893" cy="629809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1. Тяжелое послевоенное время, голод</a:t>
            </a:r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Этапы взросления героя</a:t>
            </a:r>
            <a:endParaRPr lang="ru-RU" dirty="0"/>
          </a:p>
        </p:txBody>
      </p:sp>
      <p:sp>
        <p:nvSpPr>
          <p:cNvPr id="4" name="Объект 1"/>
          <p:cNvSpPr txBox="1">
            <a:spLocks/>
          </p:cNvSpPr>
          <p:nvPr/>
        </p:nvSpPr>
        <p:spPr>
          <a:xfrm>
            <a:off x="467544" y="2708920"/>
            <a:ext cx="8407893" cy="6298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Font typeface="Wingdings 2" pitchFamily="18" charset="2"/>
              <a:buNone/>
            </a:pPr>
            <a:r>
              <a:rPr lang="ru-RU" sz="3200" b="1" dirty="0" smtClean="0"/>
              <a:t>Черта характера</a:t>
            </a:r>
            <a:endParaRPr lang="ru-RU" sz="3200" b="1" dirty="0"/>
          </a:p>
        </p:txBody>
      </p:sp>
      <p:sp>
        <p:nvSpPr>
          <p:cNvPr id="5" name="Объект 1"/>
          <p:cNvSpPr txBox="1">
            <a:spLocks/>
          </p:cNvSpPr>
          <p:nvPr/>
        </p:nvSpPr>
        <p:spPr>
          <a:xfrm>
            <a:off x="395536" y="3346191"/>
            <a:ext cx="8407893" cy="6298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Font typeface="Wingdings 2" pitchFamily="18" charset="2"/>
              <a:buNone/>
            </a:pP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Стойкость, сила воли</a:t>
            </a:r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Объект 1"/>
          <p:cNvSpPr txBox="1">
            <a:spLocks/>
          </p:cNvSpPr>
          <p:nvPr/>
        </p:nvSpPr>
        <p:spPr>
          <a:xfrm>
            <a:off x="502459" y="4149080"/>
            <a:ext cx="8407893" cy="6298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Font typeface="Wingdings 2" pitchFamily="18" charset="2"/>
              <a:buNone/>
            </a:pPr>
            <a:r>
              <a:rPr lang="ru-RU" sz="3200" b="1" dirty="0" smtClean="0"/>
              <a:t>Урок первый</a:t>
            </a:r>
            <a:endParaRPr lang="ru-RU" sz="3200" b="1" dirty="0"/>
          </a:p>
        </p:txBody>
      </p:sp>
      <p:sp>
        <p:nvSpPr>
          <p:cNvPr id="7" name="Объект 1"/>
          <p:cNvSpPr txBox="1">
            <a:spLocks/>
          </p:cNvSpPr>
          <p:nvPr/>
        </p:nvSpPr>
        <p:spPr>
          <a:xfrm>
            <a:off x="533398" y="4869160"/>
            <a:ext cx="8407893" cy="6298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Font typeface="Wingdings 2" pitchFamily="18" charset="2"/>
              <a:buNone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БУДЬ САМОСТОЯТЕЛЬНЫМ, </a:t>
            </a:r>
          </a:p>
          <a:p>
            <a:pPr marL="45720" indent="0" algn="ctr">
              <a:buFont typeface="Wingdings 2" pitchFamily="18" charset="2"/>
              <a:buNone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НАДЕЙСЯ ТОЛЬКО НА СЕБЯ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773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Иллюстрация 3 из 54 для Уроки французского - Валентин Распутин | Лабиринт - книги. Источник: Лабирин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47633"/>
            <a:ext cx="3859957" cy="249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80999" y="1719071"/>
            <a:ext cx="8407893" cy="629809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. Учеба в райцентре, одиночество</a:t>
            </a:r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Этапы взросления героя</a:t>
            </a:r>
            <a:endParaRPr lang="ru-RU" dirty="0"/>
          </a:p>
        </p:txBody>
      </p:sp>
      <p:sp>
        <p:nvSpPr>
          <p:cNvPr id="4" name="Объект 1"/>
          <p:cNvSpPr txBox="1">
            <a:spLocks/>
          </p:cNvSpPr>
          <p:nvPr/>
        </p:nvSpPr>
        <p:spPr>
          <a:xfrm>
            <a:off x="467544" y="2708920"/>
            <a:ext cx="8407893" cy="6298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Font typeface="Wingdings 2" pitchFamily="18" charset="2"/>
              <a:buNone/>
            </a:pPr>
            <a:r>
              <a:rPr lang="ru-RU" sz="3200" b="1" dirty="0" smtClean="0"/>
              <a:t>                  Черта характера</a:t>
            </a:r>
            <a:endParaRPr lang="ru-RU" sz="3200" b="1" dirty="0"/>
          </a:p>
        </p:txBody>
      </p:sp>
      <p:sp>
        <p:nvSpPr>
          <p:cNvPr id="5" name="Объект 1"/>
          <p:cNvSpPr txBox="1">
            <a:spLocks/>
          </p:cNvSpPr>
          <p:nvPr/>
        </p:nvSpPr>
        <p:spPr>
          <a:xfrm>
            <a:off x="395536" y="3346191"/>
            <a:ext cx="8407893" cy="94690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r">
              <a:buFont typeface="Wingdings 2" pitchFamily="18" charset="2"/>
              <a:buNone/>
            </a:pP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              Ответственное отношение  </a:t>
            </a:r>
          </a:p>
          <a:p>
            <a:pPr marL="45720" indent="0" algn="r">
              <a:buFont typeface="Wingdings 2" pitchFamily="18" charset="2"/>
              <a:buNone/>
            </a:pP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к учебе, стремление к знаниям</a:t>
            </a:r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Объект 1"/>
          <p:cNvSpPr txBox="1">
            <a:spLocks/>
          </p:cNvSpPr>
          <p:nvPr/>
        </p:nvSpPr>
        <p:spPr>
          <a:xfrm>
            <a:off x="502459" y="4149080"/>
            <a:ext cx="8407893" cy="6298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Font typeface="Wingdings 2" pitchFamily="18" charset="2"/>
              <a:buNone/>
            </a:pPr>
            <a:r>
              <a:rPr lang="ru-RU" sz="3200" b="1" dirty="0" smtClean="0"/>
              <a:t>Урок второй</a:t>
            </a:r>
            <a:endParaRPr lang="ru-RU" sz="3200" b="1" dirty="0"/>
          </a:p>
        </p:txBody>
      </p:sp>
      <p:sp>
        <p:nvSpPr>
          <p:cNvPr id="7" name="Объект 1"/>
          <p:cNvSpPr txBox="1">
            <a:spLocks/>
          </p:cNvSpPr>
          <p:nvPr/>
        </p:nvSpPr>
        <p:spPr>
          <a:xfrm>
            <a:off x="533398" y="4869160"/>
            <a:ext cx="8407893" cy="6298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Font typeface="Wingdings 2" pitchFamily="18" charset="2"/>
              <a:buNone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ПРОЯВЛЯЙ УПОРСТВО. </a:t>
            </a:r>
          </a:p>
          <a:p>
            <a:pPr marL="45720" indent="0" algn="ctr">
              <a:buFont typeface="Wingdings 2" pitchFamily="18" charset="2"/>
              <a:buNone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ОТНОСИСЬ БЕРЕЖНО К ТЕМ, КТО ТЕБЯ ЛЮБИТ.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501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772816"/>
            <a:ext cx="8856984" cy="4407408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2800" dirty="0" smtClean="0"/>
              <a:t>Этап 3. Общение со сверстниками. Игра «в </a:t>
            </a:r>
            <a:r>
              <a:rPr lang="ru-RU" sz="2800" dirty="0" err="1" smtClean="0"/>
              <a:t>чику</a:t>
            </a:r>
            <a:r>
              <a:rPr lang="ru-RU" sz="2800" dirty="0" smtClean="0"/>
              <a:t>».</a:t>
            </a:r>
          </a:p>
          <a:p>
            <a:pPr marL="45720" indent="0">
              <a:buNone/>
            </a:pPr>
            <a:r>
              <a:rPr lang="ru-RU" sz="2800" dirty="0" smtClean="0"/>
              <a:t>Этап 4. Драка.</a:t>
            </a:r>
          </a:p>
          <a:p>
            <a:pPr marL="45720" indent="0">
              <a:buNone/>
            </a:pPr>
            <a:r>
              <a:rPr lang="ru-RU" sz="2800" dirty="0" smtClean="0"/>
              <a:t>Этап 5. «После уроков останешься…»</a:t>
            </a:r>
          </a:p>
          <a:p>
            <a:pPr marL="45720" indent="0">
              <a:buNone/>
            </a:pPr>
            <a:r>
              <a:rPr lang="ru-RU" sz="2800" dirty="0" smtClean="0"/>
              <a:t>Этап 6. Уроки французского с Лидией Михайловной.</a:t>
            </a:r>
          </a:p>
          <a:p>
            <a:pPr marL="45720" indent="0">
              <a:buNone/>
            </a:pPr>
            <a:r>
              <a:rPr lang="ru-RU" sz="2800" dirty="0" smtClean="0"/>
              <a:t>Этап 7. Посылка.</a:t>
            </a:r>
          </a:p>
          <a:p>
            <a:pPr marL="45720" indent="0">
              <a:buNone/>
            </a:pPr>
            <a:r>
              <a:rPr lang="ru-RU" sz="2800" dirty="0" smtClean="0"/>
              <a:t>Этап 8. Игра «в </a:t>
            </a:r>
            <a:r>
              <a:rPr lang="ru-RU" sz="2800" dirty="0" err="1" smtClean="0"/>
              <a:t>замеряшки</a:t>
            </a:r>
            <a:r>
              <a:rPr lang="ru-RU" sz="2800" dirty="0" smtClean="0"/>
              <a:t>».</a:t>
            </a:r>
            <a:endParaRPr lang="ru-RU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ПО ГРУППАМ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5655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23928" y="1719071"/>
            <a:ext cx="4864964" cy="4407408"/>
          </a:xfrm>
        </p:spPr>
        <p:txBody>
          <a:bodyPr>
            <a:normAutofit/>
          </a:bodyPr>
          <a:lstStyle/>
          <a:p>
            <a:pPr marL="45720" indent="0" algn="r">
              <a:buNone/>
            </a:pPr>
            <a:r>
              <a:rPr lang="ru-RU" sz="2800" b="1" i="1" dirty="0"/>
              <a:t>Этап 3. </a:t>
            </a:r>
            <a:endParaRPr lang="ru-RU" sz="2800" b="1" i="1" dirty="0" smtClean="0"/>
          </a:p>
          <a:p>
            <a:pPr marL="45720" indent="0" algn="r">
              <a:buNone/>
            </a:pPr>
            <a:r>
              <a:rPr lang="ru-RU" sz="2800" b="1" i="1" dirty="0" smtClean="0"/>
              <a:t>Общение </a:t>
            </a:r>
            <a:r>
              <a:rPr lang="ru-RU" sz="2800" b="1" i="1" dirty="0"/>
              <a:t>со сверстниками</a:t>
            </a:r>
            <a:r>
              <a:rPr lang="ru-RU" sz="2800" b="1" i="1" dirty="0" smtClean="0"/>
              <a:t>.</a:t>
            </a:r>
          </a:p>
          <a:p>
            <a:pPr marL="45720" indent="0" algn="r">
              <a:buNone/>
            </a:pPr>
            <a:r>
              <a:rPr lang="ru-RU" sz="2800" b="1" i="1" dirty="0" smtClean="0"/>
              <a:t> </a:t>
            </a:r>
            <a:r>
              <a:rPr lang="ru-RU" sz="2800" b="1" i="1" dirty="0"/>
              <a:t>Игра «в </a:t>
            </a:r>
            <a:r>
              <a:rPr lang="ru-RU" sz="2800" b="1" i="1" dirty="0" err="1"/>
              <a:t>чику</a:t>
            </a:r>
            <a:r>
              <a:rPr lang="ru-RU" sz="2800" b="1" i="1" dirty="0"/>
              <a:t>».</a:t>
            </a:r>
          </a:p>
          <a:p>
            <a:pPr algn="r"/>
            <a:endParaRPr lang="ru-RU" sz="2800" b="1" i="1" dirty="0"/>
          </a:p>
        </p:txBody>
      </p:sp>
      <p:pic>
        <p:nvPicPr>
          <p:cNvPr id="3074" name="Picture 2" descr="Иллюстрация 4 из 54 для Уроки французского - Валентин Распутин | Лабиринт - книги. Источник: Вадим Мещеряко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28800"/>
            <a:ext cx="3600400" cy="5088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Этапы взросления героя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7529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51920" y="1719071"/>
            <a:ext cx="4936972" cy="4407408"/>
          </a:xfrm>
        </p:spPr>
        <p:txBody>
          <a:bodyPr>
            <a:normAutofit/>
          </a:bodyPr>
          <a:lstStyle/>
          <a:p>
            <a:pPr marL="45720" indent="0" algn="r">
              <a:buNone/>
            </a:pPr>
            <a:r>
              <a:rPr lang="ru-RU" sz="2800" b="1" i="1" dirty="0"/>
              <a:t>Этап 4</a:t>
            </a:r>
            <a:r>
              <a:rPr lang="ru-RU" sz="2800" b="1" i="1" dirty="0" smtClean="0"/>
              <a:t>.</a:t>
            </a:r>
          </a:p>
          <a:p>
            <a:pPr marL="45720" indent="0" algn="r">
              <a:buNone/>
            </a:pPr>
            <a:r>
              <a:rPr lang="ru-RU" sz="2800" b="1" i="1" dirty="0" smtClean="0"/>
              <a:t> </a:t>
            </a:r>
            <a:r>
              <a:rPr lang="ru-RU" sz="2800" b="1" i="1" dirty="0"/>
              <a:t>Драка.</a:t>
            </a:r>
          </a:p>
          <a:p>
            <a:pPr marL="45720" indent="0" algn="r">
              <a:buNone/>
            </a:pPr>
            <a:endParaRPr lang="ru-RU" sz="2800" b="1" i="1" dirty="0"/>
          </a:p>
        </p:txBody>
      </p:sp>
      <p:pic>
        <p:nvPicPr>
          <p:cNvPr id="4098" name="Picture 2" descr="Иллюстрация 5 из 54 для Уроки французского - Валентин Распутин | Лабиринт - книги. Источник: Вадим Мещеряко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56792"/>
            <a:ext cx="3661606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Этапы взросления героя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92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51920" y="1719071"/>
            <a:ext cx="4936972" cy="1493905"/>
          </a:xfrm>
        </p:spPr>
        <p:txBody>
          <a:bodyPr>
            <a:normAutofit/>
          </a:bodyPr>
          <a:lstStyle/>
          <a:p>
            <a:pPr marL="45720" indent="0" algn="r">
              <a:buNone/>
            </a:pPr>
            <a:r>
              <a:rPr lang="ru-RU" sz="2800" b="1" i="1" dirty="0"/>
              <a:t>Этап 5</a:t>
            </a:r>
            <a:r>
              <a:rPr lang="ru-RU" sz="2800" b="1" i="1" dirty="0" smtClean="0"/>
              <a:t>.</a:t>
            </a:r>
          </a:p>
          <a:p>
            <a:pPr marL="45720" indent="0" algn="r">
              <a:buNone/>
            </a:pPr>
            <a:r>
              <a:rPr lang="ru-RU" sz="2800" b="1" i="1" dirty="0" smtClean="0"/>
              <a:t> </a:t>
            </a:r>
            <a:r>
              <a:rPr lang="ru-RU" sz="2800" b="1" i="1" dirty="0"/>
              <a:t>«После уроков останешься…»</a:t>
            </a:r>
          </a:p>
          <a:p>
            <a:pPr marL="45720" indent="0" algn="r">
              <a:buNone/>
            </a:pPr>
            <a:endParaRPr lang="ru-RU" sz="2800" b="1" i="1" dirty="0"/>
          </a:p>
        </p:txBody>
      </p:sp>
      <p:pic>
        <p:nvPicPr>
          <p:cNvPr id="5122" name="Picture 2" descr="Иллюстрация 6 из 54 для Уроки французского - Валентин Распутин | Лабиринт - книги. Источник: Вадим Мещеряко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1535972"/>
            <a:ext cx="3682817" cy="5205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Этапы взросления героя</a:t>
            </a:r>
            <a:endParaRPr lang="ru-RU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4004320" y="3717032"/>
            <a:ext cx="4936972" cy="14939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r">
              <a:buNone/>
            </a:pPr>
            <a:r>
              <a:rPr lang="ru-RU" sz="2800" b="1" i="1" dirty="0"/>
              <a:t>Этап 6</a:t>
            </a:r>
            <a:r>
              <a:rPr lang="ru-RU" sz="2800" b="1" i="1" dirty="0" smtClean="0"/>
              <a:t>.</a:t>
            </a:r>
          </a:p>
          <a:p>
            <a:pPr marL="45720" indent="0" algn="r">
              <a:buNone/>
            </a:pPr>
            <a:r>
              <a:rPr lang="ru-RU" sz="2800" b="1" i="1" dirty="0" smtClean="0"/>
              <a:t> </a:t>
            </a:r>
            <a:r>
              <a:rPr lang="ru-RU" sz="2800" b="1" i="1" dirty="0"/>
              <a:t>Уроки французского с Лидией Михайловной.</a:t>
            </a:r>
          </a:p>
          <a:p>
            <a:pPr marL="45720" indent="0" algn="r">
              <a:buFont typeface="Wingdings 2" pitchFamily="18" charset="2"/>
              <a:buNone/>
            </a:pPr>
            <a:endParaRPr lang="ru-RU" sz="2800" b="1" i="1" dirty="0"/>
          </a:p>
        </p:txBody>
      </p:sp>
    </p:spTree>
    <p:extLst>
      <p:ext uri="{BB962C8B-B14F-4D97-AF65-F5344CB8AC3E}">
        <p14:creationId xmlns:p14="http://schemas.microsoft.com/office/powerpoint/2010/main" val="42760925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95936" y="1719071"/>
            <a:ext cx="4792956" cy="4407408"/>
          </a:xfrm>
        </p:spPr>
        <p:txBody>
          <a:bodyPr>
            <a:normAutofit/>
          </a:bodyPr>
          <a:lstStyle/>
          <a:p>
            <a:pPr marL="45720" indent="0" algn="r">
              <a:buNone/>
            </a:pPr>
            <a:r>
              <a:rPr lang="ru-RU" sz="2800" b="1" i="1" dirty="0"/>
              <a:t>Этап 7. </a:t>
            </a:r>
            <a:endParaRPr lang="ru-RU" sz="2800" b="1" i="1" dirty="0" smtClean="0"/>
          </a:p>
          <a:p>
            <a:pPr marL="45720" indent="0" algn="r">
              <a:buNone/>
            </a:pPr>
            <a:r>
              <a:rPr lang="ru-RU" sz="2800" b="1" i="1" dirty="0" smtClean="0"/>
              <a:t>Посылка</a:t>
            </a:r>
            <a:endParaRPr lang="ru-RU" sz="2800" b="1" i="1" dirty="0"/>
          </a:p>
        </p:txBody>
      </p:sp>
      <p:pic>
        <p:nvPicPr>
          <p:cNvPr id="6146" name="Picture 2" descr="Иллюстрация 7 из 54 для Уроки французского - Валентин Распутин | Лабиринт - книги. Источник: Вадим Мещеряко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39068"/>
            <a:ext cx="3805832" cy="5240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Этапы взросления героя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60000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 algn="r">
              <a:buNone/>
            </a:pPr>
            <a:r>
              <a:rPr lang="ru-RU" sz="2800" b="1" i="1" dirty="0"/>
              <a:t>Этап 8. </a:t>
            </a:r>
            <a:endParaRPr lang="ru-RU" sz="2800" b="1" i="1" dirty="0" smtClean="0"/>
          </a:p>
          <a:p>
            <a:pPr marL="45720" indent="0" algn="r">
              <a:buNone/>
            </a:pPr>
            <a:r>
              <a:rPr lang="ru-RU" sz="2800" b="1" i="1" dirty="0" smtClean="0"/>
              <a:t>Игра </a:t>
            </a:r>
            <a:r>
              <a:rPr lang="ru-RU" sz="2800" b="1" i="1" dirty="0"/>
              <a:t>«в </a:t>
            </a:r>
            <a:r>
              <a:rPr lang="ru-RU" sz="2800" b="1" i="1" dirty="0" err="1"/>
              <a:t>замеряшки</a:t>
            </a:r>
            <a:r>
              <a:rPr lang="ru-RU" sz="2800" b="1" i="1" dirty="0"/>
              <a:t>».</a:t>
            </a:r>
          </a:p>
          <a:p>
            <a:endParaRPr lang="ru-RU" sz="2800" b="1" i="1" dirty="0"/>
          </a:p>
        </p:txBody>
      </p:sp>
      <p:pic>
        <p:nvPicPr>
          <p:cNvPr id="5" name="Picture 3" descr="rus07-1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996952"/>
            <a:ext cx="6094271" cy="3772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Этапы взросления героя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25145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3933056"/>
            <a:ext cx="8352928" cy="2616056"/>
          </a:xfrm>
        </p:spPr>
        <p:txBody>
          <a:bodyPr>
            <a:noAutofit/>
          </a:bodyPr>
          <a:lstStyle/>
          <a:p>
            <a:r>
              <a:rPr lang="ru-RU" sz="2400" dirty="0" smtClean="0"/>
              <a:t>Никогда не отступал от нравственных принципов;</a:t>
            </a:r>
          </a:p>
          <a:p>
            <a:r>
              <a:rPr lang="ru-RU" sz="2400" dirty="0" smtClean="0"/>
              <a:t>Умел любить и учил прощать;</a:t>
            </a:r>
          </a:p>
          <a:p>
            <a:r>
              <a:rPr lang="ru-RU" sz="2400" dirty="0" smtClean="0"/>
              <a:t>Бесконечно любил родную землю;</a:t>
            </a:r>
          </a:p>
          <a:p>
            <a:r>
              <a:rPr lang="ru-RU" sz="2400" dirty="0" smtClean="0"/>
              <a:t>Чувствовал личную ответственность за происходящее в стране;</a:t>
            </a:r>
          </a:p>
          <a:p>
            <a:r>
              <a:rPr lang="ru-RU" sz="2400" dirty="0" smtClean="0"/>
              <a:t>Принимал деятельное участие в судьбе народа.</a:t>
            </a:r>
          </a:p>
          <a:p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В.Г. Распутина называли «совестью эпохи»…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411760" y="1700808"/>
            <a:ext cx="658822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СОВЕСТЬ</a:t>
            </a:r>
            <a:r>
              <a:rPr lang="ru-RU" dirty="0"/>
              <a:t> – способность человеческого духа </a:t>
            </a:r>
            <a:r>
              <a:rPr lang="ru-RU" b="1" dirty="0"/>
              <a:t>познавать этические ценности в их реальности</a:t>
            </a:r>
            <a:r>
              <a:rPr lang="ru-RU" dirty="0"/>
              <a:t>; </a:t>
            </a:r>
            <a:r>
              <a:rPr lang="ru-RU" b="1" dirty="0"/>
              <a:t>нравственное сознание</a:t>
            </a:r>
            <a:r>
              <a:rPr lang="ru-RU" dirty="0"/>
              <a:t>, чувство или знание того, что </a:t>
            </a:r>
            <a:r>
              <a:rPr lang="ru-RU" b="1" dirty="0"/>
              <a:t>хорошо и что плохо</a:t>
            </a:r>
            <a:r>
              <a:rPr lang="ru-RU" dirty="0"/>
              <a:t>, </a:t>
            </a:r>
            <a:r>
              <a:rPr lang="ru-RU" b="1" dirty="0"/>
              <a:t>справедливо или несправедливо</a:t>
            </a:r>
            <a:r>
              <a:rPr lang="ru-RU" dirty="0"/>
              <a:t>; субъективное сознание </a:t>
            </a:r>
            <a:r>
              <a:rPr lang="ru-RU" b="1" dirty="0"/>
              <a:t>соответствия</a:t>
            </a:r>
            <a:r>
              <a:rPr lang="ru-RU" dirty="0"/>
              <a:t> или несоответствия собственного поведения </a:t>
            </a:r>
            <a:r>
              <a:rPr lang="ru-RU" b="1" dirty="0"/>
              <a:t>нравственным ценностям. </a:t>
            </a:r>
          </a:p>
          <a:p>
            <a:pPr algn="r"/>
            <a:r>
              <a:rPr lang="ru-RU" sz="1600" i="1" dirty="0"/>
              <a:t>Философский энциклопедический словарь.</a:t>
            </a:r>
          </a:p>
        </p:txBody>
      </p:sp>
    </p:spTree>
    <p:extLst>
      <p:ext uri="{BB962C8B-B14F-4D97-AF65-F5344CB8AC3E}">
        <p14:creationId xmlns:p14="http://schemas.microsoft.com/office/powerpoint/2010/main" val="1280414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3600" dirty="0" smtClean="0"/>
              <a:t>Какую роль сыграла Лидия Михайловна в судьбе мальчика? (пересказ эпизодов)</a:t>
            </a:r>
            <a:endParaRPr lang="ru-RU" sz="3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8932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3429000"/>
            <a:ext cx="8407893" cy="3201535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Я </a:t>
            </a:r>
            <a:r>
              <a:rPr lang="ru-RU" sz="2800" dirty="0"/>
              <a:t>задумался (задумалась) над…</a:t>
            </a:r>
          </a:p>
          <a:p>
            <a:r>
              <a:rPr lang="ru-RU" sz="2800" dirty="0"/>
              <a:t>Я открыл (открыла) для себя…</a:t>
            </a:r>
          </a:p>
          <a:p>
            <a:r>
              <a:rPr lang="ru-RU" sz="2800" dirty="0"/>
              <a:t>Чему я хочу </a:t>
            </a:r>
            <a:r>
              <a:rPr lang="ru-RU" sz="2800" dirty="0" smtClean="0"/>
              <a:t>научиться?</a:t>
            </a:r>
          </a:p>
          <a:p>
            <a:r>
              <a:rPr lang="ru-RU" sz="2800" dirty="0" smtClean="0"/>
              <a:t>Какой урок я извлек для себя после прочтения рассказа?</a:t>
            </a:r>
            <a:endParaRPr lang="ru-RU" sz="2800" dirty="0"/>
          </a:p>
          <a:p>
            <a:endParaRPr lang="ru-RU" sz="2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Продолжите предложения:</a:t>
            </a:r>
            <a:br>
              <a:rPr lang="ru-RU" dirty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329793" y="1700808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dirty="0"/>
              <a:t>  </a:t>
            </a:r>
            <a:r>
              <a:rPr lang="ru-RU" sz="2000" i="1" dirty="0">
                <a:solidFill>
                  <a:schemeClr val="accent1">
                    <a:lumMod val="75000"/>
                  </a:schemeClr>
                </a:solidFill>
              </a:rPr>
              <a:t>«Я написал этот рассказ в надежде, что преподанные мне в своё время уроки лягут на душу как маленького, так и взрослого читателя</a:t>
            </a:r>
            <a:r>
              <a:rPr lang="ru-RU" sz="2000" i="1" dirty="0" smtClean="0">
                <a:solidFill>
                  <a:schemeClr val="accent1">
                    <a:lumMod val="75000"/>
                  </a:schemeClr>
                </a:solidFill>
              </a:rPr>
              <a:t>».</a:t>
            </a:r>
            <a:r>
              <a:rPr lang="ru-RU" sz="200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ru-RU" sz="2000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r"/>
            <a:r>
              <a:rPr lang="ru-RU" sz="2000" i="1" dirty="0" smtClean="0">
                <a:solidFill>
                  <a:schemeClr val="accent1">
                    <a:lumMod val="75000"/>
                  </a:schemeClr>
                </a:solidFill>
              </a:rPr>
              <a:t>В</a:t>
            </a:r>
            <a:r>
              <a:rPr lang="ru-RU" sz="2000" i="1" dirty="0">
                <a:solidFill>
                  <a:schemeClr val="accent1">
                    <a:lumMod val="75000"/>
                  </a:schemeClr>
                </a:solidFill>
              </a:rPr>
              <a:t>. Г. </a:t>
            </a:r>
            <a:r>
              <a:rPr lang="ru-RU" sz="2000" i="1" dirty="0" smtClean="0">
                <a:solidFill>
                  <a:schemeClr val="accent1">
                    <a:lumMod val="75000"/>
                  </a:schemeClr>
                </a:solidFill>
              </a:rPr>
              <a:t>Распутин</a:t>
            </a:r>
            <a:endParaRPr lang="ru-RU" sz="20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Picture 9" descr="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22" y="980728"/>
            <a:ext cx="3276600" cy="2462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6723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1" y="1719070"/>
            <a:ext cx="4104456" cy="4878281"/>
          </a:xfrm>
        </p:spPr>
        <p:txBody>
          <a:bodyPr>
            <a:normAutofit fontScale="92500" lnSpcReduction="10000"/>
          </a:bodyPr>
          <a:lstStyle/>
          <a:p>
            <a:pPr marL="45720" indent="0">
              <a:buNone/>
            </a:pPr>
            <a:r>
              <a:rPr lang="ru-RU" dirty="0" smtClean="0"/>
              <a:t>В.Г. Распутин </a:t>
            </a:r>
            <a:r>
              <a:rPr lang="ru-RU" dirty="0"/>
              <a:t>родился в 1937 году</a:t>
            </a:r>
            <a:r>
              <a:rPr lang="ru-RU" dirty="0" smtClean="0"/>
              <a:t>, </a:t>
            </a:r>
            <a:r>
              <a:rPr lang="ru-RU" dirty="0"/>
              <a:t>в трехстах километрах от Иркутска, в деревне </a:t>
            </a:r>
            <a:r>
              <a:rPr lang="ru-RU" dirty="0" err="1"/>
              <a:t>Аталанке</a:t>
            </a:r>
            <a:r>
              <a:rPr lang="ru-RU" dirty="0"/>
              <a:t>,  что на Ангаре</a:t>
            </a:r>
            <a:r>
              <a:rPr lang="ru-RU" i="1" dirty="0" smtClean="0"/>
              <a:t>.</a:t>
            </a:r>
            <a:r>
              <a:rPr lang="ru-RU" altLang="ru-RU" b="1" dirty="0"/>
              <a:t> </a:t>
            </a:r>
            <a:r>
              <a:rPr lang="ru-RU" altLang="ru-RU" dirty="0" smtClean="0"/>
              <a:t>Ныне </a:t>
            </a:r>
            <a:r>
              <a:rPr lang="ru-RU" altLang="ru-RU" dirty="0"/>
              <a:t>она перенесена на берег Братского моря и превратилась в рабочий поселок.</a:t>
            </a:r>
            <a:br>
              <a:rPr lang="ru-RU" altLang="ru-RU" dirty="0"/>
            </a:br>
            <a:endParaRPr lang="ru-RU" i="1" dirty="0" smtClean="0"/>
          </a:p>
          <a:p>
            <a:pPr marL="45720" indent="0">
              <a:buNone/>
            </a:pPr>
            <a:r>
              <a:rPr lang="ru-RU" i="1" dirty="0" smtClean="0"/>
              <a:t> 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</a:rPr>
              <a:t>«Так что я - коренной сибиряк.  Отец мой крестьянствовал, работал в леспромхозе, служил и воевал... Словом, был как все. Мать работала, была домохозяйкой, едва-едва управлялась с делами и семьей, - ей забот, сколько помню, всегда хватало." 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Пунктир биографии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44008" y="1700808"/>
            <a:ext cx="42839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dirty="0"/>
              <a:t>Биография-пунктир </a:t>
            </a:r>
            <a:r>
              <a:rPr lang="ru-RU" sz="1600" dirty="0" smtClean="0"/>
              <a:t>– </a:t>
            </a:r>
            <a:r>
              <a:rPr lang="ru-RU" sz="1600" dirty="0"/>
              <a:t>легкие зарисовки, подробно изображенные отдельные выхваченные события при полном умолчании о других, порою – не менее важных. </a:t>
            </a:r>
          </a:p>
        </p:txBody>
      </p:sp>
      <p:pic>
        <p:nvPicPr>
          <p:cNvPr id="1026" name="Picture 2" descr="http://cdnimg.rg.ru/img/content/59/41/76/4-p_rasput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094" y="2966372"/>
            <a:ext cx="2381250" cy="3533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6222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0999" y="1719071"/>
            <a:ext cx="4335017" cy="4407408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altLang="ru-RU" i="1" dirty="0">
                <a:solidFill>
                  <a:schemeClr val="accent1">
                    <a:lumMod val="75000"/>
                  </a:schemeClr>
                </a:solidFill>
              </a:rPr>
              <a:t>“Детство мое пришлось на </a:t>
            </a:r>
            <a:r>
              <a:rPr lang="ru-RU" altLang="ru-RU" b="1" i="1" dirty="0">
                <a:solidFill>
                  <a:schemeClr val="accent1">
                    <a:lumMod val="75000"/>
                  </a:schemeClr>
                </a:solidFill>
              </a:rPr>
              <a:t>войну и голодные послевоенные годы</a:t>
            </a:r>
            <a:r>
              <a:rPr lang="ru-RU" altLang="ru-RU" i="1" dirty="0">
                <a:solidFill>
                  <a:schemeClr val="accent1">
                    <a:lumMod val="75000"/>
                  </a:schemeClr>
                </a:solidFill>
              </a:rPr>
              <a:t>, - </a:t>
            </a:r>
            <a:r>
              <a:rPr lang="ru-RU" altLang="ru-RU" dirty="0"/>
              <a:t>вспоминает писатель. </a:t>
            </a:r>
            <a:r>
              <a:rPr lang="ru-RU" altLang="ru-RU" i="1" dirty="0"/>
              <a:t>- </a:t>
            </a:r>
            <a:r>
              <a:rPr lang="ru-RU" altLang="ru-RU" i="1" dirty="0">
                <a:solidFill>
                  <a:schemeClr val="accent1">
                    <a:lumMod val="75000"/>
                  </a:schemeClr>
                </a:solidFill>
              </a:rPr>
              <a:t>Оно было нелегким, но оно, как я теперь понимаю, было счастливым. Едва научившись ходить, мы ковыляли к реке и забрасывали в нее удочки; еще не окрепнув, тянулись в тайгу, начинавшуюся сразу за деревней, собирали ягоды и грибы, с малых лет садились в лодку и самостоятельно брались за вёсла...”</a:t>
            </a:r>
            <a:br>
              <a:rPr lang="ru-RU" altLang="ru-RU" i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altLang="ru-RU" i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altLang="ru-RU" i="1" dirty="0">
                <a:solidFill>
                  <a:schemeClr val="accent1">
                    <a:lumMod val="75000"/>
                  </a:schemeClr>
                </a:solidFill>
              </a:rPr>
            </a:br>
            <a:endParaRPr lang="ru-RU" altLang="ru-RU" i="1" dirty="0">
              <a:solidFill>
                <a:schemeClr val="accent1">
                  <a:lumMod val="75000"/>
                </a:schemeClr>
              </a:solidFill>
            </a:endParaRPr>
          </a:p>
          <a:p>
            <a:pPr marL="45720" indent="0">
              <a:buNone/>
            </a:pPr>
            <a:endParaRPr lang="ru-RU" i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http://ruvera.ru/data/img/content/1426615889.7078rasputin_v_17_03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814" y="3800706"/>
            <a:ext cx="4223792" cy="2804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Ангара рек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8763" y="540545"/>
            <a:ext cx="4259843" cy="2834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6341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0999" y="1719071"/>
            <a:ext cx="4551041" cy="4407408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altLang="ru-RU" dirty="0"/>
              <a:t>После школы поступил на историко-филологический факультет Иркутского </a:t>
            </a:r>
            <a:r>
              <a:rPr lang="ru-RU" altLang="ru-RU" dirty="0" smtClean="0"/>
              <a:t>университета, </a:t>
            </a:r>
            <a:r>
              <a:rPr lang="ru-RU" dirty="0"/>
              <a:t>готовился стать </a:t>
            </a:r>
            <a:r>
              <a:rPr lang="ru-RU" dirty="0" smtClean="0"/>
              <a:t>учителем. </a:t>
            </a:r>
            <a:r>
              <a:rPr lang="ru-RU" altLang="ru-RU" dirty="0" smtClean="0"/>
              <a:t>В </a:t>
            </a:r>
            <a:r>
              <a:rPr lang="ru-RU" altLang="ru-RU" dirty="0"/>
              <a:t>студенческие годы стал внештатным корреспондентом молодежной </a:t>
            </a:r>
            <a:r>
              <a:rPr lang="ru-RU" altLang="ru-RU" dirty="0" smtClean="0"/>
              <a:t>газеты, </a:t>
            </a:r>
            <a:r>
              <a:rPr lang="ru-RU" dirty="0" smtClean="0"/>
              <a:t>начал </a:t>
            </a:r>
            <a:r>
              <a:rPr lang="ru-RU" dirty="0"/>
              <a:t>писать статьи, рассказы. Особенно были известны его очерки о молодых участниках великих строек Сибири</a:t>
            </a:r>
            <a:r>
              <a:rPr lang="ru-RU" dirty="0" smtClean="0"/>
              <a:t>.</a:t>
            </a:r>
            <a:r>
              <a:rPr lang="ru-RU" altLang="ru-RU" dirty="0"/>
              <a:t> </a:t>
            </a:r>
            <a:endParaRPr lang="ru-RU" dirty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://selomoty.ru/uploads/posts/2012-02/1330397009_rasputin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08099"/>
            <a:ext cx="32004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lib.omsk.ru/clk/clk/sites/default/files/Litkarta/ras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1628" y="4437112"/>
            <a:ext cx="1905000" cy="2171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5163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Иллюстрация 50 из 54 для Уроки французского - Валентин Распутин | Лабиринт - книги. Источник: Андрей A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7288"/>
            <a:ext cx="5004048" cy="6672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00292" y="1700808"/>
            <a:ext cx="3592187" cy="489654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Постепенно </a:t>
            </a:r>
            <a:r>
              <a:rPr lang="ru-RU" dirty="0"/>
              <a:t>главной темой произведений Распутина становится судьба родной земли и людей, живущих на этой земле.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В 1973 </a:t>
            </a:r>
            <a:r>
              <a:rPr lang="ru-RU" dirty="0"/>
              <a:t>году Распутин пишет один из лучших своих рассказов </a:t>
            </a:r>
            <a:r>
              <a:rPr lang="ru-RU" b="1" dirty="0"/>
              <a:t>-"Уроки французского". </a:t>
            </a:r>
            <a:r>
              <a:rPr lang="ru-RU" b="1" dirty="0" smtClean="0"/>
              <a:t> </a:t>
            </a:r>
          </a:p>
          <a:p>
            <a:pPr marL="0" indent="0">
              <a:buNone/>
            </a:pP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"</a:t>
            </a:r>
            <a:r>
              <a:rPr lang="ru-RU" b="1" i="1" dirty="0">
                <a:solidFill>
                  <a:schemeClr val="accent1">
                    <a:lumMod val="75000"/>
                  </a:schemeClr>
                </a:solidFill>
              </a:rPr>
              <a:t>Там мне ничего не пришлось выдумывать, - </a:t>
            </a:r>
            <a:r>
              <a:rPr lang="ru-RU" dirty="0"/>
              <a:t>говорил Распутин. </a:t>
            </a:r>
            <a:r>
              <a:rPr lang="ru-RU" i="1" dirty="0"/>
              <a:t>- </a:t>
            </a:r>
            <a:r>
              <a:rPr lang="ru-RU" b="1" i="1" dirty="0">
                <a:solidFill>
                  <a:schemeClr val="accent1">
                    <a:lumMod val="75000"/>
                  </a:schemeClr>
                </a:solidFill>
              </a:rPr>
              <a:t>Все это происходило со мной. За прототипом далеко идти не пришлось. Мне нужно было вернуть людям то добро, которое в свое время они сделали для меня".</a:t>
            </a:r>
          </a:p>
          <a:p>
            <a:endParaRPr lang="ru-RU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06687" y="6099198"/>
            <a:ext cx="15147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Художник </a:t>
            </a:r>
          </a:p>
          <a:p>
            <a:r>
              <a:rPr lang="ru-RU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В.Л. </a:t>
            </a:r>
            <a:r>
              <a:rPr lang="ru-RU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Гальдяев</a:t>
            </a:r>
            <a:endParaRPr lang="ru-RU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893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3200" i="1" dirty="0" smtClean="0"/>
              <a:t>— </a:t>
            </a:r>
            <a:r>
              <a:rPr lang="ru-RU" sz="3200" i="1" dirty="0"/>
              <a:t>рассказ, отражающий жизнь автора</a:t>
            </a:r>
            <a:endParaRPr lang="ru-RU" sz="32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/>
              <a:t>Автобиографический </a:t>
            </a:r>
            <a:r>
              <a:rPr lang="ru-RU" i="1" dirty="0" smtClean="0"/>
              <a:t>рассказ- </a:t>
            </a:r>
            <a:endParaRPr lang="ru-RU" dirty="0"/>
          </a:p>
        </p:txBody>
      </p:sp>
      <p:pic>
        <p:nvPicPr>
          <p:cNvPr id="4098" name="Picture 2" descr="http://lerm-cbs.ru/wp-content/uploads/2015/03/100594487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301946"/>
            <a:ext cx="2858641" cy="4493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139952" y="3573016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i="1" dirty="0">
                <a:solidFill>
                  <a:schemeClr val="accent1">
                    <a:lumMod val="75000"/>
                  </a:schemeClr>
                </a:solidFill>
              </a:rPr>
              <a:t>Духовный опыт – это  жизненный и моральный вывод, урок, «то главное и высшее, что мы выносим из событий нашей жизни» (В. Распутин)  </a:t>
            </a:r>
          </a:p>
        </p:txBody>
      </p:sp>
    </p:spTree>
    <p:extLst>
      <p:ext uri="{BB962C8B-B14F-4D97-AF65-F5344CB8AC3E}">
        <p14:creationId xmlns:p14="http://schemas.microsoft.com/office/powerpoint/2010/main" val="3383871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УРОКИ ДЕТСТВА </a:t>
            </a:r>
          </a:p>
          <a:p>
            <a:pPr marL="0" indent="0" algn="ctr">
              <a:buNone/>
            </a:pPr>
            <a:r>
              <a:rPr lang="ru-RU" sz="3600" dirty="0" smtClean="0"/>
              <a:t>(по рассказу В.Г. Распутина «Уроки французского»)</a:t>
            </a:r>
          </a:p>
          <a:p>
            <a:pPr algn="r"/>
            <a:endParaRPr lang="ru-RU" sz="2400" dirty="0" smtClean="0"/>
          </a:p>
          <a:p>
            <a:pPr marL="0" indent="0" algn="r">
              <a:buNone/>
            </a:pPr>
            <a:r>
              <a:rPr lang="ru-RU" sz="2400" i="1" dirty="0" smtClean="0"/>
              <a:t>«</a:t>
            </a:r>
            <a:r>
              <a:rPr lang="ru-RU" sz="2400" i="1" dirty="0"/>
              <a:t>Хоть в малой степени способствовать правильному строительству человеческой души…» </a:t>
            </a:r>
            <a:endParaRPr lang="ru-RU" sz="2400" i="1" dirty="0" smtClean="0"/>
          </a:p>
          <a:p>
            <a:pPr marL="0" indent="0" algn="r">
              <a:buNone/>
            </a:pPr>
            <a:r>
              <a:rPr lang="ru-RU" sz="2400" dirty="0" smtClean="0"/>
              <a:t> </a:t>
            </a:r>
            <a:r>
              <a:rPr lang="ru-RU" dirty="0"/>
              <a:t>Из интервью В. Распутина.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8561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80999" y="1719071"/>
            <a:ext cx="8407893" cy="1781937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4400" dirty="0" smtClean="0"/>
              <a:t>Автор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2564904"/>
            <a:ext cx="286241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lvl="0" algn="ctr">
              <a:spcBef>
                <a:spcPct val="20000"/>
              </a:spcBef>
              <a:buClr>
                <a:srgbClr val="C66951"/>
              </a:buClr>
            </a:pPr>
            <a:r>
              <a:rPr lang="ru-RU" sz="4400" spc="150" dirty="0">
                <a:solidFill>
                  <a:srgbClr val="534949"/>
                </a:solidFill>
              </a:rPr>
              <a:t>человек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411760" y="3861048"/>
            <a:ext cx="439248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lvl="0" algn="ctr">
              <a:spcBef>
                <a:spcPct val="20000"/>
              </a:spcBef>
              <a:buClr>
                <a:srgbClr val="C66951"/>
              </a:buClr>
            </a:pPr>
            <a:r>
              <a:rPr lang="ru-RU" sz="4400" spc="150" dirty="0" smtClean="0">
                <a:solidFill>
                  <a:srgbClr val="534949"/>
                </a:solidFill>
              </a:rPr>
              <a:t>повествователь</a:t>
            </a:r>
            <a:endParaRPr lang="ru-RU" sz="4400" spc="150" dirty="0">
              <a:solidFill>
                <a:srgbClr val="534949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807535" y="2569452"/>
            <a:ext cx="286241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lvl="0" algn="ctr">
              <a:spcBef>
                <a:spcPct val="20000"/>
              </a:spcBef>
              <a:buClr>
                <a:srgbClr val="C66951"/>
              </a:buClr>
            </a:pPr>
            <a:r>
              <a:rPr lang="ru-RU" sz="4400" spc="150" dirty="0" smtClean="0">
                <a:solidFill>
                  <a:srgbClr val="534949"/>
                </a:solidFill>
              </a:rPr>
              <a:t>персонаж</a:t>
            </a:r>
            <a:endParaRPr lang="ru-RU" sz="4400" spc="150" dirty="0">
              <a:solidFill>
                <a:srgbClr val="534949"/>
              </a:solidFill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3257947" y="2492896"/>
            <a:ext cx="1026021" cy="461276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4735800" y="2511718"/>
            <a:ext cx="988328" cy="557242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4466994" y="2645296"/>
            <a:ext cx="1" cy="1215752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6" name="Picture 6" descr="http://www.echo.msk.ru/files/22759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266517"/>
            <a:ext cx="2093597" cy="2652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theins.ru/wp-content/uploads/2015/03/%D0%A0%D0%B0%D1%81%D0%BF%D1%83%D1%82%D0%B8%D0%B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913" y="4592960"/>
            <a:ext cx="2829459" cy="2173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6" name="Picture 16" descr="http://ic.pics.livejournal.com/anteroru/45152395/153048/153048_origina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6622" y="3419209"/>
            <a:ext cx="1873324" cy="2500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0859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етка">
  <a:themeElements>
    <a:clrScheme name="Сетка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Сетка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Сетка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380</TotalTime>
  <Words>819</Words>
  <Application>Microsoft Office PowerPoint</Application>
  <PresentationFormat>Экран (4:3)</PresentationFormat>
  <Paragraphs>107</Paragraphs>
  <Slides>21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Сетка</vt:lpstr>
      <vt:lpstr>Валентин григорьевич распутин</vt:lpstr>
      <vt:lpstr>В.Г. Распутина называли «совестью эпохи»…</vt:lpstr>
      <vt:lpstr>Пунктир биографии</vt:lpstr>
      <vt:lpstr>Презентация PowerPoint</vt:lpstr>
      <vt:lpstr>Презентация PowerPoint</vt:lpstr>
      <vt:lpstr>Презентация PowerPoint</vt:lpstr>
      <vt:lpstr>Автобиографический рассказ- </vt:lpstr>
      <vt:lpstr>Презентация PowerPoint</vt:lpstr>
      <vt:lpstr>Презентация PowerPoint</vt:lpstr>
      <vt:lpstr>Трудности послевоенного времени</vt:lpstr>
      <vt:lpstr>Презентация PowerPoint</vt:lpstr>
      <vt:lpstr>Этапы взросления героя</vt:lpstr>
      <vt:lpstr>Этапы взросления героя</vt:lpstr>
      <vt:lpstr>Работа ПО ГРУППАМ</vt:lpstr>
      <vt:lpstr>Этапы взросления героя</vt:lpstr>
      <vt:lpstr>Этапы взросления героя</vt:lpstr>
      <vt:lpstr>Этапы взросления героя</vt:lpstr>
      <vt:lpstr>Этапы взросления героя</vt:lpstr>
      <vt:lpstr>Этапы взросления героя</vt:lpstr>
      <vt:lpstr>Домашнее задание</vt:lpstr>
      <vt:lpstr>Продолжите предложения: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Julia</dc:creator>
  <cp:lastModifiedBy>Julia</cp:lastModifiedBy>
  <cp:revision>25</cp:revision>
  <dcterms:created xsi:type="dcterms:W3CDTF">2015-03-18T14:47:21Z</dcterms:created>
  <dcterms:modified xsi:type="dcterms:W3CDTF">2016-01-28T20:05:02Z</dcterms:modified>
</cp:coreProperties>
</file>