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6" r:id="rId2"/>
    <p:sldId id="317" r:id="rId3"/>
    <p:sldId id="266" r:id="rId4"/>
    <p:sldId id="284" r:id="rId5"/>
    <p:sldId id="318" r:id="rId6"/>
    <p:sldId id="313" r:id="rId7"/>
    <p:sldId id="315" r:id="rId8"/>
    <p:sldId id="316" r:id="rId9"/>
    <p:sldId id="271" r:id="rId10"/>
    <p:sldId id="272" r:id="rId11"/>
    <p:sldId id="319" r:id="rId12"/>
    <p:sldId id="320" r:id="rId13"/>
    <p:sldId id="321" r:id="rId14"/>
    <p:sldId id="322" r:id="rId15"/>
    <p:sldId id="285" r:id="rId16"/>
    <p:sldId id="291" r:id="rId17"/>
    <p:sldId id="297" r:id="rId18"/>
    <p:sldId id="298" r:id="rId19"/>
    <p:sldId id="301" r:id="rId20"/>
    <p:sldId id="302" r:id="rId21"/>
    <p:sldId id="304" r:id="rId22"/>
    <p:sldId id="305" r:id="rId23"/>
    <p:sldId id="311" r:id="rId24"/>
    <p:sldId id="324" r:id="rId25"/>
    <p:sldId id="323" r:id="rId26"/>
    <p:sldId id="325" r:id="rId27"/>
    <p:sldId id="32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30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2104DE-6F19-46E0-AD83-3DFD490BB59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7F82F7-A283-4625-A569-A16C45DF4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0%BE%D0%B6%D0%BD%D1%8B%D0%B5_%D1%8D%D1%84%D0%B8%D1%80%D1%8B" TargetMode="External"/><Relationship Id="rId2" Type="http://schemas.openxmlformats.org/officeDocument/2006/relationships/hyperlink" Target="http://ru.wikipedia.org/wiki/%D0%9F%D0%BE%D0%BB%D0%B8%D0%BC%D0%B5%D1%8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/index.php?title=%D0%9D%D0%B5%D0%B2%D1%8B%D1%81%D1%8B%D1%85%D0%B0%D1%8E%D1%89%D0%B8%D0%B5_%D1%80%D0%B0%D1%81%D1%82%D0%B8%D1%82%D0%B5%D0%BB%D1%8C%D0%BD%D1%8B%D0%B5_%D0%BC%D0%B0%D1%81%D0%BB%D0%B0&amp;action=edit&amp;redlink=1" TargetMode="External"/><Relationship Id="rId4" Type="http://schemas.openxmlformats.org/officeDocument/2006/relationships/hyperlink" Target="http://ru.wikipedia.org/wiki/%D0%9C%D0%B8%D0%BD%D0%B5%D1%80%D0%B0%D0%BB%D1%8C%D0%BD%D1%8B%D0%B5_%D0%BC%D0%B0%D1%81%D0%BB%D0%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344171" cy="136748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МИРЕ ПОЛИМЕРОВ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8638" y="3284538"/>
            <a:ext cx="7345362" cy="25209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читель химии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«Лицей № 5» г. Уфы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Назарова Алеся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3412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рока полимеры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/>
              </a:rPr>
              <a:t>3.</a:t>
            </a:r>
            <a:r>
              <a:rPr lang="ru-RU" sz="3200" b="1" dirty="0" smtClean="0"/>
              <a:t>ОСНОВНЫЕ ПОНЯТИЯ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МАКРОМОЛЕКУЛА </a:t>
            </a:r>
            <a:r>
              <a:rPr lang="ru-RU" sz="3200" dirty="0" smtClean="0"/>
              <a:t>– молекула полимера </a:t>
            </a:r>
          </a:p>
          <a:p>
            <a:r>
              <a:rPr lang="ru-RU" sz="3200" dirty="0" smtClean="0"/>
              <a:t>                                (макрос – большой, длинный)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168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МОНОМЕР</a:t>
            </a:r>
            <a:r>
              <a:rPr lang="ru-RU" sz="3200" dirty="0" smtClean="0"/>
              <a:t> – исходная молекула вещества для</a:t>
            </a:r>
          </a:p>
          <a:p>
            <a:r>
              <a:rPr lang="ru-RU" sz="3200" dirty="0" smtClean="0"/>
              <a:t>                       получения полимера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249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ПОЛИМЕР  </a:t>
            </a:r>
            <a:r>
              <a:rPr lang="ru-RU" sz="3200" dirty="0" smtClean="0"/>
              <a:t>-  молекула высокомолекулярного </a:t>
            </a:r>
          </a:p>
          <a:p>
            <a:r>
              <a:rPr lang="ru-RU" sz="3200" dirty="0" smtClean="0"/>
              <a:t>                       соединения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330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СТРУКТУРНОЕ ЗВЕНО </a:t>
            </a:r>
            <a:r>
              <a:rPr lang="ru-RU" sz="3200" dirty="0" smtClean="0"/>
              <a:t>-  многократно </a:t>
            </a:r>
          </a:p>
          <a:p>
            <a:r>
              <a:rPr lang="ru-RU" sz="3200" dirty="0" smtClean="0"/>
              <a:t>                     повторяющаяся группа атомов </a:t>
            </a:r>
          </a:p>
          <a:p>
            <a:r>
              <a:rPr lang="ru-RU" sz="3200" dirty="0" smtClean="0"/>
              <a:t>                     в молекуле полимера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СТЕПЕНЬ ПОЛИМЕРИЗАЦИИ  </a:t>
            </a:r>
            <a:r>
              <a:rPr lang="en-US" sz="3200" b="1" i="1" dirty="0" smtClean="0">
                <a:solidFill>
                  <a:srgbClr val="FF0000"/>
                </a:solidFill>
              </a:rPr>
              <a:t>-  </a:t>
            </a:r>
            <a:r>
              <a:rPr lang="en-US" sz="3200" b="1" i="1" dirty="0" smtClean="0"/>
              <a:t>n -</a:t>
            </a:r>
            <a:endParaRPr lang="ru-RU" sz="3200" b="1" i="1" dirty="0" smtClean="0"/>
          </a:p>
          <a:p>
            <a:r>
              <a:rPr lang="en-US" sz="3200" dirty="0" smtClean="0"/>
              <a:t>    </a:t>
            </a:r>
            <a:r>
              <a:rPr lang="ru-RU" sz="3200" dirty="0" smtClean="0"/>
              <a:t>число структурных  звеньев в макромолекуле </a:t>
            </a:r>
          </a:p>
          <a:p>
            <a:r>
              <a:rPr lang="ru-RU" sz="3200" dirty="0" smtClean="0"/>
              <a:t>                              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/>
              </a:rPr>
              <a:t>4.  </a:t>
            </a:r>
            <a:r>
              <a:rPr lang="ru-RU" sz="3200" b="1" dirty="0" smtClean="0"/>
              <a:t>ПЛАСТМАССЫ  И  ВОЛОКНА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ПЛАСТМАССА</a:t>
            </a:r>
            <a:r>
              <a:rPr lang="ru-RU" sz="3200" dirty="0" smtClean="0"/>
              <a:t>  -  это  материал, в котором                 связующим компонентом является полимер.</a:t>
            </a:r>
          </a:p>
          <a:p>
            <a:r>
              <a:rPr lang="ru-RU" sz="3200" dirty="0" smtClean="0"/>
              <a:t> Остальное  - наполнители, пластификаторы, красители и другие вещества.</a:t>
            </a:r>
          </a:p>
          <a:p>
            <a:r>
              <a:rPr lang="ru-RU" sz="3200" dirty="0" smtClean="0"/>
              <a:t>                          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770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Наполнители </a:t>
            </a:r>
            <a:r>
              <a:rPr lang="ru-RU" sz="2800" dirty="0" smtClean="0"/>
              <a:t>:</a:t>
            </a:r>
            <a:r>
              <a:rPr lang="ru-RU" sz="3200" dirty="0" smtClean="0"/>
              <a:t> снижают себестоимость, повышают     </a:t>
            </a:r>
          </a:p>
          <a:p>
            <a:r>
              <a:rPr lang="ru-RU" sz="3200" dirty="0" smtClean="0"/>
              <a:t>                         прочность и  жесткость полимера. </a:t>
            </a:r>
          </a:p>
          <a:p>
            <a:r>
              <a:rPr lang="ru-RU" sz="3200" dirty="0" smtClean="0"/>
              <a:t>                       ( стекловолокно, опилки, асбест и др.)</a:t>
            </a:r>
            <a:endParaRPr lang="ru-RU" sz="3200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53806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3921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ПЛАСТИФИКАТОРЫ -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642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эластичности  и (или) пластичности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при переработке или эксплуатации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полимера.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Пластификаторы снижают температуру технологической обработки ,    улучшают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морозостойкость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Полимер"/>
              </a:rPr>
              <a:t>полимеров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но иногда ухудшают их теплостойкость. Некоторые могут повышать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огне-, </a:t>
            </a:r>
            <a:r>
              <a:rPr lang="ru-RU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свето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 термостойкость </a:t>
            </a: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Полимер"/>
              </a:rPr>
              <a:t>полимеров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Наиболее распространенные пластификаторы: 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ложные эфиры"/>
              </a:rPr>
              <a:t>сложные эфиры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Минеральные масла"/>
              </a:rPr>
              <a:t> минеральные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Невысыхающие растительные масла (страница отсутствует)"/>
              </a:rPr>
              <a:t>невысыхающие растительные масла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60648"/>
            <a:ext cx="4815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вещества 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придания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В О Л О К Н А</a:t>
            </a:r>
            <a:endParaRPr lang="ru-RU" sz="3600" b="1" i="1" dirty="0"/>
          </a:p>
        </p:txBody>
      </p:sp>
      <p:sp>
        <p:nvSpPr>
          <p:cNvPr id="3" name="Стрелка вниз 2"/>
          <p:cNvSpPr/>
          <p:nvPr/>
        </p:nvSpPr>
        <p:spPr>
          <a:xfrm rot="3277711">
            <a:off x="2303513" y="774813"/>
            <a:ext cx="484632" cy="157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8470268">
            <a:off x="5652753" y="771951"/>
            <a:ext cx="484632" cy="1697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химические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276872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природные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7132" y="2924944"/>
            <a:ext cx="3736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шелк,   шерсть, хлопок,  лен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924944"/>
            <a:ext cx="3353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вискоза,   ацетат,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капрон,    нейлон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лавсан и др.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437112"/>
            <a:ext cx="601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Переработка природных (целлюлоза) или</a:t>
            </a:r>
          </a:p>
          <a:p>
            <a:r>
              <a:rPr lang="ru-RU" sz="3200" dirty="0" smtClean="0"/>
              <a:t>синтетических полимеров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рока полимеры 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бе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рока полимеры 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рока полимеры 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r>
              <a:rPr lang="ru-RU" dirty="0" smtClean="0"/>
              <a:t>           натуральный   каучук</a:t>
            </a:r>
            <a:endParaRPr lang="ru-RU" dirty="0"/>
          </a:p>
        </p:txBody>
      </p:sp>
      <p:pic>
        <p:nvPicPr>
          <p:cNvPr id="4" name="Содержимое 3" descr="план урока полимеры 26 нат ка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i="1" dirty="0" smtClean="0">
                <a:solidFill>
                  <a:srgbClr val="FF0000"/>
                </a:solidFill>
                <a:latin typeface="Calibri"/>
              </a:rPr>
              <a:t>ПРИРОДНЫЕ И СИНТЕТИЧЕСКИЕ </a:t>
            </a:r>
          </a:p>
          <a:p>
            <a:pPr marL="742950" indent="-742950" algn="ctr"/>
            <a:r>
              <a:rPr lang="ru-RU" sz="3600" b="1" i="1" dirty="0" smtClean="0">
                <a:solidFill>
                  <a:srgbClr val="FF0000"/>
                </a:solidFill>
                <a:latin typeface="Calibri"/>
              </a:rPr>
              <a:t>   ПОЛИМЕРЫ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ПОЛИМЕРЫ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/>
              <a:t>-  высокомолекулярные соединения, состоящие</a:t>
            </a:r>
          </a:p>
          <a:p>
            <a:r>
              <a:rPr lang="ru-RU" sz="2400" dirty="0" smtClean="0"/>
              <a:t>                                  из множества   одинаковых     структурных   </a:t>
            </a:r>
          </a:p>
          <a:p>
            <a:r>
              <a:rPr lang="ru-RU" sz="2400" dirty="0" smtClean="0"/>
              <a:t>                                                        звеньев</a:t>
            </a:r>
            <a:endParaRPr lang="ru-RU" sz="2400" dirty="0"/>
          </a:p>
        </p:txBody>
      </p:sp>
      <p:pic>
        <p:nvPicPr>
          <p:cNvPr id="7" name="Рисунок 6" descr="пластмас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81168"/>
            <a:ext cx="2808312" cy="1869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4581128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пластмассы</a:t>
            </a:r>
            <a:endParaRPr lang="ru-RU" sz="2400" b="1" dirty="0"/>
          </a:p>
        </p:txBody>
      </p:sp>
      <p:pic>
        <p:nvPicPr>
          <p:cNvPr id="13" name="Рисунок 12" descr="целлюл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2206000" cy="21956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2708920"/>
            <a:ext cx="159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целлюлоза</a:t>
            </a:r>
            <a:endParaRPr lang="ru-RU" sz="2400" b="1" dirty="0"/>
          </a:p>
        </p:txBody>
      </p:sp>
      <p:pic>
        <p:nvPicPr>
          <p:cNvPr id="16" name="Рисунок 15" descr="крахм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697760"/>
            <a:ext cx="2703311" cy="21602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9872" y="486916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крахмал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204864"/>
            <a:ext cx="53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природные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2276872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синтетические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полиэтиле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941168"/>
            <a:ext cx="2555776" cy="19168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60032" y="5733256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полиэтилен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ru-RU" dirty="0" smtClean="0"/>
              <a:t>          синтетический  каучук</a:t>
            </a:r>
            <a:endParaRPr lang="ru-RU" dirty="0"/>
          </a:p>
        </p:txBody>
      </p:sp>
      <p:pic>
        <p:nvPicPr>
          <p:cNvPr id="4" name="Содержимое 3" descr="план урока полимеры 27 син ка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           изделия  из  резины</a:t>
            </a:r>
            <a:endParaRPr lang="ru-RU" dirty="0"/>
          </a:p>
        </p:txBody>
      </p:sp>
      <p:pic>
        <p:nvPicPr>
          <p:cNvPr id="3" name="Рисунок 2" descr="рез 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744416" cy="2311937"/>
          </a:xfrm>
          <a:prstGeom prst="rect">
            <a:avLst/>
          </a:prstGeom>
        </p:spPr>
      </p:pic>
      <p:pic>
        <p:nvPicPr>
          <p:cNvPr id="4" name="Рисунок 3" descr="рез пла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640" y="1124744"/>
            <a:ext cx="3240360" cy="2304256"/>
          </a:xfrm>
          <a:prstGeom prst="rect">
            <a:avLst/>
          </a:prstGeom>
        </p:spPr>
      </p:pic>
      <p:pic>
        <p:nvPicPr>
          <p:cNvPr id="5" name="Рисунок 4" descr="рез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312368" cy="2996952"/>
          </a:xfrm>
          <a:prstGeom prst="rect">
            <a:avLst/>
          </a:prstGeom>
        </p:spPr>
      </p:pic>
      <p:pic>
        <p:nvPicPr>
          <p:cNvPr id="6" name="Рисунок 5" descr="ши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76261"/>
            <a:ext cx="3888432" cy="298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r>
              <a:rPr lang="ru-RU" dirty="0" smtClean="0"/>
              <a:t>          применение   полимеров</a:t>
            </a:r>
            <a:endParaRPr lang="ru-RU" dirty="0"/>
          </a:p>
        </p:txBody>
      </p:sp>
      <p:pic>
        <p:nvPicPr>
          <p:cNvPr id="5" name="Содержимое 4" descr="иастикаприменение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117015" cy="5715016"/>
          </a:xfrm>
        </p:spPr>
      </p:pic>
      <p:pic>
        <p:nvPicPr>
          <p:cNvPr id="6" name="Содержимое 5" descr="песчанно-полим.черепица применение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2760"/>
            <a:ext cx="4038600" cy="3880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61561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строительстве</a:t>
            </a:r>
          </a:p>
          <a:p>
            <a:r>
              <a:rPr lang="ru-RU" sz="3200" dirty="0" smtClean="0"/>
              <a:t>В медицине</a:t>
            </a:r>
          </a:p>
          <a:p>
            <a:r>
              <a:rPr lang="ru-RU" sz="3200" dirty="0" smtClean="0"/>
              <a:t>В текстильной промышленности</a:t>
            </a:r>
          </a:p>
          <a:p>
            <a:r>
              <a:rPr lang="ru-RU" sz="3200" dirty="0" smtClean="0"/>
              <a:t>В сельском хозяйстве</a:t>
            </a:r>
            <a:endParaRPr lang="ru-RU" sz="3200" dirty="0"/>
          </a:p>
        </p:txBody>
      </p:sp>
      <p:pic>
        <p:nvPicPr>
          <p:cNvPr id="3" name="Picture 2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643174" cy="2115168"/>
          </a:xfrm>
          <a:prstGeom prst="rect">
            <a:avLst/>
          </a:prstGeom>
          <a:noFill/>
        </p:spPr>
      </p:pic>
      <p:pic>
        <p:nvPicPr>
          <p:cNvPr id="4" name="Picture 4" descr="C:\Users\Ксюша\AppData\Local\Microsoft\Windows\Temporary Internet Files\Content.IE5\LDO4B144\MC9002151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08903"/>
            <a:ext cx="1895272" cy="3249097"/>
          </a:xfrm>
          <a:prstGeom prst="rect">
            <a:avLst/>
          </a:prstGeom>
          <a:noFill/>
        </p:spPr>
      </p:pic>
      <p:pic>
        <p:nvPicPr>
          <p:cNvPr id="5" name="Picture 5" descr="C:\Users\Ксюша\AppData\Local\Microsoft\Windows\Temporary Internet Files\Content.IE5\IYVMHPZ2\MC9002509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940326" cy="2520280"/>
          </a:xfrm>
          <a:prstGeom prst="rect">
            <a:avLst/>
          </a:prstGeom>
          <a:noFill/>
        </p:spPr>
      </p:pic>
      <p:pic>
        <p:nvPicPr>
          <p:cNvPr id="6" name="Picture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2311484" cy="29061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260648"/>
            <a:ext cx="4564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Полимеры применяются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21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Применение в медицине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Ксюша\AppData\Local\Microsoft\Windows\Temporary Internet Files\Content.IE5\LDO4B144\MC9003255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148607" cy="1627929"/>
          </a:xfrm>
          <a:prstGeom prst="rect">
            <a:avLst/>
          </a:prstGeom>
          <a:noFill/>
        </p:spPr>
      </p:pic>
      <p:pic>
        <p:nvPicPr>
          <p:cNvPr id="4" name="Picture 3" descr="C:\Users\Ксюша\AppData\Local\Microsoft\Windows\Temporary Internet Files\Content.IE5\OQ50DMVV\MM90028368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2088232" cy="2088232"/>
          </a:xfrm>
          <a:prstGeom prst="rect">
            <a:avLst/>
          </a:prstGeom>
          <a:noFill/>
        </p:spPr>
      </p:pic>
      <p:pic>
        <p:nvPicPr>
          <p:cNvPr id="5" name="Picture 4" descr="C:\Users\Ксюша\AppData\Local\Microsoft\Windows\Temporary Internet Files\Content.IE5\OQ50DMVV\MC9001963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10898"/>
            <a:ext cx="1944216" cy="2198196"/>
          </a:xfrm>
          <a:prstGeom prst="rect">
            <a:avLst/>
          </a:prstGeom>
          <a:noFill/>
        </p:spPr>
      </p:pic>
      <p:pic>
        <p:nvPicPr>
          <p:cNvPr id="6" name="Picture 5" descr="C:\Users\Ксюша\AppData\Local\Microsoft\Windows\Temporary Internet Files\Content.IE5\OQ50DMVV\MC90023353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708920"/>
            <a:ext cx="2428860" cy="31702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212976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Изготовление 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медицинских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приборов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5301208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Изготовление 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медицинских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протезов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068960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Основа для многих 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пленок и мазей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5877272"/>
            <a:ext cx="159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Хирургия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5357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Применение в строительстве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Изделия из пластмассы и полимерной смолы являются </a:t>
            </a:r>
            <a:r>
              <a:rPr lang="ru-RU" sz="2800" dirty="0" err="1" smtClean="0"/>
              <a:t>экологичными</a:t>
            </a:r>
            <a:r>
              <a:rPr lang="ru-RU" sz="2800" dirty="0" smtClean="0"/>
              <a:t>, долговечными, устойчивыми к холоду, влаге, солнцу</a:t>
            </a:r>
            <a:endParaRPr lang="ru-RU" sz="2800" dirty="0"/>
          </a:p>
        </p:txBody>
      </p:sp>
      <p:pic>
        <p:nvPicPr>
          <p:cNvPr id="4" name="Picture 3" descr="C:\Users\Ксюша\AppData\Local\Microsoft\Windows\Temporary Internet Files\Content.IE5\IYVMHPZ2\MC9002168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26861"/>
            <a:ext cx="2304256" cy="1770553"/>
          </a:xfrm>
          <a:prstGeom prst="rect">
            <a:avLst/>
          </a:prstGeom>
          <a:noFill/>
        </p:spPr>
      </p:pic>
      <p:pic>
        <p:nvPicPr>
          <p:cNvPr id="5" name="Picture 4" descr="C:\Users\Ксюша\AppData\Local\Microsoft\Windows\Temporary Internet Files\Content.IE5\OQ50DMVV\MC9002868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088232" cy="15783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05064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фонтаны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501008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садовые </a:t>
            </a:r>
          </a:p>
          <a:p>
            <a:r>
              <a:rPr lang="ru-RU" sz="2400" b="1" dirty="0" smtClean="0"/>
              <a:t>фигурки</a:t>
            </a:r>
            <a:endParaRPr lang="ru-RU" sz="2400" b="1" dirty="0"/>
          </a:p>
        </p:txBody>
      </p:sp>
      <p:pic>
        <p:nvPicPr>
          <p:cNvPr id="8" name="Picture 7" descr="C:\Users\Ксюша\AppData\Local\Microsoft\Windows\Temporary Internet Files\Content.IE5\LDO4B144\MC9003009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618916" cy="25253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32240" y="5085184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Окна ПВХ</a:t>
            </a:r>
            <a:endParaRPr lang="ru-RU" sz="2400" b="1" dirty="0"/>
          </a:p>
        </p:txBody>
      </p:sp>
      <p:pic>
        <p:nvPicPr>
          <p:cNvPr id="10" name="Picture 5" descr="C:\Users\Ксюша\AppData\Local\Microsoft\Windows\Temporary Internet Files\Content.IE5\3BKQECRS\MC9002386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2592288" cy="1581508"/>
          </a:xfrm>
          <a:prstGeom prst="rect">
            <a:avLst/>
          </a:prstGeom>
          <a:noFill/>
        </p:spPr>
      </p:pic>
      <p:pic>
        <p:nvPicPr>
          <p:cNvPr id="11" name="Picture 6" descr="C:\Users\Ксюша\AppData\Local\Microsoft\Windows\Temporary Internet Files\Content.IE5\OQ50DMVV\MC9002872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2"/>
            <a:ext cx="2088232" cy="14951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55776" y="580526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Предметы</a:t>
            </a:r>
          </a:p>
          <a:p>
            <a:r>
              <a:rPr lang="ru-RU" sz="2400" b="1" dirty="0" smtClean="0"/>
              <a:t>интерьера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Ксюша\AppData\Local\Microsoft\Windows\Temporary Internet Files\Content.IE5\3BKQECRS\MC9002313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840" y="1844824"/>
            <a:ext cx="3392160" cy="47354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6387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Применение в сельском хозяйстве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7308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1.</a:t>
            </a:r>
            <a:r>
              <a:rPr lang="ru-RU" sz="3200" dirty="0" smtClean="0"/>
              <a:t>Использование тепличной плёнки </a:t>
            </a:r>
          </a:p>
          <a:p>
            <a:pPr>
              <a:buNone/>
            </a:pPr>
            <a:r>
              <a:rPr lang="ru-RU" sz="3200" dirty="0" smtClean="0"/>
              <a:t>    из   полиэтилена, что повышает </a:t>
            </a:r>
          </a:p>
          <a:p>
            <a:pPr>
              <a:buNone/>
            </a:pPr>
            <a:r>
              <a:rPr lang="ru-RU" sz="3200" dirty="0" smtClean="0"/>
              <a:t>    урожайность многих культур.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/>
              <a:t>2</a:t>
            </a:r>
            <a:r>
              <a:rPr lang="ru-RU" sz="3200" dirty="0" smtClean="0"/>
              <a:t>.Мелиорация. Изготовление </a:t>
            </a:r>
          </a:p>
          <a:p>
            <a:pPr>
              <a:buNone/>
            </a:pPr>
            <a:r>
              <a:rPr lang="ru-RU" sz="3200" dirty="0" smtClean="0"/>
              <a:t>    шлангов и труб для полива.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/>
              <a:t>3.</a:t>
            </a:r>
            <a:r>
              <a:rPr lang="ru-RU" sz="3200" dirty="0" smtClean="0"/>
              <a:t>Строительство </a:t>
            </a:r>
          </a:p>
          <a:p>
            <a:pPr>
              <a:buNone/>
            </a:pPr>
            <a:r>
              <a:rPr lang="ru-RU" sz="3200" dirty="0" smtClean="0"/>
              <a:t>    животноводческих </a:t>
            </a:r>
          </a:p>
          <a:p>
            <a:r>
              <a:rPr lang="ru-RU" sz="3200" dirty="0" smtClean="0"/>
              <a:t>    помещений.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7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рока полимеры 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dirty="0" err="1" smtClean="0"/>
              <a:t>п</a:t>
            </a:r>
            <a:r>
              <a:rPr lang="ru-RU" b="1" dirty="0" smtClean="0"/>
              <a:t> л е </a:t>
            </a:r>
            <a:r>
              <a:rPr lang="ru-RU" b="1" dirty="0" err="1" smtClean="0"/>
              <a:t>н</a:t>
            </a:r>
            <a:r>
              <a:rPr lang="ru-RU" b="1" dirty="0" smtClean="0"/>
              <a:t> к и</a:t>
            </a:r>
            <a:endParaRPr lang="ru-RU" b="1" dirty="0"/>
          </a:p>
        </p:txBody>
      </p:sp>
      <p:pic>
        <p:nvPicPr>
          <p:cNvPr id="4" name="Содержимое 3" descr="план урока полимеры 5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/>
              </a:rPr>
              <a:t>2. </a:t>
            </a:r>
            <a:r>
              <a:rPr lang="ru-RU" sz="3200" b="1" dirty="0" smtClean="0"/>
              <a:t>СПОСОБЫ ПОЛУЧЕНИЯ ПОЛИМЕРОВ</a:t>
            </a:r>
            <a:endParaRPr lang="ru-RU" sz="3200" b="1" dirty="0"/>
          </a:p>
        </p:txBody>
      </p:sp>
      <p:pic>
        <p:nvPicPr>
          <p:cNvPr id="3" name="Рисунок 2" descr="поликонденсац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73016"/>
            <a:ext cx="6588224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484784"/>
            <a:ext cx="330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поликонденсация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2976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полимеризация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 CH</a:t>
            </a:r>
            <a:r>
              <a:rPr lang="en-US" sz="2800" b="1" dirty="0" smtClean="0">
                <a:latin typeface="Calibri"/>
              </a:rPr>
              <a:t>₂=CH₂→(−CH₂−CH₂−)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14096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</a:t>
            </a:r>
            <a:endParaRPr lang="ru-RU" sz="24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547664" y="1484784"/>
            <a:ext cx="484632" cy="1338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60232" y="1988840"/>
            <a:ext cx="4846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1000100" y="1928802"/>
            <a:ext cx="3286148" cy="2447926"/>
          </a:xfrm>
          <a:prstGeom prst="ellipse">
            <a:avLst/>
          </a:prstGeom>
          <a:gradFill rotWithShape="0">
            <a:gsLst>
              <a:gs pos="0">
                <a:srgbClr val="FFFF5B"/>
              </a:gs>
              <a:gs pos="100000">
                <a:srgbClr val="FF47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FF47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Гомополимеризация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– соединение молекул одного мономера </a:t>
            </a:r>
          </a:p>
        </p:txBody>
      </p:sp>
      <p:sp>
        <p:nvSpPr>
          <p:cNvPr id="17" name="Oval 1025"/>
          <p:cNvSpPr>
            <a:spLocks noChangeArrowheads="1"/>
          </p:cNvSpPr>
          <p:nvPr/>
        </p:nvSpPr>
        <p:spPr bwMode="auto">
          <a:xfrm>
            <a:off x="3428992" y="2143116"/>
            <a:ext cx="3311525" cy="2301875"/>
          </a:xfrm>
          <a:prstGeom prst="ellipse">
            <a:avLst/>
          </a:prstGeom>
          <a:gradFill rotWithShape="0">
            <a:gsLst>
              <a:gs pos="0">
                <a:srgbClr val="FFFF5B"/>
              </a:gs>
              <a:gs pos="100000">
                <a:srgbClr val="FF47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FF47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</a:rPr>
              <a:t>Сополиконденсация</a:t>
            </a:r>
            <a:r>
              <a:rPr lang="ru-RU" sz="1400" dirty="0">
                <a:solidFill>
                  <a:schemeClr val="bg1"/>
                </a:solidFill>
              </a:rPr>
              <a:t>– соединение молекул двух и более исходных веществ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677254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4400" b="1" cap="none" spc="-18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Способы получени</a:t>
            </a:r>
            <a:r>
              <a:rPr lang="ru-RU" sz="3600" b="1" i="1" cap="none" spc="-18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</a:t>
            </a:r>
            <a:endParaRPr lang="ru-RU" sz="3600" b="1" i="1" cap="none" spc="-18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500166" y="428604"/>
            <a:ext cx="2232025" cy="19431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920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0092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Поликонденсация</a:t>
            </a:r>
          </a:p>
        </p:txBody>
      </p:sp>
      <p:cxnSp>
        <p:nvCxnSpPr>
          <p:cNvPr id="10" name="AutoShape 21"/>
          <p:cNvCxnSpPr>
            <a:cxnSpLocks noChangeShapeType="1"/>
          </p:cNvCxnSpPr>
          <p:nvPr/>
        </p:nvCxnSpPr>
        <p:spPr bwMode="auto">
          <a:xfrm flipV="1">
            <a:off x="3643306" y="500042"/>
            <a:ext cx="3943350" cy="1114425"/>
          </a:xfrm>
          <a:prstGeom prst="curvedConnector4">
            <a:avLst>
              <a:gd name="adj1" fmla="val 45171"/>
              <a:gd name="adj2" fmla="val 154560"/>
            </a:avLst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</p:cxn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6072198" y="357166"/>
            <a:ext cx="3419475" cy="32845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Это химический процесс соединения  исходных молекул мономера в макромолекулы полимера, идущий с образованием побочного низкомолекулярного продукта (чаще всего воды)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1258888" y="4770438"/>
            <a:ext cx="2449512" cy="20875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920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0092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r>
              <a:rPr lang="ru-RU" sz="1800" b="1" dirty="0">
                <a:solidFill>
                  <a:schemeClr val="bg1"/>
                </a:solidFill>
              </a:rPr>
              <a:t>Полимеризация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5940425" y="3573463"/>
            <a:ext cx="3203575" cy="32845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Это химический процесс соединения множества исходных молекул низкомолекулярного вещества (мономера) в крупные молекулы (макромолекулы) полимера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6" name="AutoShape 25"/>
          <p:cNvCxnSpPr>
            <a:cxnSpLocks noChangeShapeType="1"/>
          </p:cNvCxnSpPr>
          <p:nvPr/>
        </p:nvCxnSpPr>
        <p:spPr bwMode="auto">
          <a:xfrm>
            <a:off x="3635375" y="5516563"/>
            <a:ext cx="2701925" cy="561975"/>
          </a:xfrm>
          <a:prstGeom prst="curvedConnector4">
            <a:avLst>
              <a:gd name="adj1" fmla="val 41306"/>
              <a:gd name="adj2" fmla="val 226273"/>
            </a:avLst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</p:cxnSp>
      <p:sp>
        <p:nvSpPr>
          <p:cNvPr id="18" name="Oval 1027"/>
          <p:cNvSpPr>
            <a:spLocks noChangeArrowheads="1"/>
          </p:cNvSpPr>
          <p:nvPr/>
        </p:nvSpPr>
        <p:spPr bwMode="auto">
          <a:xfrm>
            <a:off x="3000364" y="3429000"/>
            <a:ext cx="3168650" cy="1728788"/>
          </a:xfrm>
          <a:prstGeom prst="ellipse">
            <a:avLst/>
          </a:prstGeom>
          <a:gradFill rotWithShape="0">
            <a:gsLst>
              <a:gs pos="0">
                <a:srgbClr val="FFFF5B"/>
              </a:gs>
              <a:gs pos="100000">
                <a:srgbClr val="FF47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FF47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r>
              <a:rPr lang="ru-RU" sz="1600" b="1" dirty="0" err="1">
                <a:solidFill>
                  <a:schemeClr val="bg1"/>
                </a:solidFill>
              </a:rPr>
              <a:t>Гомополиконденсация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– соединение молекул одного мономера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17" grpId="0" animBg="1" autoUpdateAnimBg="0"/>
      <p:bldP spid="9" grpId="0" animBg="1" autoUpdateAnimBg="0"/>
      <p:bldP spid="11" grpId="0" animBg="1" autoUpdateAnimBg="0"/>
      <p:bldP spid="12" grpId="0" animBg="1" autoUpdateAnimBg="0"/>
      <p:bldP spid="14" grpId="0" animBg="1" autoUpdateAnimBg="0"/>
      <p:bldP spid="1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552952" cy="84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Форма макромолекул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003800" y="5257800"/>
            <a:ext cx="1524000" cy="1600200"/>
          </a:xfrm>
          <a:prstGeom prst="ellipse">
            <a:avLst/>
          </a:prstGeom>
          <a:gradFill rotWithShape="0">
            <a:gsLst>
              <a:gs pos="0">
                <a:srgbClr val="FFCFE7"/>
              </a:gs>
              <a:gs pos="100000">
                <a:srgbClr val="7600A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7600A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Линейная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6248400" y="4267200"/>
            <a:ext cx="2057400" cy="2057400"/>
          </a:xfrm>
          <a:prstGeom prst="ellipse">
            <a:avLst/>
          </a:prstGeom>
          <a:gradFill rotWithShape="0">
            <a:gsLst>
              <a:gs pos="0">
                <a:srgbClr val="FFCFE7"/>
              </a:gs>
              <a:gs pos="100000">
                <a:srgbClr val="7600A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7600A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Разветвлённая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629400" y="2362200"/>
            <a:ext cx="2514600" cy="2514600"/>
          </a:xfrm>
          <a:prstGeom prst="ellipse">
            <a:avLst/>
          </a:prstGeom>
          <a:gradFill rotWithShape="0">
            <a:gsLst>
              <a:gs pos="0">
                <a:srgbClr val="FFCFE7"/>
              </a:gs>
              <a:gs pos="100000">
                <a:srgbClr val="7600A0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7600A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Пространственная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0" y="1484313"/>
            <a:ext cx="2236788" cy="22320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9933FF">
                <a:gamma/>
                <a:shade val="60000"/>
                <a:invGamma/>
              </a:srgbClr>
            </a:prstShdw>
          </a:effectLst>
        </p:spPr>
        <p:txBody>
          <a:bodyPr wrap="none" anchorCtr="1"/>
          <a:lstStyle/>
          <a:p>
            <a:r>
              <a:rPr lang="ru-RU" sz="2300"/>
              <a:t>Изогнутая</a:t>
            </a:r>
          </a:p>
          <a:p>
            <a:endParaRPr lang="ru-RU" sz="2300"/>
          </a:p>
          <a:p>
            <a:r>
              <a:rPr lang="ru-RU" sz="2300"/>
              <a:t>(волокна, сера </a:t>
            </a:r>
          </a:p>
          <a:p>
            <a:r>
              <a:rPr lang="ru-RU" sz="2300"/>
              <a:t>пластическая)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23850" y="4724400"/>
            <a:ext cx="1885950" cy="19446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9933FF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r>
              <a:rPr lang="ru-RU" dirty="0"/>
              <a:t>Скрученная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(каучуки)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2987675" y="1557338"/>
            <a:ext cx="2305050" cy="2159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9933FF">
                <a:gamma/>
                <a:shade val="60000"/>
                <a:invGamma/>
              </a:srgbClr>
            </a:prstShdw>
          </a:effectLst>
        </p:spPr>
        <p:txBody>
          <a:bodyPr wrap="none"/>
          <a:lstStyle/>
          <a:p>
            <a:endParaRPr lang="ru-RU"/>
          </a:p>
          <a:p>
            <a:r>
              <a:rPr lang="ru-RU"/>
              <a:t>(крахмал, </a:t>
            </a:r>
          </a:p>
          <a:p>
            <a:r>
              <a:rPr lang="ru-RU"/>
              <a:t>полиэтилен </a:t>
            </a:r>
            <a:r>
              <a:rPr lang="ru-RU">
                <a:latin typeface="Wingdings 3" pitchFamily="18" charset="2"/>
              </a:rPr>
              <a:t>У</a:t>
            </a:r>
            <a:r>
              <a:rPr lang="ru-RU"/>
              <a:t>Р)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4932363" y="260350"/>
            <a:ext cx="2087562" cy="19446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>
            <a:prstShdw prst="shdw17" dist="17961" dir="2700000">
              <a:srgbClr val="9933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(резина, </a:t>
            </a:r>
          </a:p>
          <a:p>
            <a:r>
              <a:rPr lang="ru-RU"/>
              <a:t>кварц)</a:t>
            </a:r>
          </a:p>
        </p:txBody>
      </p:sp>
      <p:cxnSp>
        <p:nvCxnSpPr>
          <p:cNvPr id="4109" name="AutoShape 13"/>
          <p:cNvCxnSpPr>
            <a:cxnSpLocks noChangeShapeType="1"/>
          </p:cNvCxnSpPr>
          <p:nvPr/>
        </p:nvCxnSpPr>
        <p:spPr bwMode="auto">
          <a:xfrm rot="16200000" flipV="1">
            <a:off x="3025776" y="4111625"/>
            <a:ext cx="925512" cy="3017837"/>
          </a:xfrm>
          <a:prstGeom prst="curvedConnector4">
            <a:avLst>
              <a:gd name="adj1" fmla="val -50088"/>
              <a:gd name="adj2" fmla="val 53708"/>
            </a:avLst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CC99FF"/>
            </a:extrusionClr>
          </a:sp3d>
        </p:spPr>
      </p:cxnSp>
      <p:cxnSp>
        <p:nvCxnSpPr>
          <p:cNvPr id="4112" name="AutoShape 16"/>
          <p:cNvCxnSpPr>
            <a:cxnSpLocks noChangeShapeType="1"/>
            <a:stCxn id="4103" idx="1"/>
            <a:endCxn id="4104" idx="5"/>
          </p:cNvCxnSpPr>
          <p:nvPr/>
        </p:nvCxnSpPr>
        <p:spPr bwMode="auto">
          <a:xfrm rot="5400000" flipH="1">
            <a:off x="2516982" y="2782094"/>
            <a:ext cx="2103437" cy="3317875"/>
          </a:xfrm>
          <a:prstGeom prst="curvedConnector3">
            <a:avLst>
              <a:gd name="adj1" fmla="val 47773"/>
            </a:avLst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scene3d>
            <a:camera prst="legacyPerspectiveBottom">
              <a:rot lat="0" lon="20999999" rev="0"/>
            </a:camera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CC99FF"/>
            </a:extrusionClr>
          </a:sp3d>
        </p:spPr>
      </p:cxnSp>
      <p:cxnSp>
        <p:nvCxnSpPr>
          <p:cNvPr id="4113" name="AutoShape 17"/>
          <p:cNvCxnSpPr>
            <a:cxnSpLocks noChangeShapeType="1"/>
            <a:stCxn id="4102" idx="2"/>
            <a:endCxn id="4107" idx="6"/>
          </p:cNvCxnSpPr>
          <p:nvPr/>
        </p:nvCxnSpPr>
        <p:spPr bwMode="auto">
          <a:xfrm rot="10800000" flipH="1">
            <a:off x="6629400" y="1233488"/>
            <a:ext cx="390525" cy="2386012"/>
          </a:xfrm>
          <a:prstGeom prst="curvedConnector5">
            <a:avLst>
              <a:gd name="adj1" fmla="val -58537"/>
              <a:gd name="adj2" fmla="val 55954"/>
              <a:gd name="adj3" fmla="val 158537"/>
            </a:avLst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CC99FF"/>
            </a:extrusionClr>
          </a:sp3d>
        </p:spPr>
      </p:cxnSp>
      <p:cxnSp>
        <p:nvCxnSpPr>
          <p:cNvPr id="4114" name="AutoShape 18"/>
          <p:cNvCxnSpPr>
            <a:cxnSpLocks noChangeShapeType="1"/>
          </p:cNvCxnSpPr>
          <p:nvPr/>
        </p:nvCxnSpPr>
        <p:spPr bwMode="auto">
          <a:xfrm rot="5400000" flipH="1">
            <a:off x="4502944" y="2583656"/>
            <a:ext cx="1328738" cy="2714625"/>
          </a:xfrm>
          <a:prstGeom prst="curvedConnector3">
            <a:avLst>
              <a:gd name="adj1" fmla="val 54241"/>
            </a:avLst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CC99FF"/>
            </a:extrusionClr>
          </a:sp3d>
        </p:spPr>
      </p:cxn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395288" y="2133600"/>
          <a:ext cx="1439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Точечный рисунок" r:id="rId3" imgW="1790476" imgH="1038370" progId="PBrush">
                  <p:embed/>
                </p:oleObj>
              </mc:Choice>
              <mc:Fallback>
                <p:oleObj name="Точечный рисунок" r:id="rId3" imgW="1790476" imgH="103837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1439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66FF33"/>
                                </a:gs>
                                <a:gs pos="50000">
                                  <a:srgbClr val="FFFF00"/>
                                </a:gs>
                                <a:gs pos="100000">
                                  <a:srgbClr val="66FF33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827088" y="5373688"/>
          <a:ext cx="673078" cy="64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Точечный рисунок" r:id="rId5" imgW="1676634" imgH="1600000" progId="PBrush">
                  <p:embed/>
                </p:oleObj>
              </mc:Choice>
              <mc:Fallback>
                <p:oleObj name="Точечный рисунок" r:id="rId5" imgW="1676634" imgH="160000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373688"/>
                        <a:ext cx="673078" cy="642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66FF33"/>
                                </a:gs>
                                <a:gs pos="50000">
                                  <a:srgbClr val="FFFF00"/>
                                </a:gs>
                                <a:gs pos="100000">
                                  <a:srgbClr val="66FF33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5292725" y="620713"/>
          <a:ext cx="13668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Точечный рисунок" r:id="rId7" imgW="2209524" imgH="1457143" progId="PBrush">
                  <p:embed/>
                </p:oleObj>
              </mc:Choice>
              <mc:Fallback>
                <p:oleObj name="Точечный рисунок" r:id="rId7" imgW="2209524" imgH="145714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620713"/>
                        <a:ext cx="13668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66FF33"/>
                                </a:gs>
                                <a:gs pos="50000">
                                  <a:srgbClr val="FFFF00"/>
                                </a:gs>
                                <a:gs pos="100000">
                                  <a:srgbClr val="66FF33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492500" y="1787525"/>
          <a:ext cx="13668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Точечный рисунок" r:id="rId9" imgW="1409897" imgH="495369" progId="PBrush">
                  <p:embed/>
                </p:oleObj>
              </mc:Choice>
              <mc:Fallback>
                <p:oleObj name="Точечный рисунок" r:id="rId9" imgW="1409897" imgH="49536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787525"/>
                        <a:ext cx="13668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66FF33"/>
                                </a:gs>
                                <a:gs pos="50000">
                                  <a:srgbClr val="FFFF00"/>
                                </a:gs>
                                <a:gs pos="100000">
                                  <a:srgbClr val="66FF33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419475" y="3068638"/>
          <a:ext cx="14192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Точечный рисунок" r:id="rId11" imgW="1419048" imgH="409632" progId="PBrush">
                  <p:embed/>
                </p:oleObj>
              </mc:Choice>
              <mc:Fallback>
                <p:oleObj name="Точечный рисунок" r:id="rId11" imgW="1419048" imgH="409632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068638"/>
                        <a:ext cx="14192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66FF33"/>
                                </a:gs>
                                <a:gs pos="50000">
                                  <a:srgbClr val="FFFF00"/>
                                </a:gs>
                                <a:gs pos="100000">
                                  <a:srgbClr val="66FF33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3" grpId="0" animBg="1"/>
      <p:bldP spid="4100" grpId="0" animBg="1"/>
      <p:bldP spid="4102" grpId="0" animBg="1"/>
      <p:bldP spid="4104" grpId="0" animBg="1"/>
      <p:bldP spid="4105" grpId="0" animBg="1"/>
      <p:bldP spid="4106" grpId="0" animBg="1"/>
      <p:bldP spid="4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85918" y="2428868"/>
            <a:ext cx="2500330" cy="24288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29058" y="3786190"/>
            <a:ext cx="2357454" cy="25003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Деформация</a:t>
            </a:r>
          </a:p>
          <a:p>
            <a:r>
              <a:rPr lang="ru-RU" dirty="0" smtClean="0"/>
              <a:t> ( растяжение)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43240" y="500042"/>
            <a:ext cx="2786082" cy="242889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Ударопрочность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072066" y="1928802"/>
            <a:ext cx="2643206" cy="2357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Теплостойкость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635896" y="2708920"/>
            <a:ext cx="1944216" cy="15722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Свойства полимеров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-85060" y="4401879"/>
            <a:ext cx="4146697" cy="2601433"/>
          </a:xfrm>
          <a:custGeom>
            <a:avLst/>
            <a:gdLst>
              <a:gd name="connsiteX0" fmla="*/ 4146697 w 4146697"/>
              <a:gd name="connsiteY0" fmla="*/ 0 h 2601433"/>
              <a:gd name="connsiteX1" fmla="*/ 3189767 w 4146697"/>
              <a:gd name="connsiteY1" fmla="*/ 1105786 h 2601433"/>
              <a:gd name="connsiteX2" fmla="*/ 1637413 w 4146697"/>
              <a:gd name="connsiteY2" fmla="*/ 935665 h 2601433"/>
              <a:gd name="connsiteX3" fmla="*/ 425302 w 4146697"/>
              <a:gd name="connsiteY3" fmla="*/ 1169581 h 2601433"/>
              <a:gd name="connsiteX4" fmla="*/ 170120 w 4146697"/>
              <a:gd name="connsiteY4" fmla="*/ 2381693 h 2601433"/>
              <a:gd name="connsiteX5" fmla="*/ 0 w 4146697"/>
              <a:gd name="connsiteY5" fmla="*/ 2488019 h 26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6697" h="2601433">
                <a:moveTo>
                  <a:pt x="4146697" y="0"/>
                </a:moveTo>
                <a:cubicBezTo>
                  <a:pt x="3877339" y="474921"/>
                  <a:pt x="3607981" y="949842"/>
                  <a:pt x="3189767" y="1105786"/>
                </a:cubicBezTo>
                <a:cubicBezTo>
                  <a:pt x="2771553" y="1261730"/>
                  <a:pt x="2098157" y="925033"/>
                  <a:pt x="1637413" y="935665"/>
                </a:cubicBezTo>
                <a:cubicBezTo>
                  <a:pt x="1176669" y="946297"/>
                  <a:pt x="669851" y="928576"/>
                  <a:pt x="425302" y="1169581"/>
                </a:cubicBezTo>
                <a:cubicBezTo>
                  <a:pt x="180753" y="1410586"/>
                  <a:pt x="241004" y="2161953"/>
                  <a:pt x="170120" y="2381693"/>
                </a:cubicBezTo>
                <a:cubicBezTo>
                  <a:pt x="99236" y="2601433"/>
                  <a:pt x="49618" y="2544726"/>
                  <a:pt x="0" y="2488019"/>
                </a:cubicBezTo>
              </a:path>
            </a:pathLst>
          </a:custGeom>
          <a:ln w="85725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785786" y="4643446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1643042" y="542926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343246" y="5419061"/>
            <a:ext cx="1336159" cy="1261729"/>
          </a:xfrm>
          <a:custGeom>
            <a:avLst/>
            <a:gdLst>
              <a:gd name="connsiteX0" fmla="*/ 145312 w 1336159"/>
              <a:gd name="connsiteY0" fmla="*/ 24809 h 1261729"/>
              <a:gd name="connsiteX1" fmla="*/ 315433 w 1336159"/>
              <a:gd name="connsiteY1" fmla="*/ 747823 h 1261729"/>
              <a:gd name="connsiteX2" fmla="*/ 1038447 w 1336159"/>
              <a:gd name="connsiteY2" fmla="*/ 1236920 h 1261729"/>
              <a:gd name="connsiteX3" fmla="*/ 1187303 w 1336159"/>
              <a:gd name="connsiteY3" fmla="*/ 598967 h 1261729"/>
              <a:gd name="connsiteX4" fmla="*/ 145312 w 1336159"/>
              <a:gd name="connsiteY4" fmla="*/ 24809 h 126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159" h="1261729">
                <a:moveTo>
                  <a:pt x="145312" y="24809"/>
                </a:moveTo>
                <a:cubicBezTo>
                  <a:pt x="0" y="49618"/>
                  <a:pt x="166577" y="545805"/>
                  <a:pt x="315433" y="747823"/>
                </a:cubicBezTo>
                <a:cubicBezTo>
                  <a:pt x="464289" y="949841"/>
                  <a:pt x="893135" y="1261729"/>
                  <a:pt x="1038447" y="1236920"/>
                </a:cubicBezTo>
                <a:cubicBezTo>
                  <a:pt x="1183759" y="1212111"/>
                  <a:pt x="1336159" y="797441"/>
                  <a:pt x="1187303" y="598967"/>
                </a:cubicBezTo>
                <a:cubicBezTo>
                  <a:pt x="1038447" y="400493"/>
                  <a:pt x="290624" y="0"/>
                  <a:pt x="145312" y="24809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1071538" y="52149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772632" y="3462670"/>
            <a:ext cx="1109331" cy="1857153"/>
          </a:xfrm>
          <a:custGeom>
            <a:avLst/>
            <a:gdLst>
              <a:gd name="connsiteX0" fmla="*/ 396949 w 1109331"/>
              <a:gd name="connsiteY0" fmla="*/ 1832344 h 1857153"/>
              <a:gd name="connsiteX1" fmla="*/ 35442 w 1109331"/>
              <a:gd name="connsiteY1" fmla="*/ 1173125 h 1857153"/>
              <a:gd name="connsiteX2" fmla="*/ 609601 w 1109331"/>
              <a:gd name="connsiteY2" fmla="*/ 24809 h 1857153"/>
              <a:gd name="connsiteX3" fmla="*/ 1077433 w 1109331"/>
              <a:gd name="connsiteY3" fmla="*/ 1321981 h 1857153"/>
              <a:gd name="connsiteX4" fmla="*/ 396949 w 1109331"/>
              <a:gd name="connsiteY4" fmla="*/ 1832344 h 18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331" h="1857153">
                <a:moveTo>
                  <a:pt x="396949" y="1832344"/>
                </a:moveTo>
                <a:cubicBezTo>
                  <a:pt x="223284" y="1807535"/>
                  <a:pt x="0" y="1474381"/>
                  <a:pt x="35442" y="1173125"/>
                </a:cubicBezTo>
                <a:cubicBezTo>
                  <a:pt x="70884" y="871869"/>
                  <a:pt x="435936" y="0"/>
                  <a:pt x="609601" y="24809"/>
                </a:cubicBezTo>
                <a:cubicBezTo>
                  <a:pt x="783266" y="49618"/>
                  <a:pt x="1109331" y="1024269"/>
                  <a:pt x="1077433" y="1321981"/>
                </a:cubicBezTo>
                <a:cubicBezTo>
                  <a:pt x="1045535" y="1619693"/>
                  <a:pt x="570614" y="1857153"/>
                  <a:pt x="396949" y="183234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247554" y="4256568"/>
            <a:ext cx="202018" cy="974651"/>
          </a:xfrm>
          <a:custGeom>
            <a:avLst/>
            <a:gdLst>
              <a:gd name="connsiteX0" fmla="*/ 7088 w 202018"/>
              <a:gd name="connsiteY0" fmla="*/ 974651 h 974651"/>
              <a:gd name="connsiteX1" fmla="*/ 28353 w 202018"/>
              <a:gd name="connsiteY1" fmla="*/ 634409 h 974651"/>
              <a:gd name="connsiteX2" fmla="*/ 177209 w 202018"/>
              <a:gd name="connsiteY2" fmla="*/ 81516 h 974651"/>
              <a:gd name="connsiteX3" fmla="*/ 177209 w 202018"/>
              <a:gd name="connsiteY3" fmla="*/ 145311 h 97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974651">
                <a:moveTo>
                  <a:pt x="7088" y="974651"/>
                </a:moveTo>
                <a:cubicBezTo>
                  <a:pt x="3544" y="878958"/>
                  <a:pt x="0" y="783265"/>
                  <a:pt x="28353" y="634409"/>
                </a:cubicBezTo>
                <a:cubicBezTo>
                  <a:pt x="56707" y="485553"/>
                  <a:pt x="152400" y="163032"/>
                  <a:pt x="177209" y="81516"/>
                </a:cubicBezTo>
                <a:cubicBezTo>
                  <a:pt x="202018" y="0"/>
                  <a:pt x="177209" y="145311"/>
                  <a:pt x="177209" y="145311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573619" y="5528930"/>
            <a:ext cx="528083" cy="613144"/>
          </a:xfrm>
          <a:custGeom>
            <a:avLst/>
            <a:gdLst>
              <a:gd name="connsiteX0" fmla="*/ 0 w 528083"/>
              <a:gd name="connsiteY0" fmla="*/ 0 h 613144"/>
              <a:gd name="connsiteX1" fmla="*/ 148855 w 528083"/>
              <a:gd name="connsiteY1" fmla="*/ 212651 h 613144"/>
              <a:gd name="connsiteX2" fmla="*/ 467832 w 528083"/>
              <a:gd name="connsiteY2" fmla="*/ 552893 h 613144"/>
              <a:gd name="connsiteX3" fmla="*/ 510362 w 528083"/>
              <a:gd name="connsiteY3" fmla="*/ 574158 h 61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083" h="613144">
                <a:moveTo>
                  <a:pt x="0" y="0"/>
                </a:moveTo>
                <a:cubicBezTo>
                  <a:pt x="35441" y="60251"/>
                  <a:pt x="70883" y="120502"/>
                  <a:pt x="148855" y="212651"/>
                </a:cubicBezTo>
                <a:cubicBezTo>
                  <a:pt x="226827" y="304800"/>
                  <a:pt x="407581" y="492642"/>
                  <a:pt x="467832" y="552893"/>
                </a:cubicBezTo>
                <a:cubicBezTo>
                  <a:pt x="528083" y="613144"/>
                  <a:pt x="519222" y="593651"/>
                  <a:pt x="510362" y="574158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C:\Users\Ксюша\AppData\Local\Microsoft\Windows\Temporary Internet Files\Content.IE5\LDO4B144\MC9003503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1" y="107558"/>
            <a:ext cx="2051720" cy="1987873"/>
          </a:xfrm>
          <a:prstGeom prst="rect">
            <a:avLst/>
          </a:prstGeom>
          <a:noFill/>
        </p:spPr>
      </p:pic>
      <p:pic>
        <p:nvPicPr>
          <p:cNvPr id="47107" name="Picture 3" descr="C:\Users\Ксюша\AppData\Local\Microsoft\Windows\Temporary Internet Files\Content.IE5\OQ50DMVV\MC9003503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893"/>
            <a:ext cx="2843808" cy="1985701"/>
          </a:xfrm>
          <a:prstGeom prst="rect">
            <a:avLst/>
          </a:prstGeom>
          <a:noFill/>
        </p:spPr>
      </p:pic>
      <p:pic>
        <p:nvPicPr>
          <p:cNvPr id="47109" name="Picture 5" descr="C:\Users\Ксюша\AppData\Local\Microsoft\Windows\Temporary Internet Files\Content.IE5\3BKQECRS\MC9002335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469761"/>
            <a:ext cx="2357422" cy="238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  <p:bldP spid="11" grpId="0" build="allAtOnce" animBg="1"/>
      <p:bldP spid="12" grpId="0" build="allAtOnce" animBg="1"/>
      <p:bldP spid="13" grpId="0" build="allAtOnce" animBg="1"/>
      <p:bldP spid="16" grpId="0" animBg="1"/>
      <p:bldP spid="2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рока полимеры 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484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Апекс</vt:lpstr>
      <vt:lpstr>Точечный рисунок</vt:lpstr>
      <vt:lpstr>В МИРЕ ПОЛИМЕРОВ</vt:lpstr>
      <vt:lpstr>Презентация PowerPoint</vt:lpstr>
      <vt:lpstr>Презентация PowerPoint</vt:lpstr>
      <vt:lpstr>                          п л е н к 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натуральный   каучук</vt:lpstr>
      <vt:lpstr>          синтетический  каучук</vt:lpstr>
      <vt:lpstr>           изделия  из  резины</vt:lpstr>
      <vt:lpstr>          применение   полимеров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RockNRolf</dc:creator>
  <cp:lastModifiedBy>Пользователь Windows</cp:lastModifiedBy>
  <cp:revision>42</cp:revision>
  <dcterms:created xsi:type="dcterms:W3CDTF">2012-03-08T17:44:42Z</dcterms:created>
  <dcterms:modified xsi:type="dcterms:W3CDTF">2019-04-25T13:58:31Z</dcterms:modified>
</cp:coreProperties>
</file>