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58" r:id="rId5"/>
    <p:sldId id="263" r:id="rId6"/>
    <p:sldId id="262" r:id="rId7"/>
    <p:sldId id="261" r:id="rId8"/>
    <p:sldId id="264" r:id="rId9"/>
    <p:sldId id="265" r:id="rId10"/>
    <p:sldId id="260" r:id="rId11"/>
    <p:sldId id="268" r:id="rId12"/>
    <p:sldId id="267" r:id="rId13"/>
    <p:sldId id="269" r:id="rId14"/>
    <p:sldId id="270" r:id="rId15"/>
    <p:sldId id="273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84" autoAdjust="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304662F-CADC-4C3B-8940-96AF1D9EE6C5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5A9A-72C0-48B4-A8FA-185C81486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662F-CADC-4C3B-8940-96AF1D9EE6C5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5A9A-72C0-48B4-A8FA-185C81486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662F-CADC-4C3B-8940-96AF1D9EE6C5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5A9A-72C0-48B4-A8FA-185C81486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662F-CADC-4C3B-8940-96AF1D9EE6C5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5A9A-72C0-48B4-A8FA-185C81486D5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662F-CADC-4C3B-8940-96AF1D9EE6C5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5A9A-72C0-48B4-A8FA-185C81486D5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662F-CADC-4C3B-8940-96AF1D9EE6C5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5A9A-72C0-48B4-A8FA-185C81486D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662F-CADC-4C3B-8940-96AF1D9EE6C5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5A9A-72C0-48B4-A8FA-185C81486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662F-CADC-4C3B-8940-96AF1D9EE6C5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5A9A-72C0-48B4-A8FA-185C81486D5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662F-CADC-4C3B-8940-96AF1D9EE6C5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5A9A-72C0-48B4-A8FA-185C81486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662F-CADC-4C3B-8940-96AF1D9EE6C5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5A9A-72C0-48B4-A8FA-185C81486D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662F-CADC-4C3B-8940-96AF1D9EE6C5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5A9A-72C0-48B4-A8FA-185C81486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304662F-CADC-4C3B-8940-96AF1D9EE6C5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45E5A9A-72C0-48B4-A8FA-185C81486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00808"/>
            <a:ext cx="6984776" cy="216024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Портфолио</a:t>
            </a:r>
            <a:br>
              <a:rPr lang="ru-RU" sz="28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воспитателя </a:t>
            </a:r>
            <a:r>
              <a:rPr lang="ru-RU" sz="2800" b="1" i="1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гбдоу</a:t>
            </a:r>
            <a:r>
              <a:rPr lang="ru-RU" sz="28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№46 пушкинского района                       </a:t>
            </a:r>
            <a:r>
              <a:rPr lang="ru-RU" sz="18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г</a:t>
            </a:r>
            <a:r>
              <a:rPr lang="ru-RU" sz="28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. </a:t>
            </a:r>
            <a:r>
              <a:rPr lang="ru-RU" sz="2800" b="1" i="1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Санкт-петербург</a:t>
            </a:r>
            <a:r>
              <a:rPr lang="ru-RU" sz="28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2800" b="1" i="1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Голуновой</a:t>
            </a:r>
            <a:r>
              <a:rPr lang="ru-RU" sz="28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эльмиры</a:t>
            </a:r>
            <a:r>
              <a:rPr lang="ru-RU" sz="28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шамилевны</a:t>
            </a:r>
            <a:endParaRPr lang="ru-RU" sz="2800" b="1" i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122" name="Picture 2" descr="http://i71.beon.ru/1/29/412901/71/18295771/glitt06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17032"/>
            <a:ext cx="15240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71.beon.ru/1/29/412901/71/18295771/glitt06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83327">
            <a:off x="6194032" y="3789041"/>
            <a:ext cx="15240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8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s622623.vk.me/v622623097/4c5d8/vCSsMImV1M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29" y="973603"/>
            <a:ext cx="3576480" cy="238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s622623.vk.me/v622623097/4c611/yahFgsRxnD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07234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s631519.vk.me/v631519097/2649/OmmHagst8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63" y="3501008"/>
            <a:ext cx="3543949" cy="236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584776" cy="530195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Моя тема по самообразованию:</a:t>
            </a:r>
            <a:br>
              <a:rPr lang="ru-RU" sz="28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«Игры </a:t>
            </a:r>
            <a:r>
              <a:rPr lang="ru-RU" sz="1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и эксперименты как средство экологического воспитания </a:t>
            </a:r>
            <a:r>
              <a:rPr lang="ru-RU" sz="18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дошкольников»</a:t>
            </a:r>
            <a:br>
              <a:rPr lang="ru-RU" sz="18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1800" b="1" i="1" cap="none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Цель:</a:t>
            </a:r>
            <a:r>
              <a:rPr lang="ru-RU" sz="1800" b="1" i="1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1800" b="1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исследование игры и познавательно-исследовательской деятельности как средства экологического воспитания дошкольника.</a:t>
            </a:r>
            <a:br>
              <a:rPr lang="ru-RU" sz="1800" b="1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1800" b="1" cap="none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Задачи:</a:t>
            </a:r>
            <a:r>
              <a:rPr lang="ru-RU" sz="1800" b="1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1800" b="1" i="1" cap="none" dirty="0" smtClean="0">
                <a:latin typeface="Monotype Corsiva" panose="03010101010201010101" pitchFamily="66" charset="0"/>
              </a:rPr>
              <a:t>Изучить особенности познавательной активности через игровую деятельность, а именно экологические игры;</a:t>
            </a:r>
            <a:br>
              <a:rPr lang="ru-RU" sz="1800" b="1" i="1" cap="none" dirty="0" smtClean="0">
                <a:latin typeface="Monotype Corsiva" panose="03010101010201010101" pitchFamily="66" charset="0"/>
              </a:rPr>
            </a:br>
            <a:r>
              <a:rPr lang="ru-RU" sz="1800" b="1" i="1" cap="none" dirty="0" smtClean="0">
                <a:latin typeface="Monotype Corsiva" panose="03010101010201010101" pitchFamily="66" charset="0"/>
              </a:rPr>
              <a:t>Развивать у детей способности устанавливать причинно-следственные связи на основе элементарного эксперимента;</a:t>
            </a:r>
            <a:br>
              <a:rPr lang="ru-RU" sz="1800" b="1" i="1" cap="none" dirty="0" smtClean="0">
                <a:latin typeface="Monotype Corsiva" panose="03010101010201010101" pitchFamily="66" charset="0"/>
              </a:rPr>
            </a:br>
            <a:r>
              <a:rPr lang="ru-RU" sz="1800" b="1" i="1" cap="none" dirty="0" smtClean="0">
                <a:latin typeface="Monotype Corsiva" panose="03010101010201010101" pitchFamily="66" charset="0"/>
              </a:rPr>
              <a:t>Воспитывать экологическую грамотность дошкольника.</a:t>
            </a:r>
            <a:r>
              <a:rPr lang="ru-RU" sz="1800" cap="none" dirty="0" smtClean="0">
                <a:latin typeface="Monotype Corsiva" panose="03010101010201010101" pitchFamily="66" charset="0"/>
              </a:rPr>
              <a:t/>
            </a:r>
            <a:br>
              <a:rPr lang="ru-RU" sz="1800" cap="none" dirty="0" smtClean="0">
                <a:latin typeface="Monotype Corsiva" panose="03010101010201010101" pitchFamily="66" charset="0"/>
              </a:rPr>
            </a:br>
            <a:r>
              <a:rPr lang="ru-RU" sz="1800" cap="none" dirty="0" smtClean="0">
                <a:latin typeface="Monotype Corsiva" panose="03010101010201010101" pitchFamily="66" charset="0"/>
              </a:rPr>
              <a:t/>
            </a:r>
            <a:br>
              <a:rPr lang="ru-RU" sz="1800" cap="none" dirty="0" smtClean="0">
                <a:latin typeface="Monotype Corsiva" panose="03010101010201010101" pitchFamily="66" charset="0"/>
              </a:rPr>
            </a:br>
            <a:r>
              <a:rPr lang="ru-RU" sz="1800" b="1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1800" b="1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1800" u="sng" cap="none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sz="1800" b="1" i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10006"/>
            <a:ext cx="324036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10006"/>
            <a:ext cx="3633161" cy="236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403968"/>
            <a:ext cx="3637022" cy="240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5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3096344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132348" cy="234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3501008"/>
            <a:ext cx="3096344" cy="225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3501008"/>
            <a:ext cx="3132348" cy="225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1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64807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Наши Достижения:</a:t>
            </a:r>
            <a:endParaRPr lang="ru-RU" sz="2800" b="1" i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http://ds46-pushkin.ru/index/images/dost_apr15g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10" y="2564904"/>
            <a:ext cx="2287675" cy="324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s46-pushkin.ru/index/images/dost_apr15g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816"/>
            <a:ext cx="2266577" cy="321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s46-pushkin.ru/index/images/dost_apr15g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813" y="2521362"/>
            <a:ext cx="2259491" cy="321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1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13045"/>
            <a:ext cx="2047213" cy="291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99040"/>
            <a:ext cx="2040289" cy="289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765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20687"/>
            <a:ext cx="6400800" cy="1023743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Мои достижения</a:t>
            </a:r>
            <a:endParaRPr lang="ru-RU" sz="2800" b="1" i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http://ds46-pushkin.ru/index/images/dostigenia_pedagog_ap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88" y="2420888"/>
            <a:ext cx="2304256" cy="326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s46-pushkin.ru/index/images/dostigenia_pedagog_ap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492" y="1644431"/>
            <a:ext cx="2303015" cy="326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955" y="2420888"/>
            <a:ext cx="2285009" cy="326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421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User\Desktop\Эльмира\Свидетельст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21" y="1902458"/>
            <a:ext cx="2016224" cy="28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Эльмира\Свидетельство о публикации СУ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216" y="1060566"/>
            <a:ext cx="1939009" cy="27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20888"/>
            <a:ext cx="1943343" cy="273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155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b="1" i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6" name="Picture 4" descr="http://u.jimdo.com/www400/o/s5c01cd0a63891cf2/img/i4c6939eb03bff17c/1394481216/std/ima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2" y="2708920"/>
            <a:ext cx="441007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621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5184576" cy="331236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2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22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18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18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18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18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sz="1800" b="1" i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289953"/>
            <a:ext cx="41044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spc="300" dirty="0" smtClean="0">
                <a:latin typeface="Monotype Corsiva" panose="03010101010201010101" pitchFamily="66" charset="0"/>
                <a:ea typeface="+mj-ea"/>
                <a:cs typeface="+mj-cs"/>
              </a:rPr>
              <a:t>ГОЛУНОВА ЭЛЬМИРА ШАМИЛЕВНА</a:t>
            </a:r>
            <a:r>
              <a:rPr lang="ru-RU" sz="2200" b="1" i="1" cap="all" spc="300" dirty="0">
                <a:solidFill>
                  <a:srgbClr val="0070C0"/>
                </a:solidFill>
                <a:latin typeface="Monotype Corsiva" panose="03010101010201010101" pitchFamily="66" charset="0"/>
                <a:ea typeface="+mj-ea"/>
                <a:cs typeface="+mj-cs"/>
              </a:rPr>
              <a:t/>
            </a:r>
            <a:br>
              <a:rPr lang="ru-RU" sz="2200" b="1" i="1" cap="all" spc="300" dirty="0">
                <a:solidFill>
                  <a:srgbClr val="0070C0"/>
                </a:solidFill>
                <a:latin typeface="Monotype Corsiva" panose="03010101010201010101" pitchFamily="66" charset="0"/>
                <a:ea typeface="+mj-ea"/>
                <a:cs typeface="+mj-cs"/>
              </a:rPr>
            </a:br>
            <a:r>
              <a:rPr lang="ru-RU" sz="2200" b="1" i="1" spc="300" dirty="0" smtClean="0">
                <a:solidFill>
                  <a:srgbClr val="0070C0"/>
                </a:solidFill>
                <a:latin typeface="Monotype Corsiva" panose="03010101010201010101" pitchFamily="66" charset="0"/>
                <a:ea typeface="+mj-ea"/>
                <a:cs typeface="+mj-cs"/>
              </a:rPr>
              <a:t>Дата рождения: </a:t>
            </a:r>
            <a:r>
              <a:rPr lang="ru-RU" sz="2200" b="1" i="1" cap="all" spc="300" dirty="0" smtClean="0">
                <a:latin typeface="Monotype Corsiva" panose="03010101010201010101" pitchFamily="66" charset="0"/>
                <a:ea typeface="+mj-ea"/>
                <a:cs typeface="+mj-cs"/>
              </a:rPr>
              <a:t>24.11.1984</a:t>
            </a:r>
            <a:r>
              <a:rPr lang="ru-RU" sz="2200" b="1" i="1" cap="all" spc="300" dirty="0">
                <a:solidFill>
                  <a:srgbClr val="0070C0"/>
                </a:solidFill>
                <a:latin typeface="Monotype Corsiva" panose="03010101010201010101" pitchFamily="66" charset="0"/>
                <a:ea typeface="+mj-ea"/>
                <a:cs typeface="+mj-cs"/>
              </a:rPr>
              <a:t/>
            </a:r>
            <a:br>
              <a:rPr lang="ru-RU" sz="2200" b="1" i="1" cap="all" spc="300" dirty="0">
                <a:solidFill>
                  <a:srgbClr val="0070C0"/>
                </a:solidFill>
                <a:latin typeface="Monotype Corsiva" panose="03010101010201010101" pitchFamily="66" charset="0"/>
                <a:ea typeface="+mj-ea"/>
                <a:cs typeface="+mj-cs"/>
              </a:rPr>
            </a:br>
            <a:r>
              <a:rPr lang="ru-RU" sz="2200" b="1" i="1" spc="300" dirty="0" smtClean="0">
                <a:solidFill>
                  <a:srgbClr val="0070C0"/>
                </a:solidFill>
                <a:latin typeface="Monotype Corsiva" panose="03010101010201010101" pitchFamily="66" charset="0"/>
                <a:ea typeface="+mj-ea"/>
                <a:cs typeface="+mj-cs"/>
              </a:rPr>
              <a:t>Место работы</a:t>
            </a:r>
            <a:r>
              <a:rPr lang="ru-RU" sz="2200" b="1" i="1" cap="all" spc="300" dirty="0" smtClean="0">
                <a:solidFill>
                  <a:srgbClr val="0070C0"/>
                </a:solidFill>
                <a:latin typeface="Monotype Corsiva" panose="03010101010201010101" pitchFamily="66" charset="0"/>
                <a:ea typeface="+mj-ea"/>
                <a:cs typeface="+mj-cs"/>
              </a:rPr>
              <a:t>: </a:t>
            </a:r>
            <a:r>
              <a:rPr lang="ru-RU" sz="2200" b="1" i="1" spc="300" dirty="0" smtClean="0">
                <a:latin typeface="Monotype Corsiva" panose="03010101010201010101" pitchFamily="66" charset="0"/>
                <a:ea typeface="+mj-ea"/>
                <a:cs typeface="+mj-cs"/>
              </a:rPr>
              <a:t>ГБДОУ №46 ПУШКИНСКОГО РАЙОНА </a:t>
            </a:r>
            <a:r>
              <a:rPr lang="ru-RU" sz="1400" b="1" i="1" spc="300" dirty="0" smtClean="0">
                <a:latin typeface="Monotype Corsiva" panose="03010101010201010101" pitchFamily="66" charset="0"/>
                <a:ea typeface="+mj-ea"/>
                <a:cs typeface="+mj-cs"/>
              </a:rPr>
              <a:t>Г.</a:t>
            </a:r>
            <a:r>
              <a:rPr lang="ru-RU" sz="2000" b="1" i="1" spc="300" dirty="0" smtClean="0">
                <a:latin typeface="Monotype Corsiva" panose="03010101010201010101" pitchFamily="66" charset="0"/>
                <a:ea typeface="+mj-ea"/>
                <a:cs typeface="+mj-cs"/>
              </a:rPr>
              <a:t>САНКТ-ПЕТЕРБУРГ</a:t>
            </a:r>
            <a:r>
              <a:rPr lang="ru-RU" sz="2000" b="1" i="1" spc="300" dirty="0" smtClean="0">
                <a:solidFill>
                  <a:srgbClr val="0070C0"/>
                </a:solidFill>
                <a:latin typeface="Monotype Corsiva" panose="03010101010201010101" pitchFamily="66" charset="0"/>
                <a:ea typeface="+mj-ea"/>
                <a:cs typeface="+mj-cs"/>
              </a:rPr>
              <a:t/>
            </a:r>
            <a:br>
              <a:rPr lang="ru-RU" sz="2000" b="1" i="1" spc="300" dirty="0" smtClean="0">
                <a:solidFill>
                  <a:srgbClr val="0070C0"/>
                </a:solidFill>
                <a:latin typeface="Monotype Corsiva" panose="03010101010201010101" pitchFamily="66" charset="0"/>
                <a:ea typeface="+mj-ea"/>
                <a:cs typeface="+mj-cs"/>
              </a:rPr>
            </a:br>
            <a:r>
              <a:rPr lang="ru-RU" sz="2000" b="1" i="1" spc="300" dirty="0" smtClean="0">
                <a:solidFill>
                  <a:srgbClr val="0070C0"/>
                </a:solidFill>
                <a:latin typeface="Monotype Corsiva" panose="03010101010201010101" pitchFamily="66" charset="0"/>
                <a:ea typeface="+mj-ea"/>
                <a:cs typeface="+mj-cs"/>
              </a:rPr>
              <a:t>Должность:</a:t>
            </a:r>
            <a:r>
              <a:rPr lang="ru-RU" sz="2000" b="1" i="1" cap="all" spc="300" dirty="0" smtClean="0">
                <a:solidFill>
                  <a:srgbClr val="0070C0"/>
                </a:solidFill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ru-RU" sz="2000" b="1" i="1" cap="all" spc="300" dirty="0">
                <a:latin typeface="Monotype Corsiva" panose="03010101010201010101" pitchFamily="66" charset="0"/>
                <a:ea typeface="+mj-ea"/>
                <a:cs typeface="+mj-cs"/>
              </a:rPr>
              <a:t>воспитатель</a:t>
            </a:r>
            <a:br>
              <a:rPr lang="ru-RU" sz="2000" b="1" i="1" cap="all" spc="300" dirty="0">
                <a:latin typeface="Monotype Corsiva" panose="03010101010201010101" pitchFamily="66" charset="0"/>
                <a:ea typeface="+mj-ea"/>
                <a:cs typeface="+mj-cs"/>
              </a:rPr>
            </a:br>
            <a:r>
              <a:rPr lang="ru-RU" sz="2000" b="1" i="1" spc="300" dirty="0" smtClean="0">
                <a:solidFill>
                  <a:srgbClr val="0070C0"/>
                </a:solidFill>
                <a:latin typeface="Monotype Corsiva" panose="03010101010201010101" pitchFamily="66" charset="0"/>
                <a:ea typeface="+mj-ea"/>
                <a:cs typeface="+mj-cs"/>
              </a:rPr>
              <a:t>Стаж работы</a:t>
            </a:r>
            <a:r>
              <a:rPr lang="ru-RU" sz="2000" b="1" i="1" cap="all" spc="300" dirty="0" smtClean="0">
                <a:solidFill>
                  <a:srgbClr val="0070C0"/>
                </a:solidFill>
                <a:latin typeface="Monotype Corsiva" panose="03010101010201010101" pitchFamily="66" charset="0"/>
                <a:ea typeface="+mj-ea"/>
                <a:cs typeface="+mj-cs"/>
              </a:rPr>
              <a:t>: </a:t>
            </a:r>
            <a:r>
              <a:rPr lang="ru-RU" sz="2000" b="1" i="1" cap="all" spc="300" dirty="0">
                <a:latin typeface="Monotype Corsiva" panose="03010101010201010101" pitchFamily="66" charset="0"/>
                <a:ea typeface="+mj-ea"/>
                <a:cs typeface="+mj-cs"/>
              </a:rPr>
              <a:t>4,5 года</a:t>
            </a:r>
            <a:r>
              <a:rPr lang="ru-RU" sz="2000" b="1" i="1" cap="all" spc="300" dirty="0">
                <a:solidFill>
                  <a:srgbClr val="0070C0"/>
                </a:solidFill>
                <a:latin typeface="Monotype Corsiva" panose="03010101010201010101" pitchFamily="66" charset="0"/>
                <a:ea typeface="+mj-ea"/>
                <a:cs typeface="+mj-cs"/>
              </a:rPr>
              <a:t/>
            </a:r>
            <a:br>
              <a:rPr lang="ru-RU" sz="2000" b="1" i="1" cap="all" spc="300" dirty="0">
                <a:solidFill>
                  <a:srgbClr val="0070C0"/>
                </a:solidFill>
                <a:latin typeface="Monotype Corsiva" panose="03010101010201010101" pitchFamily="66" charset="0"/>
                <a:ea typeface="+mj-ea"/>
                <a:cs typeface="+mj-cs"/>
              </a:rPr>
            </a:br>
            <a:r>
              <a:rPr lang="ru-RU" sz="2000" b="1" i="1" spc="300" dirty="0" smtClean="0">
                <a:solidFill>
                  <a:srgbClr val="0070C0"/>
                </a:solidFill>
                <a:latin typeface="Monotype Corsiva" panose="03010101010201010101" pitchFamily="66" charset="0"/>
                <a:ea typeface="+mj-ea"/>
                <a:cs typeface="+mj-cs"/>
              </a:rPr>
              <a:t>Категория:</a:t>
            </a:r>
            <a:r>
              <a:rPr lang="ru-RU" sz="2000" b="1" i="1" cap="all" spc="300" dirty="0" smtClean="0">
                <a:solidFill>
                  <a:srgbClr val="0070C0"/>
                </a:solidFill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lang="ru-RU" sz="2000" b="1" i="1" cap="all" spc="300" dirty="0">
                <a:latin typeface="Monotype Corsiva" panose="03010101010201010101" pitchFamily="66" charset="0"/>
                <a:ea typeface="+mj-ea"/>
                <a:cs typeface="+mj-cs"/>
              </a:rPr>
              <a:t>первая</a:t>
            </a:r>
            <a:r>
              <a:rPr lang="ru-RU" sz="2000" b="1" i="1" cap="all" spc="300" dirty="0">
                <a:solidFill>
                  <a:srgbClr val="0070C0"/>
                </a:solidFill>
                <a:latin typeface="Monotype Corsiva" panose="03010101010201010101" pitchFamily="66" charset="0"/>
                <a:ea typeface="+mj-ea"/>
                <a:cs typeface="+mj-cs"/>
              </a:rPr>
              <a:t/>
            </a:r>
            <a:br>
              <a:rPr lang="ru-RU" sz="2000" b="1" i="1" cap="all" spc="300" dirty="0">
                <a:solidFill>
                  <a:srgbClr val="0070C0"/>
                </a:solidFill>
                <a:latin typeface="Monotype Corsiva" panose="03010101010201010101" pitchFamily="66" charset="0"/>
                <a:ea typeface="+mj-ea"/>
                <a:cs typeface="+mj-cs"/>
              </a:rPr>
            </a:br>
            <a:r>
              <a:rPr lang="ru-RU" sz="2000" b="1" i="1" cap="all" spc="300" dirty="0">
                <a:solidFill>
                  <a:srgbClr val="0070C0"/>
                </a:solidFill>
                <a:latin typeface="Monotype Corsiva" panose="03010101010201010101" pitchFamily="66" charset="0"/>
                <a:ea typeface="+mj-ea"/>
                <a:cs typeface="+mj-cs"/>
              </a:rPr>
              <a:t/>
            </a:r>
            <a:br>
              <a:rPr lang="ru-RU" sz="2000" b="1" i="1" cap="all" spc="300" dirty="0">
                <a:solidFill>
                  <a:srgbClr val="0070C0"/>
                </a:solidFill>
                <a:latin typeface="Monotype Corsiva" panose="03010101010201010101" pitchFamily="66" charset="0"/>
                <a:ea typeface="+mj-ea"/>
                <a:cs typeface="+mj-cs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41376"/>
            <a:ext cx="2808312" cy="42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26950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Лучший способ воспитать хороших детей- это сделать их счастливыми!</a:t>
            </a:r>
            <a:endParaRPr lang="ru-RU" sz="2400" b="1" i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20" y="2564904"/>
            <a:ext cx="543376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2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268760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Дошкольное детство- </a:t>
            </a:r>
            <a:r>
              <a:rPr lang="ru-RU" b="1" dirty="0" smtClean="0">
                <a:latin typeface="Monotype Corsiva" panose="03010101010201010101" pitchFamily="66" charset="0"/>
              </a:rPr>
              <a:t>уникальный период в жизни человека, когда формируется здоровье; осуществляется развитие личности. В начале пути каждого человека рядом с беззащитным малышом находятся самые главные люди в его жизни- родители. Благодаря их любви, заботе, эмоциональной близости и поддержке ребенок растет и развивается, и у него возникает чувство доверия к миру и окружающим его людям. На определенном этапе жизненного пути ребенок поступает в детский сад. Теперь его окружают новые люди: взрослые и дети, которых он раньше не знал, и которые  составляют иную общность, чем его семья.       .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3" name="Picture 2" descr="http://cs10790.vk.me/u21148422/151589851/z_0e1b573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3619784"/>
            <a:ext cx="3096344" cy="20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90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24744"/>
            <a:ext cx="71287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anose="03010101010201010101" pitchFamily="66" charset="0"/>
              </a:rPr>
              <a:t>Если родители и воспитатели объединят свои усилия и обеспечат малышу защиту, эмоциональный комфорт, интересную и содержательную жизнь в детском саду и дома, а детский сад будет способствовать его развитию, умению общаться со сверстниками, поможет подготовиться к школе, то можно с уверенностью сказать, что произошедшие изменения в жизни ребенка- ему на благо. Работа воспитателя детского сада- это неисчерпаемая кладезь педагогических открытий. Опыт показывает, что только полноценное общение приносит радость, так как оно направлено на установление отношений детей друг с другом. В налаживании контактов с детьми важно, чтобы родители и воспитатели были союзниками. Только в этом случае возможно создание условий, помогающих раскрытию всех творческих и человеческих возможностей ребенка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1935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412777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Monotype Corsiva" panose="03010101010201010101" pitchFamily="66" charset="0"/>
              </a:rPr>
              <a:t>Начиная работать в детском саду, уверенность в себе мне дали дети. С удовольствием иду к детям и знаю, что они меня ждут, я им нужна. Игры – занятия с детьми настолько заряжают энергией, что ее хватает до </a:t>
            </a:r>
            <a:r>
              <a:rPr lang="ru-RU" b="1" i="1" dirty="0">
                <a:latin typeface="Monotype Corsiva" panose="03010101010201010101" pitchFamily="66" charset="0"/>
              </a:rPr>
              <a:t>следующего</a:t>
            </a:r>
            <a:r>
              <a:rPr lang="ru-RU" sz="2000" b="1" i="1" dirty="0">
                <a:latin typeface="Monotype Corsiva" panose="03010101010201010101" pitchFamily="66" charset="0"/>
              </a:rPr>
              <a:t> прихода к детям, а там снова что – то новое и </a:t>
            </a:r>
            <a:r>
              <a:rPr lang="ru-RU" sz="2000" b="1" i="1" dirty="0" err="1">
                <a:latin typeface="Monotype Corsiva" panose="03010101010201010101" pitchFamily="66" charset="0"/>
              </a:rPr>
              <a:t>интересное.Богатая</a:t>
            </a:r>
            <a:r>
              <a:rPr lang="ru-RU" sz="2000" b="1" i="1" dirty="0">
                <a:latin typeface="Monotype Corsiva" panose="03010101010201010101" pitchFamily="66" charset="0"/>
              </a:rPr>
              <a:t> фантазия детей </a:t>
            </a:r>
            <a:r>
              <a:rPr lang="ru-RU" sz="2000" b="1" i="1" dirty="0" err="1">
                <a:latin typeface="Monotype Corsiva" panose="03010101010201010101" pitchFamily="66" charset="0"/>
              </a:rPr>
              <a:t>безгранична.Широко</a:t>
            </a:r>
            <a:r>
              <a:rPr lang="ru-RU" sz="2000" b="1" i="1" dirty="0">
                <a:latin typeface="Monotype Corsiva" panose="03010101010201010101" pitchFamily="66" charset="0"/>
              </a:rPr>
              <a:t> раскрытые, большие, удивленные глаза. Глаза ребенка. Глаза гения. Подлинная красота. То, что я заложу в эти глаза, маленького гения как воспитатель, такой результат и получу.  Мне очень нравится давать детям первые шаги знаний, играть с ними, развивать и учить добру. Многие представляют работу воспитателя лишь как игру с детьми, и не подозревают, что требуется много кропотливого труда, терпения, чтобы каждый ребёнок вырос настоящим </a:t>
            </a:r>
            <a:r>
              <a:rPr lang="ru-RU" sz="2000" b="1" i="1" dirty="0" smtClean="0">
                <a:latin typeface="Monotype Corsiva" panose="03010101010201010101" pitchFamily="66" charset="0"/>
              </a:rPr>
              <a:t>человеком.</a:t>
            </a:r>
            <a:endParaRPr lang="ru-RU" sz="2000" b="1" i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55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фото\101_PANA\P1010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268760"/>
            <a:ext cx="3576398" cy="268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фото\101_PANA\P10101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8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96752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Воспитывать детей </a:t>
            </a:r>
            <a:r>
              <a:rPr lang="ru-RU" sz="2000" dirty="0"/>
              <a:t>- </a:t>
            </a:r>
            <a:r>
              <a:rPr lang="ru-RU" sz="2000" b="1" dirty="0">
                <a:latin typeface="Monotype Corsiva" panose="03010101010201010101" pitchFamily="66" charset="0"/>
              </a:rPr>
              <a:t>это большая ответственность. Перед педагогом не просто ребенок, а будущий инженер, политик, врач или просто рабочий. Каким он будет? Добрым, сильным, открытым, чувственным, или замкнутым, раздражительным, агрессивным. Такие серьезные задачи решает на первый взгляд легкая, игривая профессия воспитателя. Я учу детей видеть прекрасное, быть добрыми и честными. И так день за днем мы вместе идем по тропе знаний, на которой они учатся различать добро и зло, познают себя и окружающий мир, а я беспрестанно учусь у них преданности, искренности, открытости, любви….</a:t>
            </a:r>
            <a:r>
              <a:rPr lang="ru-RU" sz="2000" b="1" dirty="0" smtClean="0">
                <a:latin typeface="Monotype Corsiva" panose="03010101010201010101" pitchFamily="66" charset="0"/>
              </a:rPr>
              <a:t> Секрет их чистой любви прост: они открыты  и простодушны и  для меня лучшая награда –  их радостная улыбка и  слова: « Вы завтра придете снова?».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302433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355239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5"/>
            <a:ext cx="355239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3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260</TotalTime>
  <Words>451</Words>
  <Application>Microsoft Office PowerPoint</Application>
  <PresentationFormat>Экран (4:3)</PresentationFormat>
  <Paragraphs>12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Constantia</vt:lpstr>
      <vt:lpstr>Garamond</vt:lpstr>
      <vt:lpstr>Monotype Corsiva</vt:lpstr>
      <vt:lpstr>Times New Roman</vt:lpstr>
      <vt:lpstr>Wingdings</vt:lpstr>
      <vt:lpstr>Кутюр</vt:lpstr>
      <vt:lpstr>Портфолио  воспитателя гбдоу №46 пушкинского района                       г. Санкт-петербург Голуновой эльмиры шамилевны</vt:lpstr>
      <vt:lpstr>     </vt:lpstr>
      <vt:lpstr>Лучший способ воспитать хороших детей- это сделать их счастливыми!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Моя тема по самообразованию: «Игры и эксперименты как средство экологического воспитания дошкольников» Цель: исследование игры и познавательно-исследовательской деятельности как средства экологического воспитания дошкольника. Задачи: Изучить особенности познавательной активности через игровую деятельность, а именно экологические игры; Развивать у детей способности устанавливать причинно-следственные связи на основе элементарного эксперимента; Воспитывать экологическую грамотность дошкольника.    </vt:lpstr>
      <vt:lpstr>Презентация PowerPoint</vt:lpstr>
      <vt:lpstr>Презентация PowerPoint</vt:lpstr>
      <vt:lpstr>Наши Достижения:</vt:lpstr>
      <vt:lpstr>Презентация PowerPoint</vt:lpstr>
      <vt:lpstr>Мои достижения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 воспитателя гбдоу №46 пушкинского района                  г. Санкт-петербург</dc:title>
  <dc:creator>User</dc:creator>
  <cp:lastModifiedBy>TIMUUUURRR</cp:lastModifiedBy>
  <cp:revision>26</cp:revision>
  <dcterms:created xsi:type="dcterms:W3CDTF">2015-12-13T14:22:54Z</dcterms:created>
  <dcterms:modified xsi:type="dcterms:W3CDTF">2016-01-28T18:59:54Z</dcterms:modified>
</cp:coreProperties>
</file>