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>
        <p:scale>
          <a:sx n="69" d="100"/>
          <a:sy n="69" d="100"/>
        </p:scale>
        <p:origin x="-10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4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03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8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8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9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5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5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8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8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0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CD306-58F6-47CA-BF9A-4D489A01AC5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83E5-A32C-4BEB-B778-0F413FCF1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6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4" b="100000" l="645" r="98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43351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85293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Использование здоровьесберегающих технологий в раннем дошкольном возрасте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886200"/>
            <a:ext cx="6480720" cy="31432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          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Подготовила воспитатель                                  МБОУ ЦО №18 Савоськина Ю. В.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7030A0"/>
                </a:solidFill>
              </a:rPr>
              <a:t>Современные </a:t>
            </a:r>
            <a:r>
              <a:rPr lang="ru-RU" b="1" dirty="0">
                <a:solidFill>
                  <a:srgbClr val="7030A0"/>
                </a:solidFill>
              </a:rPr>
              <a:t>здоровьесберегающиетехнологии: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1. Технологии сохранения и стимулирования здоровья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2. Технологии обучения здоровому образу жизни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3. Коррекционные технологии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581128"/>
            <a:ext cx="2304256" cy="198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869160"/>
            <a:ext cx="2304256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576064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rgbClr val="7030A0"/>
                </a:solidFill>
              </a:rPr>
              <a:t>Технологии сохранения </a:t>
            </a:r>
            <a:r>
              <a:rPr lang="ru-RU" sz="4000" b="1" dirty="0">
                <a:solidFill>
                  <a:srgbClr val="7030A0"/>
                </a:solidFill>
              </a:rPr>
              <a:t>и </a:t>
            </a:r>
            <a:r>
              <a:rPr lang="ru-RU" sz="4000" b="1" dirty="0" smtClean="0">
                <a:solidFill>
                  <a:srgbClr val="7030A0"/>
                </a:solidFill>
              </a:rPr>
              <a:t>    стимулирования здоровья</a:t>
            </a:r>
            <a:r>
              <a:rPr lang="ru-RU" sz="4000" dirty="0">
                <a:solidFill>
                  <a:srgbClr val="7030A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i="1" dirty="0" smtClean="0">
                <a:solidFill>
                  <a:srgbClr val="7030A0"/>
                </a:solidFill>
              </a:rPr>
              <a:t>Стретчинг</a:t>
            </a:r>
            <a:r>
              <a:rPr lang="ru-RU" sz="3200" b="1" i="1" dirty="0" smtClean="0">
                <a:solidFill>
                  <a:srgbClr val="002060"/>
                </a:solidFill>
              </a:rPr>
              <a:t>—это </a:t>
            </a:r>
            <a:r>
              <a:rPr lang="ru-RU" sz="3200" b="1" i="1" dirty="0">
                <a:solidFill>
                  <a:srgbClr val="002060"/>
                </a:solidFill>
              </a:rPr>
              <a:t>комплекс </a:t>
            </a:r>
            <a:r>
              <a:rPr lang="ru-RU" sz="3200" b="1" i="1" dirty="0" smtClean="0">
                <a:solidFill>
                  <a:srgbClr val="002060"/>
                </a:solidFill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упражнений</a:t>
            </a:r>
            <a:r>
              <a:rPr lang="ru-RU" sz="3200" b="1" i="1" dirty="0">
                <a:solidFill>
                  <a:srgbClr val="002060"/>
                </a:solidFill>
              </a:rPr>
              <a:t>, направленный </a:t>
            </a:r>
            <a:r>
              <a:rPr lang="ru-RU" sz="3200" b="1" i="1" dirty="0" smtClean="0">
                <a:solidFill>
                  <a:srgbClr val="002060"/>
                </a:solidFill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на </a:t>
            </a:r>
            <a:r>
              <a:rPr lang="ru-RU" sz="3200" b="1" i="1" dirty="0">
                <a:solidFill>
                  <a:srgbClr val="002060"/>
                </a:solidFill>
              </a:rPr>
              <a:t>развитие гибкости </a:t>
            </a:r>
            <a:r>
              <a:rPr lang="ru-RU" sz="3200" b="1" i="1" dirty="0" smtClean="0">
                <a:solidFill>
                  <a:srgbClr val="002060"/>
                </a:solidFill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и </a:t>
            </a:r>
            <a:r>
              <a:rPr lang="ru-RU" sz="3200" b="1" i="1" dirty="0">
                <a:solidFill>
                  <a:srgbClr val="002060"/>
                </a:solidFill>
              </a:rPr>
              <a:t>растяжки. 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b="1" i="1" dirty="0" smtClean="0">
                <a:solidFill>
                  <a:srgbClr val="7030A0"/>
                </a:solidFill>
              </a:rPr>
              <a:t>Ритмопластика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>
                <a:solidFill>
                  <a:srgbClr val="002060"/>
                </a:solidFill>
              </a:rPr>
              <a:t>-является </a:t>
            </a:r>
            <a:r>
              <a:rPr lang="ru-RU" sz="3200" b="1" i="1" dirty="0" smtClean="0">
                <a:solidFill>
                  <a:srgbClr val="002060"/>
                </a:solidFill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музыкально-ритмическим 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психотренингом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3059832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61447"/>
            <a:ext cx="349188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16216" cy="658336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i="1" dirty="0">
                <a:solidFill>
                  <a:srgbClr val="7030A0"/>
                </a:solidFill>
              </a:rPr>
              <a:t>Динамические паузы </a:t>
            </a:r>
            <a:r>
              <a:rPr lang="ru-RU" b="1" i="1" dirty="0">
                <a:solidFill>
                  <a:srgbClr val="002060"/>
                </a:solidFill>
              </a:rPr>
              <a:t>-</a:t>
            </a:r>
            <a:r>
              <a:rPr lang="ru-RU" sz="3600" b="1" i="1" dirty="0">
                <a:solidFill>
                  <a:srgbClr val="002060"/>
                </a:solidFill>
              </a:rPr>
              <a:t>это подвижные, хороводные игры, физкультурные минутки. 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7030A0"/>
                </a:solidFill>
              </a:rPr>
              <a:t>Релаксация</a:t>
            </a:r>
            <a:r>
              <a:rPr lang="ru-RU" sz="3600" b="1" i="1" dirty="0">
                <a:solidFill>
                  <a:srgbClr val="002060"/>
                </a:solidFill>
              </a:rPr>
              <a:t>–снижение тонуса скелетной мускулатуры</a:t>
            </a:r>
            <a:r>
              <a:rPr lang="ru-RU" sz="3600" b="1" i="1" dirty="0"/>
              <a:t>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4000" b="1" i="1" dirty="0">
                <a:solidFill>
                  <a:srgbClr val="7030A0"/>
                </a:solidFill>
              </a:rPr>
              <a:t>Пальчиковая гимнастика </a:t>
            </a:r>
            <a:r>
              <a:rPr lang="ru-RU" b="1" i="1" dirty="0">
                <a:solidFill>
                  <a:srgbClr val="002060"/>
                </a:solidFill>
              </a:rPr>
              <a:t>–</a:t>
            </a:r>
            <a:r>
              <a:rPr lang="ru-RU" sz="3600" b="1" i="1" dirty="0">
                <a:solidFill>
                  <a:srgbClr val="002060"/>
                </a:solidFill>
              </a:rPr>
              <a:t>гимнастика кистей рук, сопровождается короткими стихами.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7030A0"/>
                </a:solidFill>
              </a:rPr>
              <a:t>Гимнастика для глаз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-</a:t>
            </a:r>
            <a:r>
              <a:rPr lang="ru-RU" sz="3600" b="1" i="1" dirty="0">
                <a:solidFill>
                  <a:srgbClr val="002060"/>
                </a:solidFill>
              </a:rPr>
              <a:t>комплекс упражнений для профилактики хорошего зрения.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97" y="188640"/>
            <a:ext cx="2232248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47714"/>
            <a:ext cx="2376264" cy="1714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76" y="5157192"/>
            <a:ext cx="2166463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96" y="3662214"/>
            <a:ext cx="2236567" cy="14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8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0"/>
            <a:ext cx="5436096" cy="6381328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i="1" dirty="0" smtClean="0">
                <a:solidFill>
                  <a:srgbClr val="7030A0"/>
                </a:solidFill>
              </a:rPr>
              <a:t/>
            </a:r>
            <a:br>
              <a:rPr lang="ru-RU" sz="4000" b="1" i="1" dirty="0" smtClean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Дыхательная </a:t>
            </a:r>
            <a:r>
              <a:rPr lang="ru-RU" sz="3600" b="1" i="1" dirty="0">
                <a:solidFill>
                  <a:srgbClr val="7030A0"/>
                </a:solidFill>
              </a:rPr>
              <a:t>гимнастика </a:t>
            </a:r>
            <a:r>
              <a:rPr lang="ru-RU" sz="3100" b="1" i="1" dirty="0">
                <a:solidFill>
                  <a:srgbClr val="002060"/>
                </a:solidFill>
              </a:rPr>
              <a:t>-комплекс упражнений основанный </a:t>
            </a:r>
            <a:r>
              <a:rPr lang="ru-RU" sz="3100" b="1" i="1" dirty="0" smtClean="0">
                <a:solidFill>
                  <a:srgbClr val="002060"/>
                </a:solidFill>
              </a:rPr>
              <a:t>на дыхательной </a:t>
            </a:r>
            <a:r>
              <a:rPr lang="ru-RU" sz="3100" b="1" i="1" dirty="0">
                <a:solidFill>
                  <a:srgbClr val="002060"/>
                </a:solidFill>
              </a:rPr>
              <a:t>функции организма. </a:t>
            </a:r>
            <a:r>
              <a:rPr lang="ru-RU" sz="3100" dirty="0">
                <a:solidFill>
                  <a:srgbClr val="002060"/>
                </a:solidFill>
              </a:rPr>
              <a:t/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Бодрящая </a:t>
            </a:r>
            <a:r>
              <a:rPr lang="ru-RU" sz="3600" b="1" i="1" dirty="0">
                <a:solidFill>
                  <a:srgbClr val="7030A0"/>
                </a:solidFill>
              </a:rPr>
              <a:t>гимнастика </a:t>
            </a:r>
            <a:r>
              <a:rPr lang="ru-RU" b="1" i="1" dirty="0">
                <a:solidFill>
                  <a:srgbClr val="002060"/>
                </a:solidFill>
              </a:rPr>
              <a:t>–</a:t>
            </a:r>
            <a:r>
              <a:rPr lang="ru-RU" sz="3100" b="1" i="1" dirty="0" smtClean="0">
                <a:solidFill>
                  <a:srgbClr val="002060"/>
                </a:solidFill>
              </a:rPr>
              <a:t>гимнастика после сна.</a:t>
            </a:r>
            <a:r>
              <a:rPr lang="ru-RU" sz="3100" dirty="0">
                <a:solidFill>
                  <a:srgbClr val="002060"/>
                </a:solidFill>
              </a:rPr>
              <a:t> </a:t>
            </a:r>
            <a:r>
              <a:rPr lang="ru-RU" sz="3600" b="1" i="1" dirty="0" smtClean="0">
                <a:solidFill>
                  <a:srgbClr val="7030A0"/>
                </a:solidFill>
              </a:rPr>
              <a:t>Корригирующая </a:t>
            </a:r>
            <a:r>
              <a:rPr lang="ru-RU" sz="3600" b="1" i="1" dirty="0">
                <a:solidFill>
                  <a:srgbClr val="7030A0"/>
                </a:solidFill>
              </a:rPr>
              <a:t>гимнастика</a:t>
            </a:r>
            <a:r>
              <a:rPr lang="ru-RU" sz="3100" b="1" i="1" dirty="0">
                <a:solidFill>
                  <a:srgbClr val="002060"/>
                </a:solidFill>
              </a:rPr>
              <a:t>-система специальных физических упражнений гимнастического характера, применяемых с целью устранения дефектов осанки и исправления искривлений позвоночника</a:t>
            </a:r>
            <a:r>
              <a:rPr lang="ru-RU" sz="3600" b="1" i="1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168352" cy="234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25144"/>
            <a:ext cx="2880320" cy="1961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43310"/>
            <a:ext cx="302433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Ортопедическая гимнастика </a:t>
            </a:r>
            <a:r>
              <a:rPr lang="ru-RU" sz="3600" b="1" i="1" dirty="0">
                <a:solidFill>
                  <a:srgbClr val="002060"/>
                </a:solidFill>
              </a:rPr>
              <a:t>-это здоровьесберегающая технология сохранения и стимулирования здоровья.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0" y="2852936"/>
            <a:ext cx="3311242" cy="3891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52936"/>
            <a:ext cx="439248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Су-джок терапия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Термин </a:t>
            </a:r>
            <a:r>
              <a:rPr lang="ru-RU" sz="3600" b="1" i="1" dirty="0">
                <a:solidFill>
                  <a:srgbClr val="002060"/>
                </a:solidFill>
              </a:rPr>
              <a:t>Су Джок переводится с китайского как "Су" –кисть, "Джок" –стопа, т.е. оздоровление организма, происходит благодаря воздействию на определенные высокоактивные точки на кисти и стопе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4581128"/>
            <a:ext cx="42862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Технологии обучения здоровому образу жизни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7030A0"/>
                </a:solidFill>
              </a:rPr>
              <a:t>Физкультурное занятие. </a:t>
            </a:r>
            <a:r>
              <a:rPr lang="ru-RU" sz="3100" b="1" i="1" dirty="0">
                <a:solidFill>
                  <a:srgbClr val="002060"/>
                </a:solidFill>
              </a:rPr>
              <a:t>На занятиях по физкультуре развиваются физические качества и уровень физической подготовленности детей в соответствии с их возможностями, формируется опорно-двигательный аппарат, ловкость, гибкость, координация движений.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3528392" cy="278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37" y="4005064"/>
            <a:ext cx="3858896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762872" cy="5400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i="1" dirty="0">
                <a:solidFill>
                  <a:srgbClr val="7030A0"/>
                </a:solidFill>
              </a:rPr>
              <a:t>Самомассаж</a:t>
            </a:r>
            <a:r>
              <a:rPr lang="ru-RU" sz="3600" b="1" i="1" dirty="0">
                <a:solidFill>
                  <a:srgbClr val="002060"/>
                </a:solidFill>
              </a:rPr>
              <a:t>-</a:t>
            </a:r>
            <a:r>
              <a:rPr lang="ru-RU" sz="3200" b="1" i="1" dirty="0">
                <a:solidFill>
                  <a:srgbClr val="002060"/>
                </a:solidFill>
              </a:rPr>
              <a:t>это массаж, выполняемый самим ребёнком </a:t>
            </a:r>
            <a:r>
              <a:rPr lang="ru-RU" sz="3600" b="1" i="1" dirty="0">
                <a:solidFill>
                  <a:srgbClr val="002060"/>
                </a:solidFill>
              </a:rPr>
              <a:t>.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7030A0"/>
                </a:solidFill>
              </a:rPr>
              <a:t>Точечный </a:t>
            </a:r>
            <a:r>
              <a:rPr lang="ru-RU" sz="4000" b="1" i="1" dirty="0">
                <a:solidFill>
                  <a:srgbClr val="7030A0"/>
                </a:solidFill>
              </a:rPr>
              <a:t>самомассаж</a:t>
            </a:r>
            <a:r>
              <a:rPr lang="ru-RU" sz="3100" b="1" i="1" dirty="0">
                <a:solidFill>
                  <a:srgbClr val="002060"/>
                </a:solidFill>
              </a:rPr>
              <a:t>-относится к рефлексотерапии, местом его воздействия являются рефлексогенные зоны, раздражение которых вызывает целенаправленную рефлекторную реакцию на определенный орган или систему.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984"/>
            <a:ext cx="3419872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491880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0"/>
            <a:ext cx="4546848" cy="630932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Коррекционные технологии</a:t>
            </a:r>
            <a:r>
              <a:rPr lang="ru-RU" dirty="0"/>
              <a:t/>
            </a:r>
            <a:br>
              <a:rPr lang="ru-RU" dirty="0"/>
            </a:br>
            <a:r>
              <a:rPr lang="ru-RU" sz="4000" b="1" i="1" dirty="0">
                <a:solidFill>
                  <a:srgbClr val="7030A0"/>
                </a:solidFill>
              </a:rPr>
              <a:t>Сказкотерапия</a:t>
            </a:r>
            <a:r>
              <a:rPr lang="ru-RU" sz="2800" b="1" i="1" dirty="0">
                <a:solidFill>
                  <a:srgbClr val="002060"/>
                </a:solidFill>
              </a:rPr>
              <a:t>-течение в психотерапии, при котором для достижения терапевтического эффекта используются придуманные истории.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7030A0"/>
                </a:solidFill>
              </a:rPr>
              <a:t>Психогимнастика</a:t>
            </a:r>
            <a:r>
              <a:rPr lang="ru-RU" sz="2800" b="1" i="1" dirty="0">
                <a:solidFill>
                  <a:srgbClr val="002060"/>
                </a:solidFill>
              </a:rPr>
              <a:t>-специальные упражнения, направленные на развитие и коррекцию различных сторон психики ребёнка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2"/>
            <a:ext cx="3528392" cy="25202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38437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6704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185167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012160" cy="659735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i="1" dirty="0">
                <a:solidFill>
                  <a:srgbClr val="7030A0"/>
                </a:solidFill>
              </a:rPr>
              <a:t>Артикуляционная гимнастика </a:t>
            </a:r>
            <a:r>
              <a:rPr lang="ru-RU" sz="3100" b="1" i="1" dirty="0">
                <a:solidFill>
                  <a:srgbClr val="002060"/>
                </a:solidFill>
              </a:rPr>
              <a:t>-упражнения для тренировки органов артикуляции</a:t>
            </a:r>
            <a:r>
              <a:rPr lang="ru-RU" sz="3100" dirty="0">
                <a:solidFill>
                  <a:srgbClr val="002060"/>
                </a:solidFill>
              </a:rPr>
              <a:t/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7030A0"/>
                </a:solidFill>
              </a:rPr>
              <a:t>Арт-терапия</a:t>
            </a:r>
            <a:r>
              <a:rPr lang="ru-RU" sz="3100" b="1" i="1" dirty="0">
                <a:solidFill>
                  <a:srgbClr val="002060"/>
                </a:solidFill>
              </a:rPr>
              <a:t>-это вид психотерапии и психологической коррекции, основанный на искусстве и творчестве.</a:t>
            </a:r>
            <a:r>
              <a:rPr lang="ru-RU" sz="3100" dirty="0">
                <a:solidFill>
                  <a:srgbClr val="002060"/>
                </a:solidFill>
              </a:rPr>
              <a:t/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7030A0"/>
                </a:solidFill>
              </a:rPr>
              <a:t>Технологии музыкального воздействия</a:t>
            </a:r>
            <a:r>
              <a:rPr lang="ru-RU" i="1" dirty="0"/>
              <a:t>-</a:t>
            </a:r>
            <a:r>
              <a:rPr lang="ru-RU" sz="3100" b="1" i="1" dirty="0">
                <a:solidFill>
                  <a:srgbClr val="002060"/>
                </a:solidFill>
              </a:rPr>
              <a:t>используются в качестве вспомогательного средства как часть других </a:t>
            </a:r>
            <a:r>
              <a:rPr lang="ru-RU" sz="3100" b="1" i="1" dirty="0" smtClean="0">
                <a:solidFill>
                  <a:srgbClr val="002060"/>
                </a:solidFill>
              </a:rPr>
              <a:t>технологий для </a:t>
            </a:r>
            <a:r>
              <a:rPr lang="ru-RU" sz="3100" b="1" i="1" dirty="0">
                <a:solidFill>
                  <a:srgbClr val="002060"/>
                </a:solidFill>
              </a:rPr>
              <a:t>снятия напряжения, повышения эмоционального настроя.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76872"/>
            <a:ext cx="2664296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67" y="4725144"/>
            <a:ext cx="2664296" cy="191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88" y="116632"/>
            <a:ext cx="2843808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639472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1958"/>
            <a:ext cx="8784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ru-RU" sz="3200" b="1" dirty="0" smtClean="0">
              <a:solidFill>
                <a:srgbClr val="9900CC"/>
              </a:solidFill>
            </a:endParaRPr>
          </a:p>
          <a:p>
            <a:pPr lvl="1" algn="ctr"/>
            <a:endParaRPr lang="ru-RU" sz="3200" b="1" dirty="0">
              <a:solidFill>
                <a:srgbClr val="9900CC"/>
              </a:solidFill>
            </a:endParaRPr>
          </a:p>
          <a:p>
            <a:pPr lvl="1" algn="ctr"/>
            <a:endParaRPr lang="ru-RU" sz="3200" b="1" dirty="0" smtClean="0">
              <a:solidFill>
                <a:srgbClr val="9900CC"/>
              </a:solidFill>
            </a:endParaRPr>
          </a:p>
          <a:p>
            <a:pPr lvl="1" algn="ctr"/>
            <a:endParaRPr lang="ru-RU" sz="3200" b="1" dirty="0">
              <a:solidFill>
                <a:srgbClr val="9900CC"/>
              </a:solidFill>
            </a:endParaRPr>
          </a:p>
          <a:p>
            <a:pPr lvl="1" algn="ctr"/>
            <a:endParaRPr lang="ru-RU" sz="3200" b="1" dirty="0" smtClean="0">
              <a:solidFill>
                <a:srgbClr val="9900CC"/>
              </a:solidFill>
            </a:endParaRPr>
          </a:p>
          <a:p>
            <a:pPr lvl="1" algn="ctr"/>
            <a:r>
              <a:rPr lang="ru-RU" sz="3200" b="1" dirty="0" smtClean="0">
                <a:solidFill>
                  <a:srgbClr val="9900CC"/>
                </a:solidFill>
              </a:rPr>
              <a:t>« </a:t>
            </a:r>
            <a:r>
              <a:rPr lang="ru-RU" sz="3200" b="1" dirty="0">
                <a:solidFill>
                  <a:srgbClr val="0000FF"/>
                </a:solidFill>
              </a:rPr>
              <a:t>Забота о здоровье</a:t>
            </a:r>
            <a:r>
              <a:rPr lang="ru-RU" sz="3200" b="1" dirty="0">
                <a:solidFill>
                  <a:srgbClr val="9900CC"/>
                </a:solidFill>
              </a:rPr>
              <a:t> —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  <a:p>
            <a:pPr lvl="1" algn="ctr"/>
            <a:r>
              <a:rPr lang="ru-RU" sz="3200" b="1" dirty="0">
                <a:solidFill>
                  <a:srgbClr val="0000FF"/>
                </a:solidFill>
                <a:latin typeface="Arial Black" pitchFamily="34" charset="0"/>
              </a:rPr>
              <a:t>В. А. Сухомлинский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0"/>
            <a:ext cx="3024336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" y="0"/>
            <a:ext cx="9144000" cy="68978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Оздоровительные игры А.С. Галанова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28800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В картотеке </a:t>
            </a:r>
            <a:r>
              <a:rPr lang="ru-RU" sz="2000" b="1" i="1" dirty="0">
                <a:solidFill>
                  <a:srgbClr val="002060"/>
                </a:solidFill>
              </a:rPr>
              <a:t>игр </a:t>
            </a:r>
            <a:r>
              <a:rPr lang="ru-RU" sz="2000" b="1" i="1" dirty="0" smtClean="0">
                <a:solidFill>
                  <a:srgbClr val="002060"/>
                </a:solidFill>
              </a:rPr>
              <a:t>Галанова, используемых </a:t>
            </a:r>
            <a:r>
              <a:rPr lang="ru-RU" sz="2000" b="1" i="1" dirty="0">
                <a:solidFill>
                  <a:srgbClr val="002060"/>
                </a:solidFill>
              </a:rPr>
              <a:t>в практической работе с </a:t>
            </a:r>
            <a:r>
              <a:rPr lang="ru-RU" sz="2000" b="1" i="1" dirty="0" smtClean="0">
                <a:solidFill>
                  <a:srgbClr val="002060"/>
                </a:solidFill>
              </a:rPr>
              <a:t>детьми подобраны </a:t>
            </a:r>
            <a:r>
              <a:rPr lang="ru-RU" sz="2000" b="1" i="1" dirty="0">
                <a:solidFill>
                  <a:srgbClr val="002060"/>
                </a:solidFill>
              </a:rPr>
              <a:t>разнообразные игры по каждому виду </a:t>
            </a:r>
            <a:r>
              <a:rPr lang="ru-RU" sz="2000" b="1" i="1" dirty="0" smtClean="0">
                <a:solidFill>
                  <a:srgbClr val="002060"/>
                </a:solidFill>
              </a:rPr>
              <a:t>заболеваний.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92896"/>
            <a:ext cx="4752528" cy="42484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                 Игра «Побулькаем»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828836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Цели игры:</a:t>
            </a:r>
            <a:endParaRPr lang="ru-RU" dirty="0"/>
          </a:p>
          <a:p>
            <a:r>
              <a:rPr lang="ru-RU" dirty="0"/>
              <a:t>•    восстановление носового дыхания;</a:t>
            </a:r>
          </a:p>
          <a:p>
            <a:r>
              <a:rPr lang="ru-RU" dirty="0"/>
              <a:t>•    формирование ритмичного выдоха и его углубление.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891" y="4007939"/>
            <a:ext cx="41920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Ход игры.</a:t>
            </a:r>
            <a:r>
              <a:rPr lang="ru-RU" dirty="0"/>
              <a:t> </a:t>
            </a:r>
            <a:r>
              <a:rPr lang="ru-RU" dirty="0" smtClean="0"/>
              <a:t>Ведущий </a:t>
            </a:r>
            <a:r>
              <a:rPr lang="ru-RU" dirty="0"/>
              <a:t>показывает, как нужно правильно дуть </a:t>
            </a:r>
            <a:r>
              <a:rPr lang="ru-RU" dirty="0" smtClean="0"/>
              <a:t>через трубочку,чтобы </a:t>
            </a:r>
            <a:r>
              <a:rPr lang="ru-RU" dirty="0"/>
              <a:t>за один выдох получилось долгое бульканье: глубоко вдыхает через нос и делает глубокий длинный выдох в трубочку, чтобы получился долгий булькающий звук. Затем каждый пробует сделать то же самое. Ведущий следит за правильностью выполнения задании. </a:t>
            </a:r>
          </a:p>
        </p:txBody>
      </p:sp>
    </p:spTree>
    <p:extLst>
      <p:ext uri="{BB962C8B-B14F-4D97-AF65-F5344CB8AC3E}">
        <p14:creationId xmlns:p14="http://schemas.microsoft.com/office/powerpoint/2010/main" val="41374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3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29600" cy="700558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/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ИГРОВОЙ МАССАЖ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Аудиопособия </a:t>
            </a:r>
            <a:r>
              <a:rPr lang="ru-RU" sz="2700" b="1" i="1" dirty="0">
                <a:solidFill>
                  <a:srgbClr val="002060"/>
                </a:solidFill>
              </a:rPr>
              <a:t>из серии "Музыка с мамой", разработанные по уникальной авторской методике Сергея и Екатерины Железновых</a:t>
            </a:r>
            <a:r>
              <a:rPr lang="ru-RU" sz="2700" dirty="0">
                <a:solidFill>
                  <a:srgbClr val="002060"/>
                </a:solidFill>
              </a:rPr>
              <a:t/>
            </a:r>
            <a:br>
              <a:rPr lang="ru-RU" sz="2700" dirty="0">
                <a:solidFill>
                  <a:srgbClr val="002060"/>
                </a:solidFill>
              </a:rPr>
            </a:br>
            <a:r>
              <a:rPr lang="ru-RU" sz="2700" b="1" i="1" dirty="0">
                <a:solidFill>
                  <a:srgbClr val="002060"/>
                </a:solidFill>
              </a:rPr>
              <a:t>Игровой массаж обеспечивает сенсорное развитие самых маленьких. Дети воспринимают интонации голоса, содержание текста, музыкальные тембры и шумы, темп и ритмы музыки.</a:t>
            </a:r>
            <a:r>
              <a:rPr lang="ru-RU" sz="2700" dirty="0">
                <a:solidFill>
                  <a:srgbClr val="002060"/>
                </a:solidFill>
              </a:rPr>
              <a:t/>
            </a:r>
            <a:br>
              <a:rPr lang="ru-RU" sz="2700" dirty="0">
                <a:solidFill>
                  <a:srgbClr val="002060"/>
                </a:solidFill>
              </a:rPr>
            </a:br>
            <a:r>
              <a:rPr lang="ru-RU" sz="2700" b="1" i="1" dirty="0">
                <a:solidFill>
                  <a:srgbClr val="002060"/>
                </a:solidFill>
              </a:rPr>
              <a:t>При проведении массажа дети выполняют разнообразные движения пальцами и руками, что хорошо развивает крупную и мелкую моторику. </a:t>
            </a:r>
            <a:r>
              <a:rPr lang="ru-RU" sz="2700" dirty="0">
                <a:solidFill>
                  <a:srgbClr val="002060"/>
                </a:solidFill>
              </a:rPr>
              <a:t/>
            </a:r>
            <a:br>
              <a:rPr lang="ru-RU" sz="2700" dirty="0">
                <a:solidFill>
                  <a:srgbClr val="002060"/>
                </a:solidFill>
              </a:rPr>
            </a:br>
            <a:r>
              <a:rPr lang="ru-RU" sz="2700" b="1" i="1" dirty="0">
                <a:solidFill>
                  <a:srgbClr val="002060"/>
                </a:solidFill>
              </a:rPr>
              <a:t>Игровой массаж снимает у детей напряжение. Улучшается кровоснабжение кожи, уменьшается напряжение мышц, дыхание и сердцебиение замедляются. Ребёнок успокаивается и расслабляется. Игровой массаж положительно влияет на центральную нервную систему.</a:t>
            </a:r>
            <a:r>
              <a:rPr lang="ru-RU" sz="2700" dirty="0">
                <a:solidFill>
                  <a:srgbClr val="002060"/>
                </a:solidFill>
              </a:rPr>
              <a:t/>
            </a:r>
            <a:br>
              <a:rPr lang="ru-RU" sz="2700" dirty="0">
                <a:solidFill>
                  <a:srgbClr val="002060"/>
                </a:solidFill>
              </a:rPr>
            </a:br>
            <a:endParaRPr lang="ru-RU" sz="2700" dirty="0">
              <a:solidFill>
                <a:srgbClr val="002060"/>
              </a:solidFill>
            </a:endParaRPr>
          </a:p>
        </p:txBody>
      </p:sp>
      <p:pic>
        <p:nvPicPr>
          <p:cNvPr id="5" name="ZHeleznova.Muzyka_s_mamoj_-_Tuk-tok_kulachki_i_nozhk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7884368" y="4509120"/>
            <a:ext cx="1080120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девиз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3203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444208" cy="646673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Здоровьесберегающие технологии </a:t>
            </a:r>
            <a:r>
              <a:rPr lang="ru-RU" sz="3200" b="1" dirty="0">
                <a:solidFill>
                  <a:srgbClr val="002060"/>
                </a:solidFill>
              </a:rPr>
              <a:t>-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i="1" dirty="0">
                <a:solidFill>
                  <a:srgbClr val="002060"/>
                </a:solidFill>
              </a:rPr>
              <a:t>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 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2656"/>
            <a:ext cx="302433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9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227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7859216" cy="566124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7030A0"/>
                </a:solidFill>
              </a:rPr>
              <a:t>Задачи здоровьесбережения</a:t>
            </a:r>
            <a:r>
              <a:rPr lang="ru-RU" sz="4900" dirty="0">
                <a:solidFill>
                  <a:srgbClr val="7030A0"/>
                </a:solidFill>
              </a:rPr>
              <a:t/>
            </a:r>
            <a:br>
              <a:rPr lang="ru-RU" sz="4900" dirty="0">
                <a:solidFill>
                  <a:srgbClr val="7030A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•</a:t>
            </a:r>
            <a:r>
              <a:rPr lang="ru-RU" sz="3600" b="1" i="1" dirty="0">
                <a:solidFill>
                  <a:srgbClr val="002060"/>
                </a:solidFill>
              </a:rPr>
              <a:t>создание адекватных условий для развития, обучения, оздоровления детей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•</a:t>
            </a:r>
            <a:r>
              <a:rPr lang="ru-RU" sz="3600" b="1" i="1" dirty="0">
                <a:solidFill>
                  <a:srgbClr val="002060"/>
                </a:solidFill>
              </a:rPr>
              <a:t>сохранение здоровья детей и повышение двигательной активности и умственной работоспособности 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•</a:t>
            </a:r>
            <a:r>
              <a:rPr lang="ru-RU" sz="3600" b="1" i="1" dirty="0">
                <a:solidFill>
                  <a:srgbClr val="002060"/>
                </a:solidFill>
              </a:rPr>
              <a:t>создание положительного эмоционального настроя и снятие психоэмоционального напряжения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346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Здоровьесберегающая среда </a:t>
            </a:r>
            <a:r>
              <a:rPr lang="ru-RU" b="1" dirty="0">
                <a:solidFill>
                  <a:srgbClr val="002060"/>
                </a:solidFill>
              </a:rPr>
              <a:t>группы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628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3517" y="1672770"/>
            <a:ext cx="3190405" cy="239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8413" y="4156779"/>
            <a:ext cx="3514344" cy="263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24794" y="1698244"/>
            <a:ext cx="3575081" cy="4768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1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88640"/>
            <a:ext cx="2592288" cy="23042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19256" cy="482453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Здоровьесберегающая </a:t>
            </a:r>
            <a:r>
              <a:rPr lang="ru-RU" sz="4000" b="1" dirty="0" smtClean="0">
                <a:solidFill>
                  <a:srgbClr val="7030A0"/>
                </a:solidFill>
              </a:rPr>
              <a:t>деятельность в группе осуществляется </a:t>
            </a:r>
            <a:r>
              <a:rPr lang="ru-RU" sz="4000" b="1" dirty="0">
                <a:solidFill>
                  <a:srgbClr val="7030A0"/>
                </a:solidFill>
              </a:rPr>
              <a:t>в следующих </a:t>
            </a:r>
            <a:r>
              <a:rPr lang="ru-RU" sz="4000" b="1" dirty="0" smtClean="0">
                <a:solidFill>
                  <a:srgbClr val="7030A0"/>
                </a:solidFill>
              </a:rPr>
              <a:t>направлениях: 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-медико-профилактическое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-физкультурно-оздоровительное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-информационно-просветительское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101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     медико-профилактическое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КГН и закаливание                                                правильное питание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                                 солнечные и воздушные ванны                              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75656"/>
            <a:ext cx="3138117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88" y="1367644"/>
            <a:ext cx="3384376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92" y="3793813"/>
            <a:ext cx="435648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4482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информационно-просветительское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Информационные </a:t>
            </a:r>
            <a:r>
              <a:rPr lang="ru-RU" sz="2700" b="1" dirty="0">
                <a:solidFill>
                  <a:srgbClr val="7030A0"/>
                </a:solidFill>
              </a:rPr>
              <a:t>стенды для </a:t>
            </a:r>
            <a:r>
              <a:rPr lang="ru-RU" sz="2700" b="1" dirty="0" smtClean="0">
                <a:solidFill>
                  <a:srgbClr val="7030A0"/>
                </a:solidFill>
              </a:rPr>
              <a:t>родителей, папки-передижки. </a:t>
            </a:r>
            <a:r>
              <a:rPr lang="ru-RU" sz="2700" b="1" dirty="0">
                <a:solidFill>
                  <a:srgbClr val="7030A0"/>
                </a:solidFill>
              </a:rPr>
              <a:t/>
            </a:r>
            <a:br>
              <a:rPr lang="ru-RU" sz="2700" b="1" dirty="0">
                <a:solidFill>
                  <a:srgbClr val="7030A0"/>
                </a:solidFill>
              </a:rPr>
            </a:br>
            <a:r>
              <a:rPr lang="ru-RU" sz="2700" b="1" dirty="0">
                <a:solidFill>
                  <a:srgbClr val="7030A0"/>
                </a:solidFill>
              </a:rPr>
              <a:t>Консультации, беседы с родителями по вопросам </a:t>
            </a:r>
            <a:r>
              <a:rPr lang="ru-RU" sz="2700" b="1" dirty="0" smtClean="0">
                <a:solidFill>
                  <a:srgbClr val="7030A0"/>
                </a:solidFill>
              </a:rPr>
              <a:t>здоровьесбережения.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68960"/>
            <a:ext cx="684076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физкультурно-оздоровительное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Утренняя гимнастика,спортивные игры и развлечения на прогулках, недели здоровья, беседы по валеологии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8" y="2480320"/>
            <a:ext cx="3597072" cy="35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80320"/>
            <a:ext cx="4572000" cy="35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226</Words>
  <Application>Microsoft Office PowerPoint</Application>
  <PresentationFormat>Экран (4:3)</PresentationFormat>
  <Paragraphs>39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Использование здоровьесберегающих технологий в раннем дошкольном возрасте</vt:lpstr>
      <vt:lpstr>   </vt:lpstr>
      <vt:lpstr>Здоровьесберегающие технологии 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  </vt:lpstr>
      <vt:lpstr>Задачи здоровьесбережения •создание адекватных условий для развития, обучения, оздоровления детей •сохранение здоровья детей и повышение двигательной активности и умственной работоспособности  •создание положительного эмоционального настроя и снятие психоэмоционального напряжения </vt:lpstr>
      <vt:lpstr>Здоровьесберегающая среда группы</vt:lpstr>
      <vt:lpstr>Здоровьесберегающая деятельность в группе осуществляется в следующих направлениях:  -медико-профилактическое -физкультурно-оздоровительное -информационно-просветительское</vt:lpstr>
      <vt:lpstr>                медико-профилактическое КГН и закаливание                                                правильное питание                                                   солнечные и воздушные ванны                              </vt:lpstr>
      <vt:lpstr>   информационно-просветительское Информационные стенды для родителей, папки-передижки.  Консультации, беседы с родителями по вопросам здоровьесбережения.  </vt:lpstr>
      <vt:lpstr> физкультурно-оздоровительное Утренняя гимнастика,спортивные игры и развлечения на прогулках, недели здоровья, беседы по валеологии</vt:lpstr>
      <vt:lpstr>     Современные здоровьесберегающиетехнологии: 1. Технологии сохранения и стимулирования здоровья 2. Технологии обучения здоровому образу жизни 3. Коррекционные технологии</vt:lpstr>
      <vt:lpstr>Технологии сохранения и     стимулирования здоровья   Стретчинг—это комплекс  упражнений, направленный  на развитие гибкости  и растяжки.   Ритмопластика -является  музыкально-ритмическим  психотренингом</vt:lpstr>
      <vt:lpstr>Динамические паузы -это подвижные, хороводные игры, физкультурные минутки.  Релаксация–снижение тонуса скелетной мускулатуры. Пальчиковая гимнастика –гимнастика кистей рук, сопровождается короткими стихами. Гимнастика для глаз -комплекс упражнений для профилактики хорошего зрения.</vt:lpstr>
      <vt:lpstr> Дыхательная гимнастика -комплекс упражнений основанный на дыхательной функции организма.  Бодрящая гимнастика –гимнастика после сна. Корригирующая гимнастика-система специальных физических упражнений гимнастического характера, применяемых с целью устранения дефектов осанки и исправления искривлений позвоночника.</vt:lpstr>
      <vt:lpstr>Ортопедическая гимнастика -это здоровьесберегающая технология сохранения и стимулирования здоровья. </vt:lpstr>
      <vt:lpstr>Су-джок терапия Термин Су Джок переводится с китайского как "Су" –кисть, "Джок" –стопа, т.е. оздоровление организма, происходит благодаря воздействию на определенные высокоактивные точки на кисти и стопе </vt:lpstr>
      <vt:lpstr>Технологии обучения здоровому образу жизни Физкультурное занятие. На занятиях по физкультуре развиваются физические качества и уровень физической подготовленности детей в соответствии с их возможностями, формируется опорно-двигательный аппарат, ловкость, гибкость, координация движений.</vt:lpstr>
      <vt:lpstr>Самомассаж-это массаж, выполняемый самим ребёнком .  Точечный самомассаж-относится к рефлексотерапии, местом его воздействия являются рефлексогенные зоны, раздражение которых вызывает целенаправленную рефлекторную реакцию на определенный орган или систему.</vt:lpstr>
      <vt:lpstr>Коррекционные технологии Сказкотерапия-течение в психотерапии, при котором для достижения терапевтического эффекта используются придуманные истории. Психогимнастика-специальные упражнения, направленные на развитие и коррекцию различных сторон психики ребёнка</vt:lpstr>
      <vt:lpstr>Артикуляционная гимнастика -упражнения для тренировки органов артикуляции Арт-терапия-это вид психотерапии и психологической коррекции, основанный на искусстве и творчестве. Технологии музыкального воздействия-используются в качестве вспомогательного средства как часть других технологий для снятия напряжения, повышения эмоционального настроя.</vt:lpstr>
      <vt:lpstr>Оздоровительные игры А.С. Галанова</vt:lpstr>
      <vt:lpstr> ИГРОВОЙ МАССАЖ Аудиопособия из серии "Музыка с мамой", разработанные по уникальной авторской методике Сергея и Екатерины Железновых Игровой массаж обеспечивает сенсорное развитие самых маленьких. Дети воспринимают интонации голоса, содержание текста, музыкальные тембры и шумы, темп и ритмы музыки. При проведении массажа дети выполняют разнообразные движения пальцами и руками, что хорошо развивает крупную и мелкую моторику.  Игровой массаж снимает у детей напряжение. Улучшается кровоснабжение кожи, уменьшается напряжение мышц, дыхание и сердцебиение замедляются. Ребёнок успокаивается и расслабляется. Игровой массаж положительно влияет на центральную нервную систему. </vt:lpstr>
      <vt:lpstr>Наш девиз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здоровьесберегающих технологий в раннем дошкольном возрасте</dc:title>
  <dc:creator>RePack by Diakov</dc:creator>
  <cp:lastModifiedBy>user</cp:lastModifiedBy>
  <cp:revision>34</cp:revision>
  <dcterms:created xsi:type="dcterms:W3CDTF">2017-05-22T10:56:44Z</dcterms:created>
  <dcterms:modified xsi:type="dcterms:W3CDTF">2018-11-26T11:32:23Z</dcterms:modified>
</cp:coreProperties>
</file>