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1" r:id="rId3"/>
    <p:sldId id="262" r:id="rId4"/>
    <p:sldId id="257" r:id="rId5"/>
    <p:sldId id="259" r:id="rId6"/>
    <p:sldId id="264" r:id="rId7"/>
    <p:sldId id="265" r:id="rId8"/>
    <p:sldId id="260" r:id="rId9"/>
    <p:sldId id="258" r:id="rId10"/>
    <p:sldId id="266" r:id="rId11"/>
    <p:sldId id="256" r:id="rId12"/>
    <p:sldId id="263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00FF"/>
    <a:srgbClr val="FF3399"/>
    <a:srgbClr val="7030A0"/>
    <a:srgbClr val="FF66FF"/>
    <a:srgbClr val="9933FF"/>
    <a:srgbClr val="2185BA"/>
    <a:srgbClr val="31B6FD"/>
    <a:srgbClr val="000000"/>
    <a:srgbClr val="0AA62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12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Обработка кармана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3717032"/>
            <a:ext cx="5544616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Подготовила </a:t>
            </a:r>
            <a:r>
              <a:rPr lang="ru-RU" sz="3600" dirty="0" smtClean="0">
                <a:solidFill>
                  <a:srgbClr val="7030A0"/>
                </a:solidFill>
              </a:rPr>
              <a:t>учитель технологии МОУ ООШ №5 </a:t>
            </a:r>
            <a:endParaRPr lang="ru-RU" sz="4800" dirty="0" smtClean="0">
              <a:solidFill>
                <a:srgbClr val="7030A0"/>
              </a:solidFill>
            </a:endParaRPr>
          </a:p>
          <a:p>
            <a:pPr algn="ctr"/>
            <a:r>
              <a:rPr lang="ru-RU" sz="4800" dirty="0" err="1" smtClean="0">
                <a:solidFill>
                  <a:srgbClr val="7030A0"/>
                </a:solidFill>
              </a:rPr>
              <a:t>Даншина</a:t>
            </a:r>
            <a:r>
              <a:rPr lang="ru-RU" sz="4800" dirty="0" smtClean="0">
                <a:solidFill>
                  <a:srgbClr val="7030A0"/>
                </a:solidFill>
              </a:rPr>
              <a:t> </a:t>
            </a:r>
            <a:r>
              <a:rPr lang="ru-RU" sz="4800" dirty="0" smtClean="0">
                <a:solidFill>
                  <a:srgbClr val="7030A0"/>
                </a:solidFill>
              </a:rPr>
              <a:t>Е</a:t>
            </a:r>
            <a:r>
              <a:rPr lang="ru-RU" sz="4800" dirty="0" smtClean="0">
                <a:solidFill>
                  <a:srgbClr val="7030A0"/>
                </a:solidFill>
              </a:rPr>
              <a:t>лена Васильевна </a:t>
            </a:r>
            <a:endParaRPr lang="ru-RU" sz="48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4" t="22058" r="37001" b="34574"/>
          <a:stretch/>
        </p:blipFill>
        <p:spPr bwMode="auto">
          <a:xfrm>
            <a:off x="7380312" y="476672"/>
            <a:ext cx="1449707" cy="243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i018.radikal.ru/1203/75/c8338378a71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71" r="1106" b="5132"/>
          <a:stretch/>
        </p:blipFill>
        <p:spPr bwMode="auto">
          <a:xfrm>
            <a:off x="725337" y="2357351"/>
            <a:ext cx="2192398" cy="40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32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1115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Виды накладного кармана</a:t>
            </a:r>
            <a:endParaRPr lang="ru-RU" sz="44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8" t="6888" r="7101" b="13806"/>
          <a:stretch/>
        </p:blipFill>
        <p:spPr bwMode="auto">
          <a:xfrm>
            <a:off x="323528" y="1844824"/>
            <a:ext cx="4032448" cy="297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2880320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9005" y="5101905"/>
            <a:ext cx="2154501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400" b="1" dirty="0" smtClean="0">
                <a:solidFill>
                  <a:srgbClr val="000080"/>
                </a:solidFill>
                <a:latin typeface="Arial" charset="0"/>
              </a:rPr>
              <a:t>с  отворотом</a:t>
            </a:r>
            <a:endParaRPr lang="ru-RU" sz="2400" b="1" dirty="0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5085184"/>
            <a:ext cx="1400063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400" b="1" dirty="0" smtClean="0">
                <a:solidFill>
                  <a:srgbClr val="000080"/>
                </a:solidFill>
                <a:latin typeface="Arial" charset="0"/>
              </a:rPr>
              <a:t>гладкий</a:t>
            </a:r>
            <a:endParaRPr lang="ru-RU" sz="2400" b="1" dirty="0">
              <a:solidFill>
                <a:srgbClr val="000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9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1512168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165D83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4794" y="4103907"/>
            <a:ext cx="879134" cy="266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77558" y="3571348"/>
            <a:ext cx="153413" cy="2161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46208" y="3743867"/>
            <a:ext cx="376752" cy="9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Хорда 14"/>
          <p:cNvSpPr/>
          <p:nvPr/>
        </p:nvSpPr>
        <p:spPr>
          <a:xfrm>
            <a:off x="4067944" y="3792448"/>
            <a:ext cx="432048" cy="444624"/>
          </a:xfrm>
          <a:prstGeom prst="chord">
            <a:avLst>
              <a:gd name="adj1" fmla="val 2700000"/>
              <a:gd name="adj2" fmla="val 120512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Хорда 15"/>
          <p:cNvSpPr/>
          <p:nvPr/>
        </p:nvSpPr>
        <p:spPr>
          <a:xfrm rot="14838850">
            <a:off x="2413225" y="3778077"/>
            <a:ext cx="457200" cy="457200"/>
          </a:xfrm>
          <a:prstGeom prst="chord">
            <a:avLst>
              <a:gd name="adj1" fmla="val 5191825"/>
              <a:gd name="adj2" fmla="val 163511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>
            <a:stCxn id="7" idx="2"/>
            <a:endCxn id="7" idx="2"/>
          </p:cNvCxnSpPr>
          <p:nvPr/>
        </p:nvCxnSpPr>
        <p:spPr>
          <a:xfrm>
            <a:off x="3554265" y="573325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171889" y="3571348"/>
            <a:ext cx="611337" cy="130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3" y="-26248"/>
            <a:ext cx="91941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44719" y="241773"/>
            <a:ext cx="91887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1905">
                  <a:solidFill>
                    <a:srgbClr val="FF00FF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>
                <a:ln w="1905">
                  <a:solidFill>
                    <a:srgbClr val="FF00FF"/>
                  </a:solidFill>
                </a:ln>
                <a:solidFill>
                  <a:srgbClr val="7030A0"/>
                </a:solidFill>
                <a:effectLst>
                  <a:glow rad="228600">
                    <a:srgbClr val="31B6FD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Обработка накладного кармана </a:t>
            </a:r>
          </a:p>
          <a:p>
            <a:pPr lvl="0" algn="ctr"/>
            <a:r>
              <a:rPr lang="ru-RU" sz="4400" b="1" dirty="0">
                <a:ln w="1905">
                  <a:solidFill>
                    <a:srgbClr val="FF00FF"/>
                  </a:solidFill>
                </a:ln>
                <a:solidFill>
                  <a:srgbClr val="7030A0"/>
                </a:solidFill>
                <a:effectLst>
                  <a:glow rad="228600">
                    <a:srgbClr val="31B6FD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соединение его с изделием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0987" y="4984837"/>
            <a:ext cx="12430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760" y="6203808"/>
            <a:ext cx="243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688324"/>
            <a:ext cx="2805195" cy="504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62060"/>
            <a:ext cx="12128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3" y="6244748"/>
            <a:ext cx="2438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77" t="66007" r="23074" b="22830"/>
          <a:stretch/>
        </p:blipFill>
        <p:spPr bwMode="auto">
          <a:xfrm>
            <a:off x="1597601" y="3253406"/>
            <a:ext cx="1548607" cy="165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1597600" y="3282405"/>
            <a:ext cx="1548607" cy="435329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952120" y="4391196"/>
            <a:ext cx="87496" cy="97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39613"/>
            <a:ext cx="1158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808" y="3841027"/>
            <a:ext cx="1158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873" y="4309194"/>
            <a:ext cx="1158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487" y="4784152"/>
            <a:ext cx="1158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601" y="4439776"/>
            <a:ext cx="1158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0721" y="3776733"/>
            <a:ext cx="115887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10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64820" y="1402080"/>
            <a:ext cx="411480" cy="4343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/>
              <a:t>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ru-RU" sz="3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4820" y="2490603"/>
            <a:ext cx="411480" cy="43434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0544" y="5971390"/>
            <a:ext cx="411480" cy="43434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9584" y="4801839"/>
            <a:ext cx="411480" cy="43434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115617" y="3329810"/>
            <a:ext cx="8028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Наложить карман на изделии по разметке, приколоть.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4820" y="262216"/>
            <a:ext cx="8332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Инструкционная карта</a:t>
            </a:r>
            <a:endParaRPr lang="ru-RU" sz="5400" b="1" cap="all" spc="0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15617" y="1236255"/>
            <a:ext cx="7681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Обработать верхний срез кармана швом вподгибку.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1115616" y="2232446"/>
            <a:ext cx="78488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Отогнуть нижние углы до разметки. Подогнуть боковые и нижний срез на 10 мм, заметать.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4820" y="3536354"/>
            <a:ext cx="411480" cy="43434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2049" name="Прямоугольник 2048"/>
          <p:cNvSpPr/>
          <p:nvPr/>
        </p:nvSpPr>
        <p:spPr>
          <a:xfrm>
            <a:off x="1115617" y="4326512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/>
                <a:ea typeface="Calibri"/>
              </a:rPr>
              <a:t>Проложить машинную строчку по краю кармана на 1-2 мм, на </a:t>
            </a:r>
            <a:r>
              <a:rPr lang="ru-RU" sz="2800" b="1" dirty="0" smtClean="0">
                <a:latin typeface="Times New Roman"/>
                <a:ea typeface="Calibri"/>
              </a:rPr>
              <a:t>верхних углах сделать закрепки. </a:t>
            </a:r>
            <a:endParaRPr lang="ru-RU" sz="2800" b="1" dirty="0"/>
          </a:p>
        </p:txBody>
      </p:sp>
      <p:sp>
        <p:nvSpPr>
          <p:cNvPr id="2050" name="Прямоугольник 2049"/>
          <p:cNvSpPr/>
          <p:nvPr/>
        </p:nvSpPr>
        <p:spPr>
          <a:xfrm>
            <a:off x="1115616" y="5711507"/>
            <a:ext cx="7668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/>
                <a:ea typeface="Calibri"/>
              </a:rPr>
              <a:t>Убрать нитки временного назначения. </a:t>
            </a:r>
            <a:r>
              <a:rPr lang="ru-RU" sz="2800" b="1" dirty="0" smtClean="0">
                <a:latin typeface="Times New Roman"/>
                <a:ea typeface="Calibri"/>
              </a:rPr>
              <a:t>Отутюжить.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7142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2049" grpId="0"/>
      <p:bldP spid="20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12776"/>
            <a:ext cx="8964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/>
              <a:t>ширина </a:t>
            </a:r>
            <a:r>
              <a:rPr lang="ru-RU" sz="2800" b="1" dirty="0"/>
              <a:t>шва вподгибку одинакова по всей длине, </a:t>
            </a:r>
            <a:endParaRPr lang="ru-RU" sz="2800" b="1" dirty="0" smtClean="0"/>
          </a:p>
          <a:p>
            <a:r>
              <a:rPr lang="ru-RU" sz="2800" b="1" dirty="0"/>
              <a:t> </a:t>
            </a:r>
            <a:r>
              <a:rPr lang="ru-RU" sz="2800" b="1" dirty="0" smtClean="0"/>
              <a:t>     машинная </a:t>
            </a:r>
            <a:r>
              <a:rPr lang="ru-RU" sz="2800" b="1" dirty="0"/>
              <a:t>строчка </a:t>
            </a:r>
            <a:r>
              <a:rPr lang="ru-RU" sz="2800" b="1" dirty="0" smtClean="0"/>
              <a:t>проложена по </a:t>
            </a:r>
            <a:r>
              <a:rPr lang="ru-RU" sz="2800" b="1" dirty="0"/>
              <a:t>краю подгиба </a:t>
            </a:r>
            <a:r>
              <a:rPr lang="ru-RU" sz="2800" b="1" dirty="0" smtClean="0"/>
              <a:t>на</a:t>
            </a:r>
          </a:p>
          <a:p>
            <a:r>
              <a:rPr lang="ru-RU" sz="2800" b="1" dirty="0" smtClean="0"/>
              <a:t>     1 - 2 мм.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/>
              <a:t>карман </a:t>
            </a:r>
            <a:r>
              <a:rPr lang="ru-RU" sz="2800" b="1" dirty="0"/>
              <a:t>притачан ровно по </a:t>
            </a:r>
            <a:r>
              <a:rPr lang="ru-RU" sz="2800" b="1" dirty="0" smtClean="0"/>
              <a:t>разметке.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/>
              <a:t>карман </a:t>
            </a:r>
            <a:r>
              <a:rPr lang="ru-RU" sz="2800" b="1" dirty="0"/>
              <a:t>правильной формы, ширина кармана одинакова по всей </a:t>
            </a:r>
            <a:r>
              <a:rPr lang="ru-RU" sz="2800" b="1" dirty="0" smtClean="0"/>
              <a:t>длине.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/>
              <a:t>углы </a:t>
            </a:r>
            <a:r>
              <a:rPr lang="ru-RU" sz="2800" b="1" dirty="0"/>
              <a:t>кармана заправлены и </a:t>
            </a:r>
            <a:r>
              <a:rPr lang="ru-RU" sz="2800" b="1" dirty="0" smtClean="0"/>
              <a:t>невидны.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/>
              <a:t> </a:t>
            </a:r>
            <a:r>
              <a:rPr lang="ru-RU" sz="2800" b="1" dirty="0" smtClean="0"/>
              <a:t>машинная </a:t>
            </a:r>
            <a:r>
              <a:rPr lang="ru-RU" sz="2800" b="1" dirty="0"/>
              <a:t>строчка </a:t>
            </a:r>
            <a:r>
              <a:rPr lang="ru-RU" sz="2800" b="1" dirty="0" smtClean="0"/>
              <a:t> ровная по всем сторонам и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проложена </a:t>
            </a:r>
            <a:r>
              <a:rPr lang="ru-RU" sz="2800" b="1" dirty="0"/>
              <a:t>на 1-2 мм по </a:t>
            </a:r>
            <a:r>
              <a:rPr lang="ru-RU" sz="2800" b="1" dirty="0" smtClean="0"/>
              <a:t>краю.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/>
              <a:t>закрепки </a:t>
            </a:r>
            <a:r>
              <a:rPr lang="ru-RU" sz="2800" b="1" dirty="0"/>
              <a:t>на верхних углах выполнены </a:t>
            </a:r>
            <a:r>
              <a:rPr lang="ru-RU" sz="2800" b="1" dirty="0" smtClean="0"/>
              <a:t>качественно.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/>
              <a:t> </a:t>
            </a:r>
            <a:r>
              <a:rPr lang="ru-RU" sz="2800" b="1" dirty="0"/>
              <a:t>влажно-тепловая обработка выполнена качественно.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0584" y="404664"/>
            <a:ext cx="85623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Проверка качества работы</a:t>
            </a:r>
            <a:endParaRPr lang="ru-RU" sz="4800" b="1" cap="all" spc="0" dirty="0">
              <a:ln w="9000" cmpd="sng">
                <a:solidFill>
                  <a:srgbClr val="00B0F0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5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19934"/>
            <a:ext cx="878497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Обработать карман: верхний срез швом вподгибку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(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ширина шва в готовом виде 20мм);  нижние углы отогнуть  до разметки; боковые и нижний срез подогнуть  на 10мм.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8352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300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Практическая   работа</a:t>
            </a:r>
            <a:endParaRPr lang="ru-RU" sz="4800" b="1" cap="all" spc="300" dirty="0">
              <a:ln w="9000" cmpd="sng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868" y="2852936"/>
            <a:ext cx="868362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2. Соединить   карман   с 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фартуком: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наложить  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карман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 на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 нижнюю  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часть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фартука  по 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разметке;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строчка  по  краю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  кармана     на  1-2 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мм;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на   верхних   уголках   выполнить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 горизонтальную закрепку.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013176"/>
            <a:ext cx="8964488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3. Выполнить влажно-тепловую обработку.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568" y="5942228"/>
            <a:ext cx="865870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4. </a:t>
            </a:r>
            <a:r>
              <a:rPr lang="ru-RU" sz="2400" b="1" smtClean="0">
                <a:latin typeface="Times New Roman"/>
                <a:ea typeface="Times New Roman"/>
                <a:cs typeface="Times New Roman"/>
              </a:rPr>
              <a:t>Проверить качество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выполненной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работы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6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7" y="0"/>
            <a:ext cx="9272439" cy="689840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 Срез в крое кармана.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</a:rPr>
              <a:t>   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 Шов, используемый для обработки  верхнего среза кармана.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3.  Вид кармана по способу соединения с изделием.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4.  Материал для отделки кармана.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5.  Вид накладного кармана.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6.  Шов , используемый для соединения кармана с изделием.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01493" y="768602"/>
            <a:ext cx="4572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832" y="75917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282" y="75786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732" y="763957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182" y="761777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018" y="692696"/>
            <a:ext cx="463550" cy="54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216" y="77178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178" y="770850"/>
            <a:ext cx="480244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1465" y="783039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42" y="767571"/>
            <a:ext cx="463550" cy="46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064" y="77527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4828" y="320892"/>
            <a:ext cx="46309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1493" y="32112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9594" y="317437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666" y="31229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468" y="31172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5632" y="304021"/>
            <a:ext cx="463550" cy="46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044" y="32112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8061" y="76976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778" y="1710756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2773" y="2636329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637" y="17012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8029" y="2156754"/>
            <a:ext cx="471589" cy="47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925" y="17012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3878" y="216479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7419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282" y="120916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311" y="1223784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365" y="1227967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127" y="1234400"/>
            <a:ext cx="49229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1465" y="1238821"/>
            <a:ext cx="463550" cy="46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924" y="1220323"/>
            <a:ext cx="463551" cy="48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732" y="1222152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6082" y="1217304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637" y="1228502"/>
            <a:ext cx="463550" cy="47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328" y="216479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7183" y="216479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350" y="2172779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800" y="1697949"/>
            <a:ext cx="463550" cy="4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328" y="1710756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777" y="216479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743" y="1710756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150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8250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700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618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0168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9913" y="262230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2813" y="263209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6363" y="262834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227" y="2164793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66584" y="283632"/>
            <a:ext cx="433288" cy="467369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1424" y="795894"/>
            <a:ext cx="457200" cy="457200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9985" y="1228502"/>
            <a:ext cx="457200" cy="457200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800" y="1691057"/>
            <a:ext cx="457200" cy="457200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0494" y="2080088"/>
            <a:ext cx="457200" cy="466725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8827" y="2628343"/>
            <a:ext cx="457200" cy="504056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3784" y="388531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7241" y="350891"/>
            <a:ext cx="420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7337" y="35089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97" y="354634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9731" y="3590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8029" y="3357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3815" y="333747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3899" y="82755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1820" y="80257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7732" y="81389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4700" y="79237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26286" y="80699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19466" y="82021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9510" y="816869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3589" y="827900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5493" y="816423"/>
            <a:ext cx="43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81739" y="83982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17185" y="1265000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8314" y="127560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4196210" y="1278435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4681363" y="126346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7" name="TextBox 1076"/>
          <p:cNvSpPr txBox="1"/>
          <p:nvPr/>
        </p:nvSpPr>
        <p:spPr>
          <a:xfrm>
            <a:off x="5157711" y="127561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8" name="TextBox 1077"/>
          <p:cNvSpPr txBox="1"/>
          <p:nvPr/>
        </p:nvSpPr>
        <p:spPr>
          <a:xfrm>
            <a:off x="5621632" y="1264044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9" name="TextBox 1078"/>
          <p:cNvSpPr txBox="1"/>
          <p:nvPr/>
        </p:nvSpPr>
        <p:spPr>
          <a:xfrm>
            <a:off x="6044900" y="126324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0" name="TextBox 1079"/>
          <p:cNvSpPr txBox="1"/>
          <p:nvPr/>
        </p:nvSpPr>
        <p:spPr>
          <a:xfrm>
            <a:off x="6523245" y="124822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1" name="TextBox 1080"/>
          <p:cNvSpPr txBox="1"/>
          <p:nvPr/>
        </p:nvSpPr>
        <p:spPr>
          <a:xfrm>
            <a:off x="6977177" y="1265000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2" name="TextBox 1081"/>
          <p:cNvSpPr txBox="1"/>
          <p:nvPr/>
        </p:nvSpPr>
        <p:spPr>
          <a:xfrm>
            <a:off x="1982000" y="177281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3" name="TextBox 1082"/>
          <p:cNvSpPr txBox="1"/>
          <p:nvPr/>
        </p:nvSpPr>
        <p:spPr>
          <a:xfrm>
            <a:off x="2418009" y="1782709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4" name="TextBox 1083"/>
          <p:cNvSpPr txBox="1"/>
          <p:nvPr/>
        </p:nvSpPr>
        <p:spPr>
          <a:xfrm>
            <a:off x="2941147" y="177281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" name="TextBox 1084"/>
          <p:cNvSpPr txBox="1"/>
          <p:nvPr/>
        </p:nvSpPr>
        <p:spPr>
          <a:xfrm>
            <a:off x="3343570" y="1758583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6" name="TextBox 1085"/>
          <p:cNvSpPr txBox="1"/>
          <p:nvPr/>
        </p:nvSpPr>
        <p:spPr>
          <a:xfrm>
            <a:off x="3745272" y="1734991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7" name="TextBox 1086"/>
          <p:cNvSpPr txBox="1"/>
          <p:nvPr/>
        </p:nvSpPr>
        <p:spPr>
          <a:xfrm>
            <a:off x="4211997" y="173499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8" name="TextBox 1087"/>
          <p:cNvSpPr txBox="1"/>
          <p:nvPr/>
        </p:nvSpPr>
        <p:spPr>
          <a:xfrm>
            <a:off x="2941147" y="217277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9" name="TextBox 1088"/>
          <p:cNvSpPr txBox="1"/>
          <p:nvPr/>
        </p:nvSpPr>
        <p:spPr>
          <a:xfrm>
            <a:off x="3335556" y="2207698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0" name="TextBox 1089"/>
          <p:cNvSpPr txBox="1"/>
          <p:nvPr/>
        </p:nvSpPr>
        <p:spPr>
          <a:xfrm>
            <a:off x="3788558" y="217277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1" name="TextBox 1090"/>
          <p:cNvSpPr txBox="1"/>
          <p:nvPr/>
        </p:nvSpPr>
        <p:spPr>
          <a:xfrm>
            <a:off x="4246131" y="2219279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2" name="TextBox 1091"/>
          <p:cNvSpPr txBox="1"/>
          <p:nvPr/>
        </p:nvSpPr>
        <p:spPr>
          <a:xfrm>
            <a:off x="4699762" y="220769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3" name="TextBox 1092"/>
          <p:cNvSpPr txBox="1"/>
          <p:nvPr/>
        </p:nvSpPr>
        <p:spPr>
          <a:xfrm>
            <a:off x="5171073" y="220765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4" name="TextBox 1093"/>
          <p:cNvSpPr txBox="1"/>
          <p:nvPr/>
        </p:nvSpPr>
        <p:spPr>
          <a:xfrm>
            <a:off x="5646201" y="220769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" name="TextBox 1094"/>
          <p:cNvSpPr txBox="1"/>
          <p:nvPr/>
        </p:nvSpPr>
        <p:spPr>
          <a:xfrm>
            <a:off x="3764513" y="265655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6" name="TextBox 1095"/>
          <p:cNvSpPr txBox="1"/>
          <p:nvPr/>
        </p:nvSpPr>
        <p:spPr>
          <a:xfrm>
            <a:off x="4218409" y="263632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7" name="TextBox 1096"/>
          <p:cNvSpPr txBox="1"/>
          <p:nvPr/>
        </p:nvSpPr>
        <p:spPr>
          <a:xfrm>
            <a:off x="4672518" y="263632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8" name="TextBox 1097"/>
          <p:cNvSpPr txBox="1"/>
          <p:nvPr/>
        </p:nvSpPr>
        <p:spPr>
          <a:xfrm>
            <a:off x="5181492" y="2636329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9" name="TextBox 1098"/>
          <p:cNvSpPr txBox="1"/>
          <p:nvPr/>
        </p:nvSpPr>
        <p:spPr>
          <a:xfrm>
            <a:off x="5615090" y="262638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0" name="TextBox 1099"/>
          <p:cNvSpPr txBox="1"/>
          <p:nvPr/>
        </p:nvSpPr>
        <p:spPr>
          <a:xfrm>
            <a:off x="6070224" y="2669412"/>
            <a:ext cx="383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1" name="TextBox 1100"/>
          <p:cNvSpPr txBox="1"/>
          <p:nvPr/>
        </p:nvSpPr>
        <p:spPr>
          <a:xfrm>
            <a:off x="6553326" y="2656556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2" name="TextBox 1101"/>
          <p:cNvSpPr txBox="1"/>
          <p:nvPr/>
        </p:nvSpPr>
        <p:spPr>
          <a:xfrm>
            <a:off x="6972341" y="267545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3" name="TextBox 1102"/>
          <p:cNvSpPr txBox="1"/>
          <p:nvPr/>
        </p:nvSpPr>
        <p:spPr>
          <a:xfrm>
            <a:off x="7457935" y="265655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4" name="TextBox 1103"/>
          <p:cNvSpPr txBox="1"/>
          <p:nvPr/>
        </p:nvSpPr>
        <p:spPr>
          <a:xfrm>
            <a:off x="7949851" y="267545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06" name="Прямая соединительная линия 1105"/>
          <p:cNvCxnSpPr/>
          <p:nvPr/>
        </p:nvCxnSpPr>
        <p:spPr>
          <a:xfrm>
            <a:off x="3723754" y="333747"/>
            <a:ext cx="27347" cy="27728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8" name="Прямая соединительная линия 1107"/>
          <p:cNvCxnSpPr/>
          <p:nvPr/>
        </p:nvCxnSpPr>
        <p:spPr>
          <a:xfrm>
            <a:off x="4169594" y="354634"/>
            <a:ext cx="29028" cy="2763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4" name="TextBox 1113"/>
          <p:cNvSpPr txBox="1"/>
          <p:nvPr/>
        </p:nvSpPr>
        <p:spPr>
          <a:xfrm>
            <a:off x="6089459" y="84822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7" name="Рисунок 126" descr="сканирование0055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" t="9042" r="60256"/>
          <a:stretch/>
        </p:blipFill>
        <p:spPr>
          <a:xfrm>
            <a:off x="8241116" y="3084712"/>
            <a:ext cx="866542" cy="876906"/>
          </a:xfrm>
          <a:prstGeom prst="rect">
            <a:avLst/>
          </a:prstGeom>
        </p:spPr>
      </p:pic>
      <p:sp>
        <p:nvSpPr>
          <p:cNvPr id="1115" name="Прямоугольник 1114"/>
          <p:cNvSpPr/>
          <p:nvPr/>
        </p:nvSpPr>
        <p:spPr>
          <a:xfrm>
            <a:off x="8057047" y="1266501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cxnSp>
        <p:nvCxnSpPr>
          <p:cNvPr id="1117" name="Прямая соединительная линия 1116"/>
          <p:cNvCxnSpPr/>
          <p:nvPr/>
        </p:nvCxnSpPr>
        <p:spPr>
          <a:xfrm>
            <a:off x="8073458" y="1352669"/>
            <a:ext cx="0" cy="819467"/>
          </a:xfrm>
          <a:prstGeom prst="line">
            <a:avLst/>
          </a:prstGeom>
          <a:ln>
            <a:solidFill>
              <a:srgbClr val="9966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9" name="Прямая соединительная линия 1118"/>
          <p:cNvCxnSpPr/>
          <p:nvPr/>
        </p:nvCxnSpPr>
        <p:spPr>
          <a:xfrm>
            <a:off x="8141570" y="2151962"/>
            <a:ext cx="806770" cy="0"/>
          </a:xfrm>
          <a:prstGeom prst="line">
            <a:avLst/>
          </a:prstGeom>
          <a:ln>
            <a:solidFill>
              <a:srgbClr val="9966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8971447" y="1352670"/>
            <a:ext cx="0" cy="819467"/>
          </a:xfrm>
          <a:prstGeom prst="line">
            <a:avLst/>
          </a:prstGeom>
          <a:ln>
            <a:solidFill>
              <a:srgbClr val="9966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V="1">
            <a:off x="8071131" y="1266501"/>
            <a:ext cx="919051" cy="7953"/>
          </a:xfrm>
          <a:prstGeom prst="line">
            <a:avLst/>
          </a:prstGeom>
          <a:ln w="571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5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9966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6604" y="1352670"/>
            <a:ext cx="268107" cy="2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6604" y="1694038"/>
            <a:ext cx="2682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7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AAAAAC"/>
              </a:clrFrom>
              <a:clrTo>
                <a:srgbClr val="AAAAAC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46" t="33186" r="23675"/>
          <a:stretch/>
        </p:blipFill>
        <p:spPr bwMode="auto">
          <a:xfrm>
            <a:off x="421981" y="1783061"/>
            <a:ext cx="1102819" cy="120204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lum bright="-24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33" t="34072" r="39824" b="33782"/>
          <a:stretch/>
        </p:blipFill>
        <p:spPr bwMode="auto">
          <a:xfrm>
            <a:off x="6798154" y="1884004"/>
            <a:ext cx="659782" cy="70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" name="Блок-схема: задержка 105"/>
          <p:cNvSpPr/>
          <p:nvPr/>
        </p:nvSpPr>
        <p:spPr>
          <a:xfrm rot="5400000">
            <a:off x="6976716" y="1706019"/>
            <a:ext cx="280789" cy="636764"/>
          </a:xfrm>
          <a:prstGeom prst="flowChartDelay">
            <a:avLst/>
          </a:prstGeom>
          <a:solidFill>
            <a:srgbClr val="0AA62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Picture 55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759" y="1944044"/>
            <a:ext cx="198595" cy="2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9" descr="http://www.modistka.net/picturefile.php?filename=Images/master/jacket/jacket4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56" y="289348"/>
            <a:ext cx="1305737" cy="11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53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024" grpId="0"/>
      <p:bldP spid="1025" grpId="0"/>
      <p:bldP spid="1077" grpId="0"/>
      <p:bldP spid="1078" grpId="0"/>
      <p:bldP spid="1079" grpId="0"/>
      <p:bldP spid="1080" grpId="0"/>
      <p:bldP spid="1081" grpId="0"/>
      <p:bldP spid="1082" grpId="0"/>
      <p:bldP spid="1083" grpId="0"/>
      <p:bldP spid="1085" grpId="0"/>
      <p:bldP spid="1086" grpId="0"/>
      <p:bldP spid="1087" grpId="0"/>
      <p:bldP spid="1088" grpId="0"/>
      <p:bldP spid="1089" grpId="0"/>
      <p:bldP spid="1090" grpId="0"/>
      <p:bldP spid="1091" grpId="0"/>
      <p:bldP spid="1092" grpId="0"/>
      <p:bldP spid="1093" grpId="0"/>
      <p:bldP spid="1094" grpId="0"/>
      <p:bldP spid="1095" grpId="0"/>
      <p:bldP spid="1096" grpId="0"/>
      <p:bldP spid="1097" grpId="0"/>
      <p:bldP spid="1098" grpId="0"/>
      <p:bldP spid="1099" grpId="0"/>
      <p:bldP spid="1100" grpId="0"/>
      <p:bldP spid="1102" grpId="0"/>
      <p:bldP spid="1103" grpId="0"/>
      <p:bldP spid="1104" grpId="0"/>
      <p:bldP spid="1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rgbClr val="7030A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88640"/>
            <a:ext cx="6056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Лестница успеха</a:t>
            </a:r>
            <a:endParaRPr lang="ru-RU" sz="5400" b="1" cap="all" spc="0" dirty="0">
              <a:ln w="9000" cmpd="sng">
                <a:solidFill>
                  <a:srgbClr val="7030A0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49" name="Фигура, имеющая форму буквы L 2048"/>
          <p:cNvSpPr/>
          <p:nvPr/>
        </p:nvSpPr>
        <p:spPr>
          <a:xfrm>
            <a:off x="647564" y="1727101"/>
            <a:ext cx="1908212" cy="792088"/>
          </a:xfrm>
          <a:prstGeom prst="corner">
            <a:avLst/>
          </a:prstGeom>
          <a:solidFill>
            <a:srgbClr val="9933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Прямоугольник 2049"/>
          <p:cNvSpPr/>
          <p:nvPr/>
        </p:nvSpPr>
        <p:spPr>
          <a:xfrm>
            <a:off x="647564" y="1628800"/>
            <a:ext cx="5832648" cy="494345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Я смогу использовать</a:t>
            </a:r>
            <a:r>
              <a:rPr lang="ru-RU" sz="2000" b="1" dirty="0" smtClean="0">
                <a:solidFill>
                  <a:srgbClr val="7030A0"/>
                </a:solidFill>
              </a:rPr>
              <a:t>…………………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051" name="Прямоугольник 2050"/>
          <p:cNvSpPr/>
          <p:nvPr/>
        </p:nvSpPr>
        <p:spPr>
          <a:xfrm>
            <a:off x="2587200" y="2519189"/>
            <a:ext cx="4968552" cy="457200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Мне было трудно …………………..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52" name="Прямоугольник 2051"/>
          <p:cNvSpPr/>
          <p:nvPr/>
        </p:nvSpPr>
        <p:spPr>
          <a:xfrm>
            <a:off x="4089180" y="3404045"/>
            <a:ext cx="4009847" cy="457200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Я научилась(</a:t>
            </a:r>
            <a:r>
              <a:rPr lang="ru-RU" sz="2400" b="1" dirty="0" err="1" smtClean="0">
                <a:solidFill>
                  <a:srgbClr val="7030A0"/>
                </a:solidFill>
              </a:rPr>
              <a:t>ся</a:t>
            </a:r>
            <a:r>
              <a:rPr lang="ru-RU" sz="2400" b="1" dirty="0" smtClean="0">
                <a:solidFill>
                  <a:srgbClr val="7030A0"/>
                </a:solidFill>
              </a:rPr>
              <a:t>)……………..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53" name="Прямоугольник 2052"/>
          <p:cNvSpPr/>
          <p:nvPr/>
        </p:nvSpPr>
        <p:spPr>
          <a:xfrm>
            <a:off x="6023012" y="4023592"/>
            <a:ext cx="3013484" cy="457200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4" name="TextBox 2053"/>
          <p:cNvSpPr txBox="1"/>
          <p:nvPr/>
        </p:nvSpPr>
        <p:spPr>
          <a:xfrm>
            <a:off x="6094104" y="4336948"/>
            <a:ext cx="3049896" cy="46166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Я узнал(а)…………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55" name="Фигура, имеющая форму буквы L 2054"/>
          <p:cNvSpPr/>
          <p:nvPr/>
        </p:nvSpPr>
        <p:spPr>
          <a:xfrm>
            <a:off x="2098576" y="2519189"/>
            <a:ext cx="1969368" cy="914400"/>
          </a:xfrm>
          <a:prstGeom prst="corner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FF"/>
              </a:solidFill>
            </a:endParaRPr>
          </a:p>
        </p:txBody>
      </p:sp>
      <p:sp>
        <p:nvSpPr>
          <p:cNvPr id="2056" name="Фигура, имеющая форму буквы L 2055"/>
          <p:cNvSpPr/>
          <p:nvPr/>
        </p:nvSpPr>
        <p:spPr>
          <a:xfrm>
            <a:off x="3618198" y="3428031"/>
            <a:ext cx="2475906" cy="914400"/>
          </a:xfrm>
          <a:prstGeom prst="corner">
            <a:avLst/>
          </a:prstGeom>
          <a:solidFill>
            <a:srgbClr val="FF3399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7" name="Фигура, имеющая форму буквы L 2056"/>
          <p:cNvSpPr/>
          <p:nvPr/>
        </p:nvSpPr>
        <p:spPr>
          <a:xfrm>
            <a:off x="5636904" y="4360315"/>
            <a:ext cx="3183568" cy="914400"/>
          </a:xfrm>
          <a:prstGeom prst="corner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5" r="33263" b="11432"/>
          <a:stretch>
            <a:fillRect/>
          </a:stretch>
        </p:blipFill>
        <p:spPr bwMode="auto">
          <a:xfrm>
            <a:off x="439368" y="4725144"/>
            <a:ext cx="1735076" cy="166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56254">
            <a:off x="2475665" y="5012652"/>
            <a:ext cx="1394371" cy="146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Объект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1" b="-211"/>
          <a:stretch>
            <a:fillRect/>
          </a:stretch>
        </p:blipFill>
        <p:spPr bwMode="auto">
          <a:xfrm rot="17886776">
            <a:off x="7643477" y="1145390"/>
            <a:ext cx="633643" cy="102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Объект 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04" r="-16338" b="-394"/>
          <a:stretch>
            <a:fillRect/>
          </a:stretch>
        </p:blipFill>
        <p:spPr bwMode="auto">
          <a:xfrm rot="16843405">
            <a:off x="8256528" y="1380753"/>
            <a:ext cx="60595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Объект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928" b="-8904"/>
          <a:stretch>
            <a:fillRect/>
          </a:stretch>
        </p:blipFill>
        <p:spPr bwMode="auto">
          <a:xfrm>
            <a:off x="7882483" y="1063036"/>
            <a:ext cx="677022" cy="5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39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24433"/>
            <a:ext cx="8712968" cy="1093688"/>
          </a:xfrm>
          <a:prstGeom prst="rect">
            <a:avLst/>
          </a:prstGeom>
          <a:solidFill>
            <a:srgbClr val="31B6FD">
              <a:alpha val="0"/>
            </a:srgbClr>
          </a:solidFill>
          <a:ln>
            <a:solidFill>
              <a:srgbClr val="2185B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3433" y="548680"/>
            <a:ext cx="8521884" cy="769441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История возникновения кармана</a:t>
            </a:r>
            <a:endParaRPr lang="ru-RU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433" y="1484784"/>
            <a:ext cx="88005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/>
              <a:t>Много  </a:t>
            </a:r>
            <a:r>
              <a:rPr lang="ru-RU" sz="3600" dirty="0" smtClean="0"/>
              <a:t>лет </a:t>
            </a:r>
            <a:r>
              <a:rPr lang="ru-RU" sz="3600" dirty="0"/>
              <a:t>не </a:t>
            </a:r>
            <a:r>
              <a:rPr lang="ru-RU" sz="3600" dirty="0" smtClean="0"/>
              <a:t>утихали </a:t>
            </a:r>
            <a:r>
              <a:rPr lang="ru-RU" sz="3600" dirty="0"/>
              <a:t>споры </a:t>
            </a:r>
            <a:r>
              <a:rPr lang="ru-RU" sz="3600" dirty="0" smtClean="0"/>
              <a:t>о появлении </a:t>
            </a:r>
            <a:r>
              <a:rPr lang="ru-RU" sz="3600" dirty="0"/>
              <a:t>кармана. </a:t>
            </a:r>
            <a:r>
              <a:rPr lang="ru-RU" sz="3600" dirty="0" smtClean="0"/>
              <a:t> Одни  </a:t>
            </a:r>
            <a:r>
              <a:rPr lang="ru-RU" sz="3600" dirty="0"/>
              <a:t>утверждали, </a:t>
            </a:r>
            <a:r>
              <a:rPr lang="ru-RU" sz="3600" dirty="0" smtClean="0"/>
              <a:t> что  карман изобрели  </a:t>
            </a:r>
            <a:r>
              <a:rPr lang="ru-RU" sz="3600" dirty="0"/>
              <a:t>предки человека кроманьонцы, </a:t>
            </a:r>
            <a:r>
              <a:rPr lang="ru-RU" sz="3600" dirty="0" smtClean="0"/>
              <a:t>другие  </a:t>
            </a:r>
            <a:r>
              <a:rPr lang="ru-RU" sz="3600" dirty="0"/>
              <a:t>говорили, </a:t>
            </a:r>
            <a:r>
              <a:rPr lang="ru-RU" sz="3600" dirty="0" smtClean="0"/>
              <a:t>что  </a:t>
            </a:r>
            <a:r>
              <a:rPr lang="ru-RU" sz="3600" dirty="0"/>
              <a:t>карман </a:t>
            </a:r>
            <a:r>
              <a:rPr lang="ru-RU" sz="3600" dirty="0" smtClean="0"/>
              <a:t> придумали </a:t>
            </a:r>
            <a:r>
              <a:rPr lang="ru-RU" sz="3600" dirty="0"/>
              <a:t>итальянские </a:t>
            </a:r>
            <a:r>
              <a:rPr lang="ru-RU" sz="3600" dirty="0" smtClean="0"/>
              <a:t>  повстанцы   </a:t>
            </a:r>
            <a:r>
              <a:rPr lang="ru-RU" sz="3600" dirty="0"/>
              <a:t>для </a:t>
            </a:r>
            <a:r>
              <a:rPr lang="ru-RU" sz="3600" dirty="0" smtClean="0"/>
              <a:t>     переноса </a:t>
            </a:r>
            <a:r>
              <a:rPr lang="ru-RU" sz="3600" dirty="0"/>
              <a:t>боеприпасов </a:t>
            </a:r>
            <a:r>
              <a:rPr lang="ru-RU" sz="3600" dirty="0" smtClean="0"/>
              <a:t>  и   назывался  </a:t>
            </a:r>
            <a:r>
              <a:rPr lang="ru-RU" sz="3600" dirty="0"/>
              <a:t>он </a:t>
            </a:r>
            <a:r>
              <a:rPr lang="ru-RU" sz="3600" dirty="0" smtClean="0"/>
              <a:t> мешочек</a:t>
            </a:r>
            <a:r>
              <a:rPr lang="ru-RU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8731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895" y="588202"/>
            <a:ext cx="1888282" cy="26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3516" y="115317"/>
            <a:ext cx="4067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В </a:t>
            </a:r>
            <a:r>
              <a:rPr lang="ru-RU" sz="2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до-карманную </a:t>
            </a:r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эпоху</a:t>
            </a:r>
            <a:r>
              <a:rPr lang="ru-RU" sz="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 </a:t>
            </a:r>
            <a:r>
              <a:rPr lang="ru-RU" sz="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   </a:t>
            </a:r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 14-15 </a:t>
            </a:r>
            <a:r>
              <a:rPr lang="ru-RU" sz="2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века, деньги </a:t>
            </a:r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носили </a:t>
            </a:r>
            <a:r>
              <a:rPr lang="ru-RU" sz="2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в подвешенных </a:t>
            </a:r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к </a:t>
            </a:r>
            <a:r>
              <a:rPr lang="ru-RU" sz="2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поясу мешочках, в основном кожаных. При бургундском дворе они являлись частью придворного туалета, их называли «омоньерами</a:t>
            </a:r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». ……….</a:t>
            </a:r>
          </a:p>
          <a:p>
            <a:r>
              <a:rPr lang="ru-RU" sz="28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 Первым предметом гардероба, имеющим карманы стал камзол  </a:t>
            </a:r>
            <a:r>
              <a:rPr lang="ru-RU" sz="2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Людовика XIV.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3" y="588202"/>
            <a:ext cx="1565652" cy="26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423" y="3717032"/>
            <a:ext cx="2349261" cy="302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http://img0.liveinternet.ru/images/attach/c/2/64/630/64630977_1285737763_Rgen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42" t="4564" r="-1" b="25423"/>
          <a:stretch/>
        </p:blipFill>
        <p:spPr bwMode="auto">
          <a:xfrm>
            <a:off x="7123014" y="3954733"/>
            <a:ext cx="1663427" cy="22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9736ee42d1c2b4b20f02df7da99e3a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6F5"/>
              </a:clrFrom>
              <a:clrTo>
                <a:srgbClr val="F4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193" y="4581127"/>
            <a:ext cx="15573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b8e557705bcfe488be09158e1976b5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70707"/>
              </a:clrFrom>
              <a:clrTo>
                <a:srgbClr val="0707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42" t="5019" r="10886" b="9424"/>
          <a:stretch/>
        </p:blipFill>
        <p:spPr bwMode="auto">
          <a:xfrm>
            <a:off x="7618809" y="3030153"/>
            <a:ext cx="14573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spletnik.ru/img/2011/09/arina/20110902-poc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10110C"/>
              </a:clrFrom>
              <a:clrTo>
                <a:srgbClr val="1011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9" t="9277" r="7546" b="14136"/>
          <a:stretch/>
        </p:blipFill>
        <p:spPr bwMode="auto">
          <a:xfrm>
            <a:off x="4572000" y="2810995"/>
            <a:ext cx="2038350" cy="23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87040"/>
            <a:ext cx="37444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А женщины принялись развивать сумочную линию. Они носили небольшие сумочки-мешочки, предназначенные для хранения мелких предметов и украшали их вышивкой, кружевами, лентами, бисером и стеклярусом.</a:t>
            </a:r>
          </a:p>
        </p:txBody>
      </p:sp>
      <p:pic>
        <p:nvPicPr>
          <p:cNvPr id="4098" name="Picture 2" descr="http://m6.paperblog.com/i/42/423044/-L-Ddk0OA.jpe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938E8B"/>
              </a:clrFrom>
              <a:clrTo>
                <a:srgbClr val="938E8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92" r="20643" b="18239"/>
          <a:stretch/>
        </p:blipFill>
        <p:spPr bwMode="auto">
          <a:xfrm>
            <a:off x="6156176" y="3979295"/>
            <a:ext cx="1656184" cy="28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hop.showcaseantiques.com/images/items/LAS137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D7D9CC"/>
              </a:clrFrom>
              <a:clrTo>
                <a:srgbClr val="D7D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5" r="6395"/>
          <a:stretch/>
        </p:blipFill>
        <p:spPr bwMode="auto">
          <a:xfrm>
            <a:off x="4400550" y="439515"/>
            <a:ext cx="2057400" cy="23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orninggloryjewelry.com/images/copied/imagesLZ/purses/pur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9BAFC7"/>
              </a:clrFrom>
              <a:clrTo>
                <a:srgbClr val="9BAF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36" t="3856" r="9998" b="3930"/>
          <a:stretch/>
        </p:blipFill>
        <p:spPr bwMode="auto">
          <a:xfrm>
            <a:off x="6876256" y="575320"/>
            <a:ext cx="1448940" cy="22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38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27180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Только к концу 19 века карман появился в женской одежде. 20 век – век торжества одежды с карманами. Они везде: и на рабочей одежде, и на деловой, и на спортивной и даже на праздничной.</a:t>
            </a:r>
          </a:p>
        </p:txBody>
      </p:sp>
      <p:pic>
        <p:nvPicPr>
          <p:cNvPr id="2050" name="Picture 2" descr="http://content.foto.mail.ru/inbox/vredina-13/_blogs/i-7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67" t="18811" r="40667" b="49701"/>
          <a:stretch/>
        </p:blipFill>
        <p:spPr bwMode="auto">
          <a:xfrm>
            <a:off x="3131840" y="116632"/>
            <a:ext cx="1937532" cy="21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oo-arle.ru/image/cache/data-platya-m-1-035-176-707x10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9" r="9692"/>
          <a:stretch/>
        </p:blipFill>
        <p:spPr bwMode="auto">
          <a:xfrm>
            <a:off x="5148064" y="28250"/>
            <a:ext cx="1728501" cy="32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odejdaimoda.ru/images/upload/yubka-s-karmanami_0_0-13021015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14" r="24328" b="26392"/>
          <a:stretch/>
        </p:blipFill>
        <p:spPr bwMode="auto">
          <a:xfrm>
            <a:off x="4788024" y="3281538"/>
            <a:ext cx="1593094" cy="29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dperrysale.ru/wp-content/uploads/2012/07/letnie-svobodnye-ukorochennye-bryuki-bezhevogo-czveta-s-udobnymi-karmanami-ot-fred-perry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90" r="23212" b="26411"/>
          <a:stretch/>
        </p:blipFill>
        <p:spPr bwMode="auto">
          <a:xfrm>
            <a:off x="7820024" y="3080411"/>
            <a:ext cx="1209675" cy="23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files.chinaprod.webnode.es/200000708-23c1c24bbb/PHCD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3" t="3025" r="7169" b="6769"/>
          <a:stretch/>
        </p:blipFill>
        <p:spPr bwMode="auto">
          <a:xfrm>
            <a:off x="7009531" y="116632"/>
            <a:ext cx="2114551" cy="30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6" r="19467"/>
          <a:stretch/>
        </p:blipFill>
        <p:spPr bwMode="auto">
          <a:xfrm>
            <a:off x="6405079" y="4005064"/>
            <a:ext cx="1438906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57" r="37213"/>
          <a:stretch/>
        </p:blipFill>
        <p:spPr bwMode="auto">
          <a:xfrm>
            <a:off x="3079019" y="3695700"/>
            <a:ext cx="1589806" cy="26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461416" y="4857750"/>
            <a:ext cx="329604" cy="767070"/>
          </a:xfrm>
          <a:custGeom>
            <a:avLst/>
            <a:gdLst>
              <a:gd name="connsiteX0" fmla="*/ 15209 w 329604"/>
              <a:gd name="connsiteY0" fmla="*/ 9525 h 767070"/>
              <a:gd name="connsiteX1" fmla="*/ 329534 w 329604"/>
              <a:gd name="connsiteY1" fmla="*/ 95250 h 767070"/>
              <a:gd name="connsiteX2" fmla="*/ 43784 w 329604"/>
              <a:gd name="connsiteY2" fmla="*/ 695325 h 767070"/>
              <a:gd name="connsiteX3" fmla="*/ 5684 w 329604"/>
              <a:gd name="connsiteY3" fmla="*/ 733425 h 76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604" h="767070">
                <a:moveTo>
                  <a:pt x="15209" y="9525"/>
                </a:moveTo>
                <a:cubicBezTo>
                  <a:pt x="169990" y="-4763"/>
                  <a:pt x="324771" y="-19050"/>
                  <a:pt x="329534" y="95250"/>
                </a:cubicBezTo>
                <a:cubicBezTo>
                  <a:pt x="334297" y="209550"/>
                  <a:pt x="97759" y="588963"/>
                  <a:pt x="43784" y="695325"/>
                </a:cubicBezTo>
                <a:cubicBezTo>
                  <a:pt x="-10191" y="801687"/>
                  <a:pt x="-2254" y="767556"/>
                  <a:pt x="5684" y="733425"/>
                </a:cubicBezTo>
              </a:path>
            </a:pathLst>
          </a:cu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626218" y="4920636"/>
            <a:ext cx="50006" cy="11083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1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34752"/>
            <a:ext cx="6192688" cy="914400"/>
          </a:xfrm>
          <a:prstGeom prst="rect">
            <a:avLst/>
          </a:prstGeom>
          <a:solidFill>
            <a:srgbClr val="31B6F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D:\Нина\оформление слайда для презентации\614844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5" t="16347" r="4442" b="23586"/>
          <a:stretch/>
        </p:blipFill>
        <p:spPr bwMode="auto">
          <a:xfrm>
            <a:off x="-17506" y="0"/>
            <a:ext cx="9161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4" t="22058" r="37001" b="34574"/>
          <a:stretch/>
        </p:blipFill>
        <p:spPr bwMode="auto">
          <a:xfrm>
            <a:off x="7380312" y="476672"/>
            <a:ext cx="1449707" cy="243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5332" y="8806"/>
            <a:ext cx="6696744" cy="914400"/>
          </a:xfrm>
          <a:prstGeom prst="rect">
            <a:avLst/>
          </a:prstGeom>
          <a:solidFill>
            <a:srgbClr val="165D83">
              <a:alpha val="0"/>
            </a:srgbClr>
          </a:solidFill>
          <a:ln>
            <a:solidFill>
              <a:srgbClr val="FF00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>
                  <a:solidFill>
                    <a:srgbClr val="FF00FF"/>
                  </a:solidFill>
                </a:ln>
                <a:solidFill>
                  <a:srgbClr val="165D83"/>
                </a:solidFill>
              </a:rPr>
              <a:t>Отделка на кармане</a:t>
            </a:r>
            <a:endParaRPr lang="ru-RU" sz="4400" b="1" dirty="0">
              <a:ln>
                <a:solidFill>
                  <a:srgbClr val="FF00FF"/>
                </a:solidFill>
              </a:ln>
              <a:solidFill>
                <a:srgbClr val="165D83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89846B"/>
              </a:clrFrom>
              <a:clrTo>
                <a:srgbClr val="89846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2" r="7614"/>
          <a:stretch/>
        </p:blipFill>
        <p:spPr bwMode="auto">
          <a:xfrm>
            <a:off x="30138" y="718270"/>
            <a:ext cx="1866900" cy="149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94" r="28858"/>
          <a:stretch/>
        </p:blipFill>
        <p:spPr bwMode="auto">
          <a:xfrm>
            <a:off x="3515646" y="1013020"/>
            <a:ext cx="1680659" cy="206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6" descr="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831" b="50000"/>
          <a:stretch/>
        </p:blipFill>
        <p:spPr bwMode="auto">
          <a:xfrm>
            <a:off x="2078782" y="3679525"/>
            <a:ext cx="2096666" cy="29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http://syvenirka.ru/new/images/fartuk/fartu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11507"/>
            <a:ext cx="1665083" cy="22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i018.radikal.ru/1203/75/c8338378a710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71" r="1106" b="5132"/>
          <a:stretch/>
        </p:blipFill>
        <p:spPr bwMode="auto">
          <a:xfrm>
            <a:off x="1897038" y="750665"/>
            <a:ext cx="1474040" cy="271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://needlework.biz/images/stories/13/image04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5" t="13876" r="11202"/>
          <a:stretch/>
        </p:blipFill>
        <p:spPr bwMode="auto">
          <a:xfrm>
            <a:off x="157681" y="3220363"/>
            <a:ext cx="1921101" cy="34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06088"/>
            <a:ext cx="668354" cy="68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http://nitka.kiev.ua/images/product_images/popup_images/567_0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A5A6A0"/>
              </a:clrFrom>
              <a:clrTo>
                <a:srgbClr val="A5A6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53" t="28972" r="1214" b="3322"/>
          <a:stretch/>
        </p:blipFill>
        <p:spPr bwMode="auto">
          <a:xfrm>
            <a:off x="4175446" y="4725144"/>
            <a:ext cx="3212015" cy="20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989" y="3009203"/>
            <a:ext cx="2212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018.radikal.ru/1203/75/c8338378a710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71" r="1106" b="5132"/>
          <a:stretch/>
        </p:blipFill>
        <p:spPr bwMode="auto">
          <a:xfrm>
            <a:off x="1979712" y="692696"/>
            <a:ext cx="1474040" cy="271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40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7" t="17917" r="5313" b="9167"/>
          <a:stretch/>
        </p:blipFill>
        <p:spPr>
          <a:xfrm>
            <a:off x="0" y="0"/>
            <a:ext cx="912452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36488"/>
            <a:ext cx="87002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rgbClr val="FF660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Расположение кармана на изделии</a:t>
            </a:r>
            <a:endParaRPr lang="ru-RU" sz="3600" b="1" cap="all" dirty="0">
              <a:ln w="9000" cmpd="sng">
                <a:solidFill>
                  <a:srgbClr val="FF660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5317"/>
            <a:ext cx="2808312" cy="227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449" y="949548"/>
            <a:ext cx="20367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819" b="1"/>
          <a:stretch/>
        </p:blipFill>
        <p:spPr bwMode="auto">
          <a:xfrm>
            <a:off x="5752281" y="4778945"/>
            <a:ext cx="2084387" cy="196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7359" y="3231157"/>
            <a:ext cx="1884363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42588"/>
            <a:ext cx="26765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67" y="3933056"/>
            <a:ext cx="32004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95" r="3052" b="11350"/>
          <a:stretch/>
        </p:blipFill>
        <p:spPr bwMode="auto">
          <a:xfrm>
            <a:off x="3277344" y="3604117"/>
            <a:ext cx="2474937" cy="284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51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8340" y="548680"/>
            <a:ext cx="78438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Срезы   в   крое   кармана</a:t>
            </a:r>
            <a:endParaRPr lang="ru-RU" sz="48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390925" y="1808305"/>
            <a:ext cx="1617662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Верхний срез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0373" y="3106757"/>
            <a:ext cx="442301" cy="16301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>
                <a:solidFill>
                  <a:srgbClr val="000080"/>
                </a:solidFill>
                <a:latin typeface="Arial" charset="0"/>
              </a:rPr>
              <a:t>Боковой </a:t>
            </a:r>
            <a:r>
              <a:rPr lang="ru-RU" dirty="0" smtClean="0">
                <a:solidFill>
                  <a:srgbClr val="000080"/>
                </a:solidFill>
                <a:latin typeface="Arial" charset="0"/>
              </a:rPr>
              <a:t> срез</a:t>
            </a:r>
            <a:endParaRPr lang="ru-RU" dirty="0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5625389" y="3875593"/>
            <a:ext cx="1675203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>
                <a:solidFill>
                  <a:srgbClr val="000080"/>
                </a:solidFill>
                <a:latin typeface="Arial" charset="0"/>
              </a:rPr>
              <a:t>Боковой  срез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87589" y="5489684"/>
            <a:ext cx="161909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 smtClean="0">
                <a:solidFill>
                  <a:srgbClr val="000080"/>
                </a:solidFill>
                <a:latin typeface="Arial" charset="0"/>
              </a:rPr>
              <a:t>Нижний  </a:t>
            </a:r>
            <a:r>
              <a:rPr lang="ru-RU" dirty="0">
                <a:solidFill>
                  <a:srgbClr val="000080"/>
                </a:solidFill>
                <a:latin typeface="Arial" charset="0"/>
              </a:rPr>
              <a:t>срез</a:t>
            </a:r>
          </a:p>
        </p:txBody>
      </p:sp>
      <p:sp>
        <p:nvSpPr>
          <p:cNvPr id="11" name="Стрелка влево 10"/>
          <p:cNvSpPr/>
          <p:nvPr/>
        </p:nvSpPr>
        <p:spPr>
          <a:xfrm rot="16200000">
            <a:off x="4820240" y="1799003"/>
            <a:ext cx="857256" cy="285752"/>
          </a:xfrm>
          <a:prstGeom prst="left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6180904" y="2826639"/>
            <a:ext cx="857256" cy="285752"/>
          </a:xfrm>
          <a:prstGeom prst="left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Стрелка влево 12"/>
          <p:cNvSpPr/>
          <p:nvPr/>
        </p:nvSpPr>
        <p:spPr>
          <a:xfrm rot="10800000">
            <a:off x="2025418" y="2821005"/>
            <a:ext cx="857256" cy="285752"/>
          </a:xfrm>
          <a:prstGeom prst="left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5400000">
            <a:off x="5023590" y="5775436"/>
            <a:ext cx="857256" cy="285752"/>
          </a:xfrm>
          <a:prstGeom prst="left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0" name="Прямоугольник с двумя вырезанными соседними углами 9"/>
          <p:cNvSpPr/>
          <p:nvPr/>
        </p:nvSpPr>
        <p:spPr>
          <a:xfrm rot="10800000">
            <a:off x="2944599" y="2413980"/>
            <a:ext cx="3240359" cy="2952328"/>
          </a:xfrm>
          <a:prstGeom prst="snip2SameRect">
            <a:avLst>
              <a:gd name="adj1" fmla="val 10857"/>
              <a:gd name="adj2" fmla="val 0"/>
            </a:avLst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://www.fabrics.ru/images/gamma/f/b/g244219083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22" t="1882" r="26625" b="75580"/>
          <a:stretch/>
        </p:blipFill>
        <p:spPr bwMode="auto">
          <a:xfrm>
            <a:off x="379093" y="2370507"/>
            <a:ext cx="438473" cy="46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610246" y="2880986"/>
            <a:ext cx="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08320" y="2625619"/>
            <a:ext cx="1800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203848" y="3106757"/>
            <a:ext cx="2736304" cy="5634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149054" y="3112391"/>
            <a:ext cx="54794" cy="177578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149054" y="4888179"/>
            <a:ext cx="241871" cy="269013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390925" y="5157192"/>
            <a:ext cx="220416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805006" y="4912705"/>
            <a:ext cx="172529" cy="244487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5940152" y="3112391"/>
            <a:ext cx="37383" cy="177578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33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081" y="476672"/>
            <a:ext cx="856093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Способы соединения кармана с изделием</a:t>
            </a:r>
            <a:endParaRPr lang="ru-RU" sz="3000" b="1" cap="all" spc="0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344702"/>
            <a:ext cx="2238374" cy="322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65251" y="1344702"/>
            <a:ext cx="2393066" cy="3263295"/>
          </a:xfrm>
          <a:prstGeom prst="rect">
            <a:avLst/>
          </a:prstGeom>
          <a:noFill/>
        </p:spPr>
      </p:pic>
      <p:pic>
        <p:nvPicPr>
          <p:cNvPr id="1028" name="Picture 4" descr="http://burdastyle.ru/upload/1134/1133555/bi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9A58D"/>
              </a:clrFrom>
              <a:clrTo>
                <a:srgbClr val="C9A5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32" y="1188873"/>
            <a:ext cx="2564701" cy="34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1018994" y="2060848"/>
            <a:ext cx="1582837" cy="1583728"/>
          </a:xfrm>
          <a:custGeom>
            <a:avLst/>
            <a:gdLst>
              <a:gd name="connsiteX0" fmla="*/ 16200 w 2041998"/>
              <a:gd name="connsiteY0" fmla="*/ 28575 h 2185087"/>
              <a:gd name="connsiteX1" fmla="*/ 101925 w 2041998"/>
              <a:gd name="connsiteY1" fmla="*/ 1838325 h 2185087"/>
              <a:gd name="connsiteX2" fmla="*/ 787725 w 2041998"/>
              <a:gd name="connsiteY2" fmla="*/ 2105025 h 2185087"/>
              <a:gd name="connsiteX3" fmla="*/ 1968825 w 2041998"/>
              <a:gd name="connsiteY3" fmla="*/ 1981200 h 2185087"/>
              <a:gd name="connsiteX4" fmla="*/ 1921200 w 2041998"/>
              <a:gd name="connsiteY4" fmla="*/ 0 h 2185087"/>
              <a:gd name="connsiteX5" fmla="*/ 1921200 w 2041998"/>
              <a:gd name="connsiteY5" fmla="*/ 0 h 2185087"/>
              <a:gd name="connsiteX6" fmla="*/ 1921200 w 2041998"/>
              <a:gd name="connsiteY6" fmla="*/ 0 h 2185087"/>
              <a:gd name="connsiteX7" fmla="*/ 1921200 w 2041998"/>
              <a:gd name="connsiteY7" fmla="*/ 0 h 2185087"/>
              <a:gd name="connsiteX0" fmla="*/ 6706 w 2032504"/>
              <a:gd name="connsiteY0" fmla="*/ 28575 h 2201286"/>
              <a:gd name="connsiteX1" fmla="*/ 140056 w 2032504"/>
              <a:gd name="connsiteY1" fmla="*/ 2019980 h 2201286"/>
              <a:gd name="connsiteX2" fmla="*/ 778231 w 2032504"/>
              <a:gd name="connsiteY2" fmla="*/ 2105025 h 2201286"/>
              <a:gd name="connsiteX3" fmla="*/ 1959331 w 2032504"/>
              <a:gd name="connsiteY3" fmla="*/ 1981200 h 2201286"/>
              <a:gd name="connsiteX4" fmla="*/ 1911706 w 2032504"/>
              <a:gd name="connsiteY4" fmla="*/ 0 h 2201286"/>
              <a:gd name="connsiteX5" fmla="*/ 1911706 w 2032504"/>
              <a:gd name="connsiteY5" fmla="*/ 0 h 2201286"/>
              <a:gd name="connsiteX6" fmla="*/ 1911706 w 2032504"/>
              <a:gd name="connsiteY6" fmla="*/ 0 h 2201286"/>
              <a:gd name="connsiteX7" fmla="*/ 1911706 w 2032504"/>
              <a:gd name="connsiteY7" fmla="*/ 0 h 2201286"/>
              <a:gd name="connsiteX0" fmla="*/ 6706 w 2032504"/>
              <a:gd name="connsiteY0" fmla="*/ 28575 h 2269844"/>
              <a:gd name="connsiteX1" fmla="*/ 140056 w 2032504"/>
              <a:gd name="connsiteY1" fmla="*/ 2019980 h 2269844"/>
              <a:gd name="connsiteX2" fmla="*/ 778231 w 2032504"/>
              <a:gd name="connsiteY2" fmla="*/ 2236221 h 2269844"/>
              <a:gd name="connsiteX3" fmla="*/ 1959331 w 2032504"/>
              <a:gd name="connsiteY3" fmla="*/ 1981200 h 2269844"/>
              <a:gd name="connsiteX4" fmla="*/ 1911706 w 2032504"/>
              <a:gd name="connsiteY4" fmla="*/ 0 h 2269844"/>
              <a:gd name="connsiteX5" fmla="*/ 1911706 w 2032504"/>
              <a:gd name="connsiteY5" fmla="*/ 0 h 2269844"/>
              <a:gd name="connsiteX6" fmla="*/ 1911706 w 2032504"/>
              <a:gd name="connsiteY6" fmla="*/ 0 h 2269844"/>
              <a:gd name="connsiteX7" fmla="*/ 1911706 w 2032504"/>
              <a:gd name="connsiteY7" fmla="*/ 0 h 2269844"/>
              <a:gd name="connsiteX0" fmla="*/ 9290 w 2035088"/>
              <a:gd name="connsiteY0" fmla="*/ 28575 h 2256170"/>
              <a:gd name="connsiteX1" fmla="*/ 123590 w 2035088"/>
              <a:gd name="connsiteY1" fmla="*/ 1949337 h 2256170"/>
              <a:gd name="connsiteX2" fmla="*/ 780815 w 2035088"/>
              <a:gd name="connsiteY2" fmla="*/ 2236221 h 2256170"/>
              <a:gd name="connsiteX3" fmla="*/ 1961915 w 2035088"/>
              <a:gd name="connsiteY3" fmla="*/ 1981200 h 2256170"/>
              <a:gd name="connsiteX4" fmla="*/ 1914290 w 2035088"/>
              <a:gd name="connsiteY4" fmla="*/ 0 h 2256170"/>
              <a:gd name="connsiteX5" fmla="*/ 1914290 w 2035088"/>
              <a:gd name="connsiteY5" fmla="*/ 0 h 2256170"/>
              <a:gd name="connsiteX6" fmla="*/ 1914290 w 2035088"/>
              <a:gd name="connsiteY6" fmla="*/ 0 h 2256170"/>
              <a:gd name="connsiteX7" fmla="*/ 1914290 w 2035088"/>
              <a:gd name="connsiteY7" fmla="*/ 0 h 2256170"/>
              <a:gd name="connsiteX0" fmla="*/ 9290 w 1975250"/>
              <a:gd name="connsiteY0" fmla="*/ 28575 h 2254906"/>
              <a:gd name="connsiteX1" fmla="*/ 123590 w 1975250"/>
              <a:gd name="connsiteY1" fmla="*/ 1949337 h 2254906"/>
              <a:gd name="connsiteX2" fmla="*/ 780815 w 1975250"/>
              <a:gd name="connsiteY2" fmla="*/ 2236221 h 2254906"/>
              <a:gd name="connsiteX3" fmla="*/ 1628540 w 1975250"/>
              <a:gd name="connsiteY3" fmla="*/ 2200039 h 2254906"/>
              <a:gd name="connsiteX4" fmla="*/ 1961915 w 1975250"/>
              <a:gd name="connsiteY4" fmla="*/ 1981200 h 2254906"/>
              <a:gd name="connsiteX5" fmla="*/ 1914290 w 1975250"/>
              <a:gd name="connsiteY5" fmla="*/ 0 h 2254906"/>
              <a:gd name="connsiteX6" fmla="*/ 1914290 w 1975250"/>
              <a:gd name="connsiteY6" fmla="*/ 0 h 2254906"/>
              <a:gd name="connsiteX7" fmla="*/ 1914290 w 1975250"/>
              <a:gd name="connsiteY7" fmla="*/ 0 h 2254906"/>
              <a:gd name="connsiteX8" fmla="*/ 1914290 w 1975250"/>
              <a:gd name="connsiteY8" fmla="*/ 0 h 2254906"/>
              <a:gd name="connsiteX0" fmla="*/ 9290 w 1975250"/>
              <a:gd name="connsiteY0" fmla="*/ 28575 h 2254906"/>
              <a:gd name="connsiteX1" fmla="*/ 123590 w 1975250"/>
              <a:gd name="connsiteY1" fmla="*/ 1949337 h 2254906"/>
              <a:gd name="connsiteX2" fmla="*/ 780815 w 1975250"/>
              <a:gd name="connsiteY2" fmla="*/ 2236221 h 2254906"/>
              <a:gd name="connsiteX3" fmla="*/ 1628540 w 1975250"/>
              <a:gd name="connsiteY3" fmla="*/ 2200039 h 2254906"/>
              <a:gd name="connsiteX4" fmla="*/ 1961915 w 1975250"/>
              <a:gd name="connsiteY4" fmla="*/ 1981200 h 2254906"/>
              <a:gd name="connsiteX5" fmla="*/ 1914290 w 1975250"/>
              <a:gd name="connsiteY5" fmla="*/ 0 h 2254906"/>
              <a:gd name="connsiteX6" fmla="*/ 1914290 w 1975250"/>
              <a:gd name="connsiteY6" fmla="*/ 0 h 2254906"/>
              <a:gd name="connsiteX7" fmla="*/ 1914290 w 1975250"/>
              <a:gd name="connsiteY7" fmla="*/ 0 h 2254906"/>
              <a:gd name="connsiteX8" fmla="*/ 1914290 w 1975250"/>
              <a:gd name="connsiteY8" fmla="*/ 0 h 2254906"/>
              <a:gd name="connsiteX0" fmla="*/ 9290 w 1962057"/>
              <a:gd name="connsiteY0" fmla="*/ 28575 h 2249809"/>
              <a:gd name="connsiteX1" fmla="*/ 123590 w 1962057"/>
              <a:gd name="connsiteY1" fmla="*/ 1949337 h 2249809"/>
              <a:gd name="connsiteX2" fmla="*/ 780815 w 1962057"/>
              <a:gd name="connsiteY2" fmla="*/ 2236221 h 2249809"/>
              <a:gd name="connsiteX3" fmla="*/ 1628540 w 1962057"/>
              <a:gd name="connsiteY3" fmla="*/ 2200039 h 2249809"/>
              <a:gd name="connsiteX4" fmla="*/ 1895240 w 1962057"/>
              <a:gd name="connsiteY4" fmla="*/ 2078937 h 2249809"/>
              <a:gd name="connsiteX5" fmla="*/ 1961915 w 1962057"/>
              <a:gd name="connsiteY5" fmla="*/ 1981200 h 2249809"/>
              <a:gd name="connsiteX6" fmla="*/ 1914290 w 1962057"/>
              <a:gd name="connsiteY6" fmla="*/ 0 h 2249809"/>
              <a:gd name="connsiteX7" fmla="*/ 1914290 w 1962057"/>
              <a:gd name="connsiteY7" fmla="*/ 0 h 2249809"/>
              <a:gd name="connsiteX8" fmla="*/ 1914290 w 1962057"/>
              <a:gd name="connsiteY8" fmla="*/ 0 h 2249809"/>
              <a:gd name="connsiteX9" fmla="*/ 1914290 w 1962057"/>
              <a:gd name="connsiteY9" fmla="*/ 0 h 2249809"/>
              <a:gd name="connsiteX0" fmla="*/ 9290 w 1943123"/>
              <a:gd name="connsiteY0" fmla="*/ 28575 h 2249809"/>
              <a:gd name="connsiteX1" fmla="*/ 123590 w 1943123"/>
              <a:gd name="connsiteY1" fmla="*/ 1949337 h 2249809"/>
              <a:gd name="connsiteX2" fmla="*/ 780815 w 1943123"/>
              <a:gd name="connsiteY2" fmla="*/ 2236221 h 2249809"/>
              <a:gd name="connsiteX3" fmla="*/ 1628540 w 1943123"/>
              <a:gd name="connsiteY3" fmla="*/ 2200039 h 2249809"/>
              <a:gd name="connsiteX4" fmla="*/ 1895240 w 1943123"/>
              <a:gd name="connsiteY4" fmla="*/ 2078937 h 2249809"/>
              <a:gd name="connsiteX5" fmla="*/ 1942865 w 1943123"/>
              <a:gd name="connsiteY5" fmla="*/ 1567431 h 2249809"/>
              <a:gd name="connsiteX6" fmla="*/ 1914290 w 1943123"/>
              <a:gd name="connsiteY6" fmla="*/ 0 h 2249809"/>
              <a:gd name="connsiteX7" fmla="*/ 1914290 w 1943123"/>
              <a:gd name="connsiteY7" fmla="*/ 0 h 2249809"/>
              <a:gd name="connsiteX8" fmla="*/ 1914290 w 1943123"/>
              <a:gd name="connsiteY8" fmla="*/ 0 h 2249809"/>
              <a:gd name="connsiteX9" fmla="*/ 1914290 w 1943123"/>
              <a:gd name="connsiteY9" fmla="*/ 0 h 2249809"/>
              <a:gd name="connsiteX0" fmla="*/ 0 w 1933833"/>
              <a:gd name="connsiteY0" fmla="*/ 28575 h 2249809"/>
              <a:gd name="connsiteX1" fmla="*/ 70044 w 1933833"/>
              <a:gd name="connsiteY1" fmla="*/ 1112600 h 2249809"/>
              <a:gd name="connsiteX2" fmla="*/ 114300 w 1933833"/>
              <a:gd name="connsiteY2" fmla="*/ 1949337 h 2249809"/>
              <a:gd name="connsiteX3" fmla="*/ 771525 w 1933833"/>
              <a:gd name="connsiteY3" fmla="*/ 2236221 h 2249809"/>
              <a:gd name="connsiteX4" fmla="*/ 1619250 w 1933833"/>
              <a:gd name="connsiteY4" fmla="*/ 2200039 h 2249809"/>
              <a:gd name="connsiteX5" fmla="*/ 1885950 w 1933833"/>
              <a:gd name="connsiteY5" fmla="*/ 2078937 h 2249809"/>
              <a:gd name="connsiteX6" fmla="*/ 1933575 w 1933833"/>
              <a:gd name="connsiteY6" fmla="*/ 1567431 h 2249809"/>
              <a:gd name="connsiteX7" fmla="*/ 1905000 w 1933833"/>
              <a:gd name="connsiteY7" fmla="*/ 0 h 2249809"/>
              <a:gd name="connsiteX8" fmla="*/ 1905000 w 1933833"/>
              <a:gd name="connsiteY8" fmla="*/ 0 h 2249809"/>
              <a:gd name="connsiteX9" fmla="*/ 1905000 w 1933833"/>
              <a:gd name="connsiteY9" fmla="*/ 0 h 2249809"/>
              <a:gd name="connsiteX10" fmla="*/ 1905000 w 1933833"/>
              <a:gd name="connsiteY10" fmla="*/ 0 h 2249809"/>
              <a:gd name="connsiteX0" fmla="*/ 0 w 1933833"/>
              <a:gd name="connsiteY0" fmla="*/ 28575 h 2238592"/>
              <a:gd name="connsiteX1" fmla="*/ 70044 w 1933833"/>
              <a:gd name="connsiteY1" fmla="*/ 1112600 h 2238592"/>
              <a:gd name="connsiteX2" fmla="*/ 114300 w 1933833"/>
              <a:gd name="connsiteY2" fmla="*/ 1949337 h 2238592"/>
              <a:gd name="connsiteX3" fmla="*/ 326062 w 1933833"/>
              <a:gd name="connsiteY3" fmla="*/ 2203147 h 2238592"/>
              <a:gd name="connsiteX4" fmla="*/ 771525 w 1933833"/>
              <a:gd name="connsiteY4" fmla="*/ 2236221 h 2238592"/>
              <a:gd name="connsiteX5" fmla="*/ 1619250 w 1933833"/>
              <a:gd name="connsiteY5" fmla="*/ 2200039 h 2238592"/>
              <a:gd name="connsiteX6" fmla="*/ 1885950 w 1933833"/>
              <a:gd name="connsiteY6" fmla="*/ 2078937 h 2238592"/>
              <a:gd name="connsiteX7" fmla="*/ 1933575 w 1933833"/>
              <a:gd name="connsiteY7" fmla="*/ 1567431 h 2238592"/>
              <a:gd name="connsiteX8" fmla="*/ 1905000 w 1933833"/>
              <a:gd name="connsiteY8" fmla="*/ 0 h 2238592"/>
              <a:gd name="connsiteX9" fmla="*/ 1905000 w 1933833"/>
              <a:gd name="connsiteY9" fmla="*/ 0 h 2238592"/>
              <a:gd name="connsiteX10" fmla="*/ 1905000 w 1933833"/>
              <a:gd name="connsiteY10" fmla="*/ 0 h 2238592"/>
              <a:gd name="connsiteX11" fmla="*/ 1905000 w 1933833"/>
              <a:gd name="connsiteY11" fmla="*/ 0 h 223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3833" h="2238592">
                <a:moveTo>
                  <a:pt x="0" y="28575"/>
                </a:moveTo>
                <a:cubicBezTo>
                  <a:pt x="37" y="213734"/>
                  <a:pt x="50994" y="792473"/>
                  <a:pt x="70044" y="1112600"/>
                </a:cubicBezTo>
                <a:cubicBezTo>
                  <a:pt x="89094" y="1432727"/>
                  <a:pt x="71630" y="1767579"/>
                  <a:pt x="114300" y="1949337"/>
                </a:cubicBezTo>
                <a:cubicBezTo>
                  <a:pt x="156970" y="2131095"/>
                  <a:pt x="216525" y="2155333"/>
                  <a:pt x="326062" y="2203147"/>
                </a:cubicBezTo>
                <a:cubicBezTo>
                  <a:pt x="435599" y="2250961"/>
                  <a:pt x="555994" y="2236739"/>
                  <a:pt x="771525" y="2236221"/>
                </a:cubicBezTo>
                <a:cubicBezTo>
                  <a:pt x="987056" y="2235703"/>
                  <a:pt x="1433513" y="2211115"/>
                  <a:pt x="1619250" y="2200039"/>
                </a:cubicBezTo>
                <a:cubicBezTo>
                  <a:pt x="1804987" y="2188963"/>
                  <a:pt x="1830388" y="2115410"/>
                  <a:pt x="1885950" y="2078937"/>
                </a:cubicBezTo>
                <a:cubicBezTo>
                  <a:pt x="1941513" y="2042464"/>
                  <a:pt x="1930400" y="1913920"/>
                  <a:pt x="1933575" y="1567431"/>
                </a:cubicBezTo>
                <a:cubicBezTo>
                  <a:pt x="1936750" y="1220942"/>
                  <a:pt x="1909762" y="261238"/>
                  <a:pt x="1905000" y="0"/>
                </a:cubicBezTo>
                <a:lnTo>
                  <a:pt x="1905000" y="0"/>
                </a:lnTo>
                <a:lnTo>
                  <a:pt x="1905000" y="0"/>
                </a:lnTo>
                <a:lnTo>
                  <a:pt x="1905000" y="0"/>
                </a:lnTo>
              </a:path>
            </a:pathLst>
          </a:cu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3" y="4974804"/>
            <a:ext cx="1944215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400" b="1" dirty="0" smtClean="0">
                <a:solidFill>
                  <a:srgbClr val="000080"/>
                </a:solidFill>
                <a:latin typeface="Arial" charset="0"/>
              </a:rPr>
              <a:t>накладной</a:t>
            </a:r>
            <a:endParaRPr lang="ru-RU" sz="2400" b="1" dirty="0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02675" y="4974804"/>
            <a:ext cx="2429639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400" b="1" dirty="0" smtClean="0">
                <a:solidFill>
                  <a:srgbClr val="000080"/>
                </a:solidFill>
                <a:latin typeface="Arial" charset="0"/>
              </a:rPr>
              <a:t>в шве изделия</a:t>
            </a:r>
            <a:endParaRPr lang="ru-RU" sz="2400" b="1" dirty="0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4974804"/>
            <a:ext cx="1819729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400" b="1" dirty="0" smtClean="0">
                <a:solidFill>
                  <a:srgbClr val="000080"/>
                </a:solidFill>
                <a:latin typeface="Arial" charset="0"/>
              </a:rPr>
              <a:t>прорезной</a:t>
            </a:r>
            <a:endParaRPr lang="ru-RU" sz="2400" b="1" dirty="0">
              <a:solidFill>
                <a:srgbClr val="000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82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649</TotalTime>
  <Words>563</Words>
  <Application>Microsoft Office PowerPoint</Application>
  <PresentationFormat>Экран (4:3)</PresentationFormat>
  <Paragraphs>139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Обработка кармана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Валентина</cp:lastModifiedBy>
  <cp:revision>63</cp:revision>
  <dcterms:created xsi:type="dcterms:W3CDTF">2015-02-14T19:42:55Z</dcterms:created>
  <dcterms:modified xsi:type="dcterms:W3CDTF">2019-01-28T08:14:07Z</dcterms:modified>
</cp:coreProperties>
</file>