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7" r:id="rId2"/>
    <p:sldId id="258" r:id="rId3"/>
    <p:sldId id="259" r:id="rId4"/>
    <p:sldId id="260" r:id="rId5"/>
    <p:sldId id="261" r:id="rId6"/>
    <p:sldId id="263" r:id="rId7"/>
    <p:sldId id="265" r:id="rId8"/>
    <p:sldId id="275" r:id="rId9"/>
    <p:sldId id="276" r:id="rId10"/>
    <p:sldId id="277" r:id="rId11"/>
    <p:sldId id="278" r:id="rId12"/>
    <p:sldId id="262" r:id="rId13"/>
    <p:sldId id="268" r:id="rId14"/>
    <p:sldId id="269" r:id="rId15"/>
    <p:sldId id="281" r:id="rId16"/>
    <p:sldId id="279" r:id="rId17"/>
    <p:sldId id="282" r:id="rId18"/>
    <p:sldId id="284" r:id="rId19"/>
    <p:sldId id="286" r:id="rId20"/>
    <p:sldId id="288" r:id="rId21"/>
    <p:sldId id="290" r:id="rId22"/>
    <p:sldId id="272" r:id="rId23"/>
    <p:sldId id="273" r:id="rId24"/>
    <p:sldId id="270" r:id="rId25"/>
  </p:sldIdLst>
  <p:sldSz cx="9144000" cy="6858000" type="screen4x3"/>
  <p:notesSz cx="6858000" cy="9144000"/>
  <p:defaultTextStyle>
    <a:defPPr>
      <a:defRPr lang="ru-RU"/>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0FF"/>
    <a:srgbClr val="FF7C80"/>
    <a:srgbClr val="FF9900"/>
    <a:srgbClr val="CC00FF"/>
    <a:srgbClr val="FFFF99"/>
    <a:srgbClr val="FFFFFF"/>
    <a:srgbClr val="CC99FF"/>
    <a:srgbClr val="00CC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50" d="100"/>
          <a:sy n="50" d="100"/>
        </p:scale>
        <p:origin x="-1267" y="-77"/>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lvl1pPr>
              <a:defRPr/>
            </a:lvl1pPr>
          </a:lstStyle>
          <a:p>
            <a:pPr>
              <a:defRPr/>
            </a:pPr>
            <a:fld id="{7B163EFD-0089-45E8-B32A-0E8880924055}" type="datetimeFigureOut">
              <a:rPr lang="ru-RU"/>
              <a:pPr>
                <a:defRPr/>
              </a:pPr>
              <a:t>22.04.2013</a:t>
            </a:fld>
            <a:endParaRPr lang="ru-RU"/>
          </a:p>
        </p:txBody>
      </p:sp>
      <p:sp>
        <p:nvSpPr>
          <p:cNvPr id="5" name="Нижний колонтитул 4"/>
          <p:cNvSpPr>
            <a:spLocks noGrp="1"/>
          </p:cNvSpPr>
          <p:nvPr>
            <p:ph type="ftr" sz="quarter" idx="11"/>
          </p:nvPr>
        </p:nvSpPr>
        <p:spPr/>
        <p:txBody>
          <a:bodyPr/>
          <a:lstStyle>
            <a:lvl1pPr>
              <a:defRPr/>
            </a:lvl1pPr>
          </a:lstStyle>
          <a:p>
            <a:pPr>
              <a:defRPr/>
            </a:pPr>
            <a:endParaRPr lang="ru-RU"/>
          </a:p>
        </p:txBody>
      </p:sp>
      <p:sp>
        <p:nvSpPr>
          <p:cNvPr id="6" name="Номер слайда 5"/>
          <p:cNvSpPr>
            <a:spLocks noGrp="1"/>
          </p:cNvSpPr>
          <p:nvPr>
            <p:ph type="sldNum" sz="quarter" idx="12"/>
          </p:nvPr>
        </p:nvSpPr>
        <p:spPr/>
        <p:txBody>
          <a:bodyPr/>
          <a:lstStyle>
            <a:lvl1pPr>
              <a:defRPr/>
            </a:lvl1pPr>
          </a:lstStyle>
          <a:p>
            <a:pPr>
              <a:defRPr/>
            </a:pPr>
            <a:fld id="{A82CD420-19F8-4200-AADC-396A29FE0BB0}" type="slidenum">
              <a:rPr lang="ru-RU"/>
              <a:pPr>
                <a:defRPr/>
              </a:pPr>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pPr>
              <a:defRPr/>
            </a:pPr>
            <a:fld id="{E0158A4A-BA70-4C03-898B-7268BA900BF4}" type="datetimeFigureOut">
              <a:rPr lang="ru-RU"/>
              <a:pPr>
                <a:defRPr/>
              </a:pPr>
              <a:t>22.04.2013</a:t>
            </a:fld>
            <a:endParaRPr lang="ru-RU"/>
          </a:p>
        </p:txBody>
      </p:sp>
      <p:sp>
        <p:nvSpPr>
          <p:cNvPr id="5" name="Нижний колонтитул 4"/>
          <p:cNvSpPr>
            <a:spLocks noGrp="1"/>
          </p:cNvSpPr>
          <p:nvPr>
            <p:ph type="ftr" sz="quarter" idx="11"/>
          </p:nvPr>
        </p:nvSpPr>
        <p:spPr/>
        <p:txBody>
          <a:bodyPr/>
          <a:lstStyle>
            <a:lvl1pPr>
              <a:defRPr/>
            </a:lvl1pPr>
          </a:lstStyle>
          <a:p>
            <a:pPr>
              <a:defRPr/>
            </a:pPr>
            <a:endParaRPr lang="ru-RU"/>
          </a:p>
        </p:txBody>
      </p:sp>
      <p:sp>
        <p:nvSpPr>
          <p:cNvPr id="6" name="Номер слайда 5"/>
          <p:cNvSpPr>
            <a:spLocks noGrp="1"/>
          </p:cNvSpPr>
          <p:nvPr>
            <p:ph type="sldNum" sz="quarter" idx="12"/>
          </p:nvPr>
        </p:nvSpPr>
        <p:spPr/>
        <p:txBody>
          <a:bodyPr/>
          <a:lstStyle>
            <a:lvl1pPr>
              <a:defRPr/>
            </a:lvl1pPr>
          </a:lstStyle>
          <a:p>
            <a:pPr>
              <a:defRPr/>
            </a:pPr>
            <a:fld id="{E7C675D3-DA69-4413-B929-B6BDFB365FA1}" type="slidenum">
              <a:rPr lang="ru-RU"/>
              <a:pPr>
                <a:defRPr/>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pPr>
              <a:defRPr/>
            </a:pPr>
            <a:fld id="{4928E320-7DD3-4E52-A5B9-45776708A836}" type="datetimeFigureOut">
              <a:rPr lang="ru-RU"/>
              <a:pPr>
                <a:defRPr/>
              </a:pPr>
              <a:t>22.04.2013</a:t>
            </a:fld>
            <a:endParaRPr lang="ru-RU"/>
          </a:p>
        </p:txBody>
      </p:sp>
      <p:sp>
        <p:nvSpPr>
          <p:cNvPr id="5" name="Нижний колонтитул 4"/>
          <p:cNvSpPr>
            <a:spLocks noGrp="1"/>
          </p:cNvSpPr>
          <p:nvPr>
            <p:ph type="ftr" sz="quarter" idx="11"/>
          </p:nvPr>
        </p:nvSpPr>
        <p:spPr/>
        <p:txBody>
          <a:bodyPr/>
          <a:lstStyle>
            <a:lvl1pPr>
              <a:defRPr/>
            </a:lvl1pPr>
          </a:lstStyle>
          <a:p>
            <a:pPr>
              <a:defRPr/>
            </a:pPr>
            <a:endParaRPr lang="ru-RU"/>
          </a:p>
        </p:txBody>
      </p:sp>
      <p:sp>
        <p:nvSpPr>
          <p:cNvPr id="6" name="Номер слайда 5"/>
          <p:cNvSpPr>
            <a:spLocks noGrp="1"/>
          </p:cNvSpPr>
          <p:nvPr>
            <p:ph type="sldNum" sz="quarter" idx="12"/>
          </p:nvPr>
        </p:nvSpPr>
        <p:spPr/>
        <p:txBody>
          <a:bodyPr/>
          <a:lstStyle>
            <a:lvl1pPr>
              <a:defRPr/>
            </a:lvl1pPr>
          </a:lstStyle>
          <a:p>
            <a:pPr>
              <a:defRPr/>
            </a:pPr>
            <a:fld id="{A95486A4-D9DB-4C5A-BF38-2941423B4B8F}" type="slidenum">
              <a:rPr lang="ru-RU"/>
              <a:pPr>
                <a:defRPr/>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pPr>
              <a:defRPr/>
            </a:pPr>
            <a:fld id="{C8F5C0CF-7FE1-49FE-8C37-8FB694BC6FA2}" type="datetimeFigureOut">
              <a:rPr lang="ru-RU"/>
              <a:pPr>
                <a:defRPr/>
              </a:pPr>
              <a:t>22.04.2013</a:t>
            </a:fld>
            <a:endParaRPr lang="ru-RU"/>
          </a:p>
        </p:txBody>
      </p:sp>
      <p:sp>
        <p:nvSpPr>
          <p:cNvPr id="5" name="Нижний колонтитул 4"/>
          <p:cNvSpPr>
            <a:spLocks noGrp="1"/>
          </p:cNvSpPr>
          <p:nvPr>
            <p:ph type="ftr" sz="quarter" idx="11"/>
          </p:nvPr>
        </p:nvSpPr>
        <p:spPr/>
        <p:txBody>
          <a:bodyPr/>
          <a:lstStyle>
            <a:lvl1pPr>
              <a:defRPr/>
            </a:lvl1pPr>
          </a:lstStyle>
          <a:p>
            <a:pPr>
              <a:defRPr/>
            </a:pPr>
            <a:endParaRPr lang="ru-RU"/>
          </a:p>
        </p:txBody>
      </p:sp>
      <p:sp>
        <p:nvSpPr>
          <p:cNvPr id="6" name="Номер слайда 5"/>
          <p:cNvSpPr>
            <a:spLocks noGrp="1"/>
          </p:cNvSpPr>
          <p:nvPr>
            <p:ph type="sldNum" sz="quarter" idx="12"/>
          </p:nvPr>
        </p:nvSpPr>
        <p:spPr/>
        <p:txBody>
          <a:bodyPr/>
          <a:lstStyle>
            <a:lvl1pPr>
              <a:defRPr/>
            </a:lvl1pPr>
          </a:lstStyle>
          <a:p>
            <a:pPr>
              <a:defRPr/>
            </a:pPr>
            <a:fld id="{7B69B39D-AA39-4919-9468-D38EBE622846}" type="slidenum">
              <a:rPr lang="ru-RU"/>
              <a:pPr>
                <a:defRPr/>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lvl1pPr>
              <a:defRPr/>
            </a:lvl1pPr>
          </a:lstStyle>
          <a:p>
            <a:pPr>
              <a:defRPr/>
            </a:pPr>
            <a:fld id="{5AD37331-F077-472E-AE0B-FDF639172325}" type="datetimeFigureOut">
              <a:rPr lang="ru-RU"/>
              <a:pPr>
                <a:defRPr/>
              </a:pPr>
              <a:t>22.04.2013</a:t>
            </a:fld>
            <a:endParaRPr lang="ru-RU"/>
          </a:p>
        </p:txBody>
      </p:sp>
      <p:sp>
        <p:nvSpPr>
          <p:cNvPr id="5" name="Нижний колонтитул 4"/>
          <p:cNvSpPr>
            <a:spLocks noGrp="1"/>
          </p:cNvSpPr>
          <p:nvPr>
            <p:ph type="ftr" sz="quarter" idx="11"/>
          </p:nvPr>
        </p:nvSpPr>
        <p:spPr/>
        <p:txBody>
          <a:bodyPr/>
          <a:lstStyle>
            <a:lvl1pPr>
              <a:defRPr/>
            </a:lvl1pPr>
          </a:lstStyle>
          <a:p>
            <a:pPr>
              <a:defRPr/>
            </a:pPr>
            <a:endParaRPr lang="ru-RU"/>
          </a:p>
        </p:txBody>
      </p:sp>
      <p:sp>
        <p:nvSpPr>
          <p:cNvPr id="6" name="Номер слайда 5"/>
          <p:cNvSpPr>
            <a:spLocks noGrp="1"/>
          </p:cNvSpPr>
          <p:nvPr>
            <p:ph type="sldNum" sz="quarter" idx="12"/>
          </p:nvPr>
        </p:nvSpPr>
        <p:spPr/>
        <p:txBody>
          <a:bodyPr/>
          <a:lstStyle>
            <a:lvl1pPr>
              <a:defRPr/>
            </a:lvl1pPr>
          </a:lstStyle>
          <a:p>
            <a:pPr>
              <a:defRPr/>
            </a:pPr>
            <a:fld id="{277113FF-98D6-4B05-A866-6D972BFDEAEF}" type="slidenum">
              <a:rPr lang="ru-RU"/>
              <a:pPr>
                <a:defRPr/>
              </a:pPr>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3"/>
          <p:cNvSpPr>
            <a:spLocks noGrp="1"/>
          </p:cNvSpPr>
          <p:nvPr>
            <p:ph type="dt" sz="half" idx="10"/>
          </p:nvPr>
        </p:nvSpPr>
        <p:spPr/>
        <p:txBody>
          <a:bodyPr/>
          <a:lstStyle>
            <a:lvl1pPr>
              <a:defRPr/>
            </a:lvl1pPr>
          </a:lstStyle>
          <a:p>
            <a:pPr>
              <a:defRPr/>
            </a:pPr>
            <a:fld id="{98ACDB07-E6C3-49F4-8EA8-09ED80154F63}" type="datetimeFigureOut">
              <a:rPr lang="ru-RU"/>
              <a:pPr>
                <a:defRPr/>
              </a:pPr>
              <a:t>22.04.2013</a:t>
            </a:fld>
            <a:endParaRPr lang="ru-RU"/>
          </a:p>
        </p:txBody>
      </p:sp>
      <p:sp>
        <p:nvSpPr>
          <p:cNvPr id="6" name="Нижний колонтитул 4"/>
          <p:cNvSpPr>
            <a:spLocks noGrp="1"/>
          </p:cNvSpPr>
          <p:nvPr>
            <p:ph type="ftr" sz="quarter" idx="11"/>
          </p:nvPr>
        </p:nvSpPr>
        <p:spPr/>
        <p:txBody>
          <a:bodyPr/>
          <a:lstStyle>
            <a:lvl1pPr>
              <a:defRPr/>
            </a:lvl1pPr>
          </a:lstStyle>
          <a:p>
            <a:pPr>
              <a:defRPr/>
            </a:pPr>
            <a:endParaRPr lang="ru-RU"/>
          </a:p>
        </p:txBody>
      </p:sp>
      <p:sp>
        <p:nvSpPr>
          <p:cNvPr id="7" name="Номер слайда 5"/>
          <p:cNvSpPr>
            <a:spLocks noGrp="1"/>
          </p:cNvSpPr>
          <p:nvPr>
            <p:ph type="sldNum" sz="quarter" idx="12"/>
          </p:nvPr>
        </p:nvSpPr>
        <p:spPr/>
        <p:txBody>
          <a:bodyPr/>
          <a:lstStyle>
            <a:lvl1pPr>
              <a:defRPr/>
            </a:lvl1pPr>
          </a:lstStyle>
          <a:p>
            <a:pPr>
              <a:defRPr/>
            </a:pPr>
            <a:fld id="{DBCC268F-9AFF-43B2-B502-4B6EBF4F50CE}" type="slidenum">
              <a:rPr lang="ru-RU"/>
              <a:pPr>
                <a:defRPr/>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3"/>
          <p:cNvSpPr>
            <a:spLocks noGrp="1"/>
          </p:cNvSpPr>
          <p:nvPr>
            <p:ph type="dt" sz="half" idx="10"/>
          </p:nvPr>
        </p:nvSpPr>
        <p:spPr/>
        <p:txBody>
          <a:bodyPr/>
          <a:lstStyle>
            <a:lvl1pPr>
              <a:defRPr/>
            </a:lvl1pPr>
          </a:lstStyle>
          <a:p>
            <a:pPr>
              <a:defRPr/>
            </a:pPr>
            <a:fld id="{3E03F411-9FE1-4AFA-96B6-46A83490607A}" type="datetimeFigureOut">
              <a:rPr lang="ru-RU"/>
              <a:pPr>
                <a:defRPr/>
              </a:pPr>
              <a:t>22.04.2013</a:t>
            </a:fld>
            <a:endParaRPr lang="ru-RU"/>
          </a:p>
        </p:txBody>
      </p:sp>
      <p:sp>
        <p:nvSpPr>
          <p:cNvPr id="8" name="Нижний колонтитул 4"/>
          <p:cNvSpPr>
            <a:spLocks noGrp="1"/>
          </p:cNvSpPr>
          <p:nvPr>
            <p:ph type="ftr" sz="quarter" idx="11"/>
          </p:nvPr>
        </p:nvSpPr>
        <p:spPr/>
        <p:txBody>
          <a:bodyPr/>
          <a:lstStyle>
            <a:lvl1pPr>
              <a:defRPr/>
            </a:lvl1pPr>
          </a:lstStyle>
          <a:p>
            <a:pPr>
              <a:defRPr/>
            </a:pPr>
            <a:endParaRPr lang="ru-RU"/>
          </a:p>
        </p:txBody>
      </p:sp>
      <p:sp>
        <p:nvSpPr>
          <p:cNvPr id="9" name="Номер слайда 5"/>
          <p:cNvSpPr>
            <a:spLocks noGrp="1"/>
          </p:cNvSpPr>
          <p:nvPr>
            <p:ph type="sldNum" sz="quarter" idx="12"/>
          </p:nvPr>
        </p:nvSpPr>
        <p:spPr/>
        <p:txBody>
          <a:bodyPr/>
          <a:lstStyle>
            <a:lvl1pPr>
              <a:defRPr/>
            </a:lvl1pPr>
          </a:lstStyle>
          <a:p>
            <a:pPr>
              <a:defRPr/>
            </a:pPr>
            <a:fld id="{891C8D76-47DA-410E-8E86-0627EA539257}" type="slidenum">
              <a:rPr lang="ru-RU"/>
              <a:pPr>
                <a:defRPr/>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3"/>
          <p:cNvSpPr>
            <a:spLocks noGrp="1"/>
          </p:cNvSpPr>
          <p:nvPr>
            <p:ph type="dt" sz="half" idx="10"/>
          </p:nvPr>
        </p:nvSpPr>
        <p:spPr/>
        <p:txBody>
          <a:bodyPr/>
          <a:lstStyle>
            <a:lvl1pPr>
              <a:defRPr/>
            </a:lvl1pPr>
          </a:lstStyle>
          <a:p>
            <a:pPr>
              <a:defRPr/>
            </a:pPr>
            <a:fld id="{44E5C8D0-C38D-41F1-B719-C0E297592478}" type="datetimeFigureOut">
              <a:rPr lang="ru-RU"/>
              <a:pPr>
                <a:defRPr/>
              </a:pPr>
              <a:t>22.04.2013</a:t>
            </a:fld>
            <a:endParaRPr lang="ru-RU"/>
          </a:p>
        </p:txBody>
      </p:sp>
      <p:sp>
        <p:nvSpPr>
          <p:cNvPr id="4" name="Нижний колонтитул 4"/>
          <p:cNvSpPr>
            <a:spLocks noGrp="1"/>
          </p:cNvSpPr>
          <p:nvPr>
            <p:ph type="ftr" sz="quarter" idx="11"/>
          </p:nvPr>
        </p:nvSpPr>
        <p:spPr/>
        <p:txBody>
          <a:bodyPr/>
          <a:lstStyle>
            <a:lvl1pPr>
              <a:defRPr/>
            </a:lvl1pPr>
          </a:lstStyle>
          <a:p>
            <a:pPr>
              <a:defRPr/>
            </a:pPr>
            <a:endParaRPr lang="ru-RU"/>
          </a:p>
        </p:txBody>
      </p:sp>
      <p:sp>
        <p:nvSpPr>
          <p:cNvPr id="5" name="Номер слайда 5"/>
          <p:cNvSpPr>
            <a:spLocks noGrp="1"/>
          </p:cNvSpPr>
          <p:nvPr>
            <p:ph type="sldNum" sz="quarter" idx="12"/>
          </p:nvPr>
        </p:nvSpPr>
        <p:spPr/>
        <p:txBody>
          <a:bodyPr/>
          <a:lstStyle>
            <a:lvl1pPr>
              <a:defRPr/>
            </a:lvl1pPr>
          </a:lstStyle>
          <a:p>
            <a:pPr>
              <a:defRPr/>
            </a:pPr>
            <a:fld id="{819B4CB3-C622-47B1-95DF-162F376E4823}" type="slidenum">
              <a:rPr lang="ru-RU"/>
              <a:pPr>
                <a:defRPr/>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3"/>
          <p:cNvSpPr>
            <a:spLocks noGrp="1"/>
          </p:cNvSpPr>
          <p:nvPr>
            <p:ph type="dt" sz="half" idx="10"/>
          </p:nvPr>
        </p:nvSpPr>
        <p:spPr/>
        <p:txBody>
          <a:bodyPr/>
          <a:lstStyle>
            <a:lvl1pPr>
              <a:defRPr/>
            </a:lvl1pPr>
          </a:lstStyle>
          <a:p>
            <a:pPr>
              <a:defRPr/>
            </a:pPr>
            <a:fld id="{95B2A957-2845-4BF9-B7E3-9354C415C737}" type="datetimeFigureOut">
              <a:rPr lang="ru-RU"/>
              <a:pPr>
                <a:defRPr/>
              </a:pPr>
              <a:t>22.04.2013</a:t>
            </a:fld>
            <a:endParaRPr lang="ru-RU"/>
          </a:p>
        </p:txBody>
      </p:sp>
      <p:sp>
        <p:nvSpPr>
          <p:cNvPr id="3" name="Нижний колонтитул 4"/>
          <p:cNvSpPr>
            <a:spLocks noGrp="1"/>
          </p:cNvSpPr>
          <p:nvPr>
            <p:ph type="ftr" sz="quarter" idx="11"/>
          </p:nvPr>
        </p:nvSpPr>
        <p:spPr/>
        <p:txBody>
          <a:bodyPr/>
          <a:lstStyle>
            <a:lvl1pPr>
              <a:defRPr/>
            </a:lvl1pPr>
          </a:lstStyle>
          <a:p>
            <a:pPr>
              <a:defRPr/>
            </a:pPr>
            <a:endParaRPr lang="ru-RU"/>
          </a:p>
        </p:txBody>
      </p:sp>
      <p:sp>
        <p:nvSpPr>
          <p:cNvPr id="4" name="Номер слайда 5"/>
          <p:cNvSpPr>
            <a:spLocks noGrp="1"/>
          </p:cNvSpPr>
          <p:nvPr>
            <p:ph type="sldNum" sz="quarter" idx="12"/>
          </p:nvPr>
        </p:nvSpPr>
        <p:spPr/>
        <p:txBody>
          <a:bodyPr/>
          <a:lstStyle>
            <a:lvl1pPr>
              <a:defRPr/>
            </a:lvl1pPr>
          </a:lstStyle>
          <a:p>
            <a:pPr>
              <a:defRPr/>
            </a:pPr>
            <a:fld id="{1994BAEA-16FA-49B5-B524-203222CCAFB2}" type="slidenum">
              <a:rPr lang="ru-RU"/>
              <a:pPr>
                <a:defRPr/>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3"/>
          <p:cNvSpPr>
            <a:spLocks noGrp="1"/>
          </p:cNvSpPr>
          <p:nvPr>
            <p:ph type="dt" sz="half" idx="10"/>
          </p:nvPr>
        </p:nvSpPr>
        <p:spPr/>
        <p:txBody>
          <a:bodyPr/>
          <a:lstStyle>
            <a:lvl1pPr>
              <a:defRPr/>
            </a:lvl1pPr>
          </a:lstStyle>
          <a:p>
            <a:pPr>
              <a:defRPr/>
            </a:pPr>
            <a:fld id="{9F27719B-FF89-477B-BB99-E243C4F67947}" type="datetimeFigureOut">
              <a:rPr lang="ru-RU"/>
              <a:pPr>
                <a:defRPr/>
              </a:pPr>
              <a:t>22.04.2013</a:t>
            </a:fld>
            <a:endParaRPr lang="ru-RU"/>
          </a:p>
        </p:txBody>
      </p:sp>
      <p:sp>
        <p:nvSpPr>
          <p:cNvPr id="6" name="Нижний колонтитул 4"/>
          <p:cNvSpPr>
            <a:spLocks noGrp="1"/>
          </p:cNvSpPr>
          <p:nvPr>
            <p:ph type="ftr" sz="quarter" idx="11"/>
          </p:nvPr>
        </p:nvSpPr>
        <p:spPr/>
        <p:txBody>
          <a:bodyPr/>
          <a:lstStyle>
            <a:lvl1pPr>
              <a:defRPr/>
            </a:lvl1pPr>
          </a:lstStyle>
          <a:p>
            <a:pPr>
              <a:defRPr/>
            </a:pPr>
            <a:endParaRPr lang="ru-RU"/>
          </a:p>
        </p:txBody>
      </p:sp>
      <p:sp>
        <p:nvSpPr>
          <p:cNvPr id="7" name="Номер слайда 5"/>
          <p:cNvSpPr>
            <a:spLocks noGrp="1"/>
          </p:cNvSpPr>
          <p:nvPr>
            <p:ph type="sldNum" sz="quarter" idx="12"/>
          </p:nvPr>
        </p:nvSpPr>
        <p:spPr/>
        <p:txBody>
          <a:bodyPr/>
          <a:lstStyle>
            <a:lvl1pPr>
              <a:defRPr/>
            </a:lvl1pPr>
          </a:lstStyle>
          <a:p>
            <a:pPr>
              <a:defRPr/>
            </a:pPr>
            <a:fld id="{8751B764-7796-4024-B00C-5B3D598997DC}" type="slidenum">
              <a:rPr lang="ru-RU"/>
              <a:pPr>
                <a:defRPr/>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ru-RU" noProof="0"/>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3"/>
          <p:cNvSpPr>
            <a:spLocks noGrp="1"/>
          </p:cNvSpPr>
          <p:nvPr>
            <p:ph type="dt" sz="half" idx="10"/>
          </p:nvPr>
        </p:nvSpPr>
        <p:spPr/>
        <p:txBody>
          <a:bodyPr/>
          <a:lstStyle>
            <a:lvl1pPr>
              <a:defRPr/>
            </a:lvl1pPr>
          </a:lstStyle>
          <a:p>
            <a:pPr>
              <a:defRPr/>
            </a:pPr>
            <a:fld id="{75C683EC-3727-4514-8046-156640BE98F1}" type="datetimeFigureOut">
              <a:rPr lang="ru-RU"/>
              <a:pPr>
                <a:defRPr/>
              </a:pPr>
              <a:t>22.04.2013</a:t>
            </a:fld>
            <a:endParaRPr lang="ru-RU"/>
          </a:p>
        </p:txBody>
      </p:sp>
      <p:sp>
        <p:nvSpPr>
          <p:cNvPr id="6" name="Нижний колонтитул 4"/>
          <p:cNvSpPr>
            <a:spLocks noGrp="1"/>
          </p:cNvSpPr>
          <p:nvPr>
            <p:ph type="ftr" sz="quarter" idx="11"/>
          </p:nvPr>
        </p:nvSpPr>
        <p:spPr/>
        <p:txBody>
          <a:bodyPr/>
          <a:lstStyle>
            <a:lvl1pPr>
              <a:defRPr/>
            </a:lvl1pPr>
          </a:lstStyle>
          <a:p>
            <a:pPr>
              <a:defRPr/>
            </a:pPr>
            <a:endParaRPr lang="ru-RU"/>
          </a:p>
        </p:txBody>
      </p:sp>
      <p:sp>
        <p:nvSpPr>
          <p:cNvPr id="7" name="Номер слайда 5"/>
          <p:cNvSpPr>
            <a:spLocks noGrp="1"/>
          </p:cNvSpPr>
          <p:nvPr>
            <p:ph type="sldNum" sz="quarter" idx="12"/>
          </p:nvPr>
        </p:nvSpPr>
        <p:spPr/>
        <p:txBody>
          <a:bodyPr/>
          <a:lstStyle>
            <a:lvl1pPr>
              <a:defRPr/>
            </a:lvl1pPr>
          </a:lstStyle>
          <a:p>
            <a:pPr>
              <a:defRPr/>
            </a:pPr>
            <a:fld id="{98591B18-F668-4E49-B0E4-369A3E6E0908}" type="slidenum">
              <a:rPr lang="ru-RU"/>
              <a:pPr>
                <a:defRPr/>
              </a:pPr>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rgbClr val="92D050"/>
            </a:gs>
            <a:gs pos="25000">
              <a:srgbClr val="00B050">
                <a:alpha val="79000"/>
              </a:srgbClr>
            </a:gs>
            <a:gs pos="50000">
              <a:srgbClr val="00B050">
                <a:alpha val="83000"/>
              </a:srgbClr>
            </a:gs>
            <a:gs pos="75000">
              <a:srgbClr val="01A78F"/>
            </a:gs>
            <a:gs pos="100000">
              <a:srgbClr val="00B050">
                <a:alpha val="74000"/>
              </a:srgbClr>
            </a:gs>
          </a:gsLst>
          <a:lin ang="8400000" scaled="0"/>
          <a:tileRect/>
        </a:gradFill>
        <a:effectLst/>
      </p:bgPr>
    </p:bg>
    <p:spTree>
      <p:nvGrpSpPr>
        <p:cNvPr id="1" name=""/>
        <p:cNvGrpSpPr/>
        <p:nvPr/>
      </p:nvGrpSpPr>
      <p:grpSpPr>
        <a:xfrm>
          <a:off x="0" y="0"/>
          <a:ext cx="0" cy="0"/>
          <a:chOff x="0" y="0"/>
          <a:chExt cx="0" cy="0"/>
        </a:xfrm>
      </p:grpSpPr>
      <p:sp>
        <p:nvSpPr>
          <p:cNvPr id="1026" name="Заголовок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ru-RU" smtClean="0"/>
              <a:t>Образец заголовка</a:t>
            </a:r>
          </a:p>
        </p:txBody>
      </p:sp>
      <p:sp>
        <p:nvSpPr>
          <p:cNvPr id="1027" name="Текст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defRPr>
            </a:lvl1pPr>
          </a:lstStyle>
          <a:p>
            <a:pPr>
              <a:defRPr/>
            </a:pPr>
            <a:fld id="{7B315FD4-0F58-474C-AE5C-B786ABF34761}" type="datetimeFigureOut">
              <a:rPr lang="ru-RU"/>
              <a:pPr>
                <a:defRPr/>
              </a:pPr>
              <a:t>22.04.2013</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defRPr>
            </a:lvl1pPr>
          </a:lstStyle>
          <a:p>
            <a:pPr>
              <a:defRPr/>
            </a:pPr>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defRPr>
            </a:lvl1pPr>
          </a:lstStyle>
          <a:p>
            <a:pPr>
              <a:defRPr/>
            </a:pPr>
            <a:fld id="{79BDBC8B-B5CE-485C-9A7A-A761EF83C7DF}" type="slidenum">
              <a:rPr lang="ru-RU"/>
              <a:pPr>
                <a:defRPr/>
              </a:pPr>
              <a:t>‹#›</a:t>
            </a:fld>
            <a:endParaRPr lang="ru-RU"/>
          </a:p>
        </p:txBody>
      </p:sp>
    </p:spTree>
  </p:cSld>
  <p:clrMap bg1="lt1" tx1="dk1" bg2="lt2" tx2="dk2" accent1="accent1" accent2="accent2" accent3="accent3" accent4="accent4" accent5="accent5" accent6="accent6" hlink="hlink" folHlink="folHlink"/>
  <p:sldLayoutIdLst>
    <p:sldLayoutId id="2147483659" r:id="rId1"/>
    <p:sldLayoutId id="2147483658" r:id="rId2"/>
    <p:sldLayoutId id="2147483657" r:id="rId3"/>
    <p:sldLayoutId id="2147483656" r:id="rId4"/>
    <p:sldLayoutId id="2147483655" r:id="rId5"/>
    <p:sldLayoutId id="2147483654" r:id="rId6"/>
    <p:sldLayoutId id="2147483653" r:id="rId7"/>
    <p:sldLayoutId id="2147483652" r:id="rId8"/>
    <p:sldLayoutId id="2147483651" r:id="rId9"/>
    <p:sldLayoutId id="2147483650" r:id="rId10"/>
    <p:sldLayoutId id="2147483649"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7.xml"/><Relationship Id="rId4" Type="http://schemas.openxmlformats.org/officeDocument/2006/relationships/image" Target="../media/image14.jpeg"/></Relationships>
</file>

<file path=ppt/slides/_rels/slide16.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7.xml"/><Relationship Id="rId5" Type="http://schemas.openxmlformats.org/officeDocument/2006/relationships/image" Target="../media/image18.jpeg"/><Relationship Id="rId4" Type="http://schemas.openxmlformats.org/officeDocument/2006/relationships/image" Target="../media/image17.jpeg"/></Relationships>
</file>

<file path=ppt/slides/_rels/slide17.xml.rels><?xml version="1.0" encoding="UTF-8" standalone="yes"?>
<Relationships xmlns="http://schemas.openxmlformats.org/package/2006/relationships"><Relationship Id="rId8" Type="http://schemas.openxmlformats.org/officeDocument/2006/relationships/image" Target="../media/image25.jpeg"/><Relationship Id="rId3" Type="http://schemas.openxmlformats.org/officeDocument/2006/relationships/image" Target="../media/image20.jpeg"/><Relationship Id="rId7" Type="http://schemas.openxmlformats.org/officeDocument/2006/relationships/image" Target="../media/image24.jpeg"/><Relationship Id="rId2" Type="http://schemas.openxmlformats.org/officeDocument/2006/relationships/image" Target="../media/image19.jpeg"/><Relationship Id="rId1" Type="http://schemas.openxmlformats.org/officeDocument/2006/relationships/slideLayout" Target="../slideLayouts/slideLayout7.xml"/><Relationship Id="rId6" Type="http://schemas.openxmlformats.org/officeDocument/2006/relationships/image" Target="../media/image23.jpeg"/><Relationship Id="rId5" Type="http://schemas.openxmlformats.org/officeDocument/2006/relationships/image" Target="../media/image22.jpeg"/><Relationship Id="rId4" Type="http://schemas.openxmlformats.org/officeDocument/2006/relationships/image" Target="../media/image21.jpeg"/></Relationships>
</file>

<file path=ppt/slides/_rels/slide18.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6.jpeg"/><Relationship Id="rId1" Type="http://schemas.openxmlformats.org/officeDocument/2006/relationships/slideLayout" Target="../slideLayouts/slideLayout7.xml"/><Relationship Id="rId5" Type="http://schemas.openxmlformats.org/officeDocument/2006/relationships/image" Target="../media/image29.jpeg"/><Relationship Id="rId4" Type="http://schemas.openxmlformats.org/officeDocument/2006/relationships/image" Target="../media/image28.jpe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7.xml"/><Relationship Id="rId4" Type="http://schemas.openxmlformats.org/officeDocument/2006/relationships/image" Target="../media/image8.jpe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3" name="TextBox 1"/>
          <p:cNvSpPr txBox="1">
            <a:spLocks noChangeArrowheads="1"/>
          </p:cNvSpPr>
          <p:nvPr/>
        </p:nvSpPr>
        <p:spPr bwMode="auto">
          <a:xfrm>
            <a:off x="395288" y="1341438"/>
            <a:ext cx="8353425" cy="1739900"/>
          </a:xfrm>
          <a:prstGeom prst="rect">
            <a:avLst/>
          </a:prstGeom>
          <a:noFill/>
          <a:ln w="9525">
            <a:noFill/>
            <a:miter lim="800000"/>
            <a:headEnd/>
            <a:tailEnd/>
          </a:ln>
        </p:spPr>
        <p:txBody>
          <a:bodyPr>
            <a:spAutoFit/>
          </a:bodyPr>
          <a:lstStyle/>
          <a:p>
            <a:pPr algn="ctr"/>
            <a:r>
              <a:rPr lang="ru-RU" sz="3600" b="1" i="1">
                <a:solidFill>
                  <a:srgbClr val="002060"/>
                </a:solidFill>
                <a:latin typeface="Times New Roman" pitchFamily="18" charset="0"/>
                <a:cs typeface="Times New Roman" pitchFamily="18" charset="0"/>
              </a:rPr>
              <a:t>Использование приёмов мнемотехники для развития речи детей </a:t>
            </a:r>
          </a:p>
          <a:p>
            <a:pPr algn="ctr"/>
            <a:endParaRPr lang="ru-RU" sz="3600" b="1" i="1">
              <a:solidFill>
                <a:srgbClr val="002060"/>
              </a:solidFill>
              <a:latin typeface="Times New Roman" pitchFamily="18" charset="0"/>
              <a:cs typeface="Times New Roman" pitchFamily="18" charset="0"/>
            </a:endParaRPr>
          </a:p>
        </p:txBody>
      </p:sp>
      <p:sp>
        <p:nvSpPr>
          <p:cNvPr id="13314" name="TextBox 2"/>
          <p:cNvSpPr txBox="1">
            <a:spLocks noChangeArrowheads="1"/>
          </p:cNvSpPr>
          <p:nvPr/>
        </p:nvSpPr>
        <p:spPr bwMode="auto">
          <a:xfrm>
            <a:off x="4500563" y="4724400"/>
            <a:ext cx="4392612" cy="830997"/>
          </a:xfrm>
          <a:prstGeom prst="rect">
            <a:avLst/>
          </a:prstGeom>
          <a:noFill/>
          <a:ln w="9525">
            <a:noFill/>
            <a:miter lim="800000"/>
            <a:headEnd/>
            <a:tailEnd/>
          </a:ln>
        </p:spPr>
        <p:txBody>
          <a:bodyPr>
            <a:spAutoFit/>
          </a:bodyPr>
          <a:lstStyle/>
          <a:p>
            <a:pPr algn="ctr"/>
            <a:r>
              <a:rPr lang="ru-RU" sz="2400" i="1" dirty="0">
                <a:solidFill>
                  <a:srgbClr val="002060"/>
                </a:solidFill>
                <a:latin typeface="Times New Roman" pitchFamily="18" charset="0"/>
                <a:cs typeface="Times New Roman" pitchFamily="18" charset="0"/>
              </a:rPr>
              <a:t>Презентацию подготовила:</a:t>
            </a:r>
          </a:p>
          <a:p>
            <a:pPr algn="ctr"/>
            <a:r>
              <a:rPr lang="ru-RU" sz="2400" i="1" dirty="0" err="1" smtClean="0">
                <a:solidFill>
                  <a:srgbClr val="002060"/>
                </a:solidFill>
                <a:latin typeface="Times New Roman" pitchFamily="18" charset="0"/>
                <a:cs typeface="Times New Roman" pitchFamily="18" charset="0"/>
              </a:rPr>
              <a:t>Голунова</a:t>
            </a:r>
            <a:r>
              <a:rPr lang="ru-RU" sz="2400" i="1" dirty="0" smtClean="0">
                <a:solidFill>
                  <a:srgbClr val="002060"/>
                </a:solidFill>
                <a:latin typeface="Times New Roman" pitchFamily="18" charset="0"/>
                <a:cs typeface="Times New Roman" pitchFamily="18" charset="0"/>
              </a:rPr>
              <a:t> </a:t>
            </a:r>
            <a:r>
              <a:rPr lang="ru-RU" sz="2400" i="1" dirty="0">
                <a:solidFill>
                  <a:srgbClr val="002060"/>
                </a:solidFill>
                <a:latin typeface="Times New Roman" pitchFamily="18" charset="0"/>
                <a:cs typeface="Times New Roman" pitchFamily="18" charset="0"/>
              </a:rPr>
              <a:t>Эльмира </a:t>
            </a:r>
            <a:r>
              <a:rPr lang="ru-RU" sz="2400" i="1" dirty="0" err="1">
                <a:solidFill>
                  <a:srgbClr val="002060"/>
                </a:solidFill>
                <a:latin typeface="Times New Roman" pitchFamily="18" charset="0"/>
                <a:cs typeface="Times New Roman" pitchFamily="18" charset="0"/>
              </a:rPr>
              <a:t>Шамилевна</a:t>
            </a:r>
            <a:endParaRPr lang="ru-RU" sz="2400" i="1" dirty="0">
              <a:solidFill>
                <a:srgbClr val="002060"/>
              </a:solidFill>
              <a:latin typeface="Times New Roman" pitchFamily="18" charset="0"/>
              <a:cs typeface="Times New Roman" pitchFamily="18" charset="0"/>
            </a:endParaRPr>
          </a:p>
        </p:txBody>
      </p:sp>
      <p:pic>
        <p:nvPicPr>
          <p:cNvPr id="1026" name="Picture 2" descr="J:\иришка раб стол\дс 51\картинки\малыш и глобус.jpg"/>
          <p:cNvPicPr>
            <a:picLocks noChangeAspect="1" noChangeArrowheads="1"/>
          </p:cNvPicPr>
          <p:nvPr/>
        </p:nvPicPr>
        <p:blipFill>
          <a:blip r:embed="rId2" cstate="print"/>
          <a:srcRect/>
          <a:stretch>
            <a:fillRect/>
          </a:stretch>
        </p:blipFill>
        <p:spPr bwMode="auto">
          <a:xfrm>
            <a:off x="1115616" y="3573016"/>
            <a:ext cx="1874549" cy="2808312"/>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wipe(down)">
                                      <p:cBhvr>
                                        <p:cTn id="7" dur="2000"/>
                                        <p:tgtEl>
                                          <p:spTgt spid="10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p:cNvSpPr>
          <p:nvPr>
            <p:ph type="title"/>
          </p:nvPr>
        </p:nvSpPr>
        <p:spPr>
          <a:solidFill>
            <a:srgbClr val="FFFF99"/>
          </a:solidFill>
        </p:spPr>
        <p:txBody>
          <a:bodyPr/>
          <a:lstStyle/>
          <a:p>
            <a:r>
              <a:rPr lang="ru-RU" sz="4000" smtClean="0">
                <a:solidFill>
                  <a:srgbClr val="FF3300"/>
                </a:solidFill>
                <a:latin typeface="Arial" charset="0"/>
              </a:rPr>
              <a:t>В работе с мнемотаблицами можно выделить ряд этапов:</a:t>
            </a:r>
          </a:p>
        </p:txBody>
      </p:sp>
      <p:sp>
        <p:nvSpPr>
          <p:cNvPr id="30724" name="Прямоугольник 1"/>
          <p:cNvSpPr>
            <a:spLocks noGrp="1" noChangeArrowheads="1"/>
          </p:cNvSpPr>
          <p:nvPr>
            <p:ph type="body" idx="1"/>
          </p:nvPr>
        </p:nvSpPr>
        <p:spPr>
          <a:solidFill>
            <a:srgbClr val="CC99FF"/>
          </a:solidFill>
          <a:ln/>
        </p:spPr>
        <p:txBody>
          <a:bodyPr/>
          <a:lstStyle/>
          <a:p>
            <a:pPr>
              <a:lnSpc>
                <a:spcPct val="80000"/>
              </a:lnSpc>
            </a:pPr>
            <a:r>
              <a:rPr lang="ru-RU" sz="2800" smtClean="0">
                <a:latin typeface="Arial" charset="0"/>
              </a:rPr>
              <a:t>1 этап: Рассматривание таблицы и разбор того, что на ней изображено. </a:t>
            </a:r>
          </a:p>
          <a:p>
            <a:pPr>
              <a:lnSpc>
                <a:spcPct val="80000"/>
              </a:lnSpc>
            </a:pPr>
            <a:r>
              <a:rPr lang="ru-RU" sz="2800" smtClean="0">
                <a:latin typeface="Arial" charset="0"/>
              </a:rPr>
              <a:t>2 этап: Осуществляется перекодирование информации, т.е. преобразование из абстрактных символов в образы.</a:t>
            </a:r>
          </a:p>
          <a:p>
            <a:pPr>
              <a:lnSpc>
                <a:spcPct val="80000"/>
              </a:lnSpc>
            </a:pPr>
            <a:r>
              <a:rPr lang="ru-RU" sz="2800" smtClean="0">
                <a:latin typeface="Arial" charset="0"/>
              </a:rPr>
              <a:t>3 этап: После перекодирования осуществляется пересказ сказки или рассказ по заданной теме. </a:t>
            </a:r>
          </a:p>
          <a:p>
            <a:pPr>
              <a:lnSpc>
                <a:spcPct val="80000"/>
              </a:lnSpc>
            </a:pPr>
            <a:r>
              <a:rPr lang="ru-RU" sz="2800" smtClean="0">
                <a:latin typeface="Arial" charset="0"/>
              </a:rPr>
              <a:t>    В младших группах с помощью воспитателя, в старших – дети должны уметь самостоятельно (более подробно описано у Назаровой И. И.).</a:t>
            </a:r>
          </a:p>
          <a:p>
            <a:pPr>
              <a:lnSpc>
                <a:spcPct val="80000"/>
              </a:lnSpc>
            </a:pPr>
            <a:endParaRPr lang="ru-RU" sz="2800" smtClean="0">
              <a:latin typeface="Arial" charset="0"/>
            </a:endParaRPr>
          </a:p>
          <a:p>
            <a:pPr algn="just" eaLnBrk="1" hangingPunct="1">
              <a:lnSpc>
                <a:spcPct val="150000"/>
              </a:lnSpc>
              <a:spcBef>
                <a:spcPct val="0"/>
              </a:spcBef>
              <a:buFontTx/>
              <a:buNone/>
            </a:pPr>
            <a:endParaRPr lang="ru-RU" sz="2000" smtClean="0">
              <a:latin typeface="Tahoma" pitchFamily="34" charset="0"/>
            </a:endParaRPr>
          </a:p>
        </p:txBody>
      </p:sp>
      <p:pic>
        <p:nvPicPr>
          <p:cNvPr id="30725" name="Picture 1" descr="baby18"/>
          <p:cNvPicPr>
            <a:picLocks noChangeAspect="1" noChangeArrowheads="1" noCrop="1"/>
          </p:cNvPicPr>
          <p:nvPr/>
        </p:nvPicPr>
        <p:blipFill>
          <a:blip r:embed="rId2"/>
          <a:srcRect/>
          <a:stretch>
            <a:fillRect/>
          </a:stretch>
        </p:blipFill>
        <p:spPr bwMode="auto">
          <a:xfrm>
            <a:off x="7962900" y="2060575"/>
            <a:ext cx="1181100" cy="1712913"/>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4" fill="hold" grpId="0" nodeType="clickEffect">
                                  <p:stCondLst>
                                    <p:cond delay="0"/>
                                  </p:stCondLst>
                                  <p:childTnLst>
                                    <p:set>
                                      <p:cBhvr>
                                        <p:cTn id="6" dur="1" fill="hold">
                                          <p:stCondLst>
                                            <p:cond delay="0"/>
                                          </p:stCondLst>
                                        </p:cTn>
                                        <p:tgtEl>
                                          <p:spTgt spid="30724">
                                            <p:bg/>
                                          </p:spTgt>
                                        </p:tgtEl>
                                        <p:attrNameLst>
                                          <p:attrName>style.visibility</p:attrName>
                                        </p:attrNameLst>
                                      </p:cBhvr>
                                      <p:to>
                                        <p:strVal val="visible"/>
                                      </p:to>
                                    </p:set>
                                    <p:animEffect transition="in" filter="wheel(4)">
                                      <p:cBhvr>
                                        <p:cTn id="7" dur="2000"/>
                                        <p:tgtEl>
                                          <p:spTgt spid="30724">
                                            <p:bg/>
                                          </p:spTgt>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4" fill="hold" grpId="0" nodeType="clickEffect">
                                  <p:stCondLst>
                                    <p:cond delay="0"/>
                                  </p:stCondLst>
                                  <p:childTnLst>
                                    <p:set>
                                      <p:cBhvr>
                                        <p:cTn id="11" dur="1" fill="hold">
                                          <p:stCondLst>
                                            <p:cond delay="0"/>
                                          </p:stCondLst>
                                        </p:cTn>
                                        <p:tgtEl>
                                          <p:spTgt spid="30724">
                                            <p:txEl>
                                              <p:pRg st="0" end="0"/>
                                            </p:txEl>
                                          </p:spTgt>
                                        </p:tgtEl>
                                        <p:attrNameLst>
                                          <p:attrName>style.visibility</p:attrName>
                                        </p:attrNameLst>
                                      </p:cBhvr>
                                      <p:to>
                                        <p:strVal val="visible"/>
                                      </p:to>
                                    </p:set>
                                    <p:animEffect transition="in" filter="wheel(4)">
                                      <p:cBhvr>
                                        <p:cTn id="12" dur="2000"/>
                                        <p:tgtEl>
                                          <p:spTgt spid="30724">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1" presetClass="entr" presetSubtype="4" fill="hold" grpId="0" nodeType="clickEffect">
                                  <p:stCondLst>
                                    <p:cond delay="0"/>
                                  </p:stCondLst>
                                  <p:childTnLst>
                                    <p:set>
                                      <p:cBhvr>
                                        <p:cTn id="16" dur="1" fill="hold">
                                          <p:stCondLst>
                                            <p:cond delay="0"/>
                                          </p:stCondLst>
                                        </p:cTn>
                                        <p:tgtEl>
                                          <p:spTgt spid="30724">
                                            <p:txEl>
                                              <p:pRg st="1" end="1"/>
                                            </p:txEl>
                                          </p:spTgt>
                                        </p:tgtEl>
                                        <p:attrNameLst>
                                          <p:attrName>style.visibility</p:attrName>
                                        </p:attrNameLst>
                                      </p:cBhvr>
                                      <p:to>
                                        <p:strVal val="visible"/>
                                      </p:to>
                                    </p:set>
                                    <p:animEffect transition="in" filter="wheel(4)">
                                      <p:cBhvr>
                                        <p:cTn id="17" dur="2000"/>
                                        <p:tgtEl>
                                          <p:spTgt spid="30724">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1" presetClass="entr" presetSubtype="4" fill="hold" grpId="0" nodeType="clickEffect">
                                  <p:stCondLst>
                                    <p:cond delay="0"/>
                                  </p:stCondLst>
                                  <p:childTnLst>
                                    <p:set>
                                      <p:cBhvr>
                                        <p:cTn id="21" dur="1" fill="hold">
                                          <p:stCondLst>
                                            <p:cond delay="0"/>
                                          </p:stCondLst>
                                        </p:cTn>
                                        <p:tgtEl>
                                          <p:spTgt spid="30724">
                                            <p:txEl>
                                              <p:pRg st="2" end="2"/>
                                            </p:txEl>
                                          </p:spTgt>
                                        </p:tgtEl>
                                        <p:attrNameLst>
                                          <p:attrName>style.visibility</p:attrName>
                                        </p:attrNameLst>
                                      </p:cBhvr>
                                      <p:to>
                                        <p:strVal val="visible"/>
                                      </p:to>
                                    </p:set>
                                    <p:animEffect transition="in" filter="wheel(4)">
                                      <p:cBhvr>
                                        <p:cTn id="22" dur="2000"/>
                                        <p:tgtEl>
                                          <p:spTgt spid="30724">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1" presetClass="entr" presetSubtype="4" fill="hold" grpId="0" nodeType="clickEffect">
                                  <p:stCondLst>
                                    <p:cond delay="0"/>
                                  </p:stCondLst>
                                  <p:childTnLst>
                                    <p:set>
                                      <p:cBhvr>
                                        <p:cTn id="26" dur="1" fill="hold">
                                          <p:stCondLst>
                                            <p:cond delay="0"/>
                                          </p:stCondLst>
                                        </p:cTn>
                                        <p:tgtEl>
                                          <p:spTgt spid="30724">
                                            <p:txEl>
                                              <p:pRg st="3" end="3"/>
                                            </p:txEl>
                                          </p:spTgt>
                                        </p:tgtEl>
                                        <p:attrNameLst>
                                          <p:attrName>style.visibility</p:attrName>
                                        </p:attrNameLst>
                                      </p:cBhvr>
                                      <p:to>
                                        <p:strVal val="visible"/>
                                      </p:to>
                                    </p:set>
                                    <p:animEffect transition="in" filter="wheel(4)">
                                      <p:cBhvr>
                                        <p:cTn id="27" dur="2000"/>
                                        <p:tgtEl>
                                          <p:spTgt spid="30724">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24" grpId="0" build="p"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p:cNvSpPr>
          <p:nvPr>
            <p:ph type="title"/>
          </p:nvPr>
        </p:nvSpPr>
        <p:spPr>
          <a:solidFill>
            <a:srgbClr val="CC99FF"/>
          </a:solidFill>
        </p:spPr>
        <p:txBody>
          <a:bodyPr/>
          <a:lstStyle/>
          <a:p>
            <a:r>
              <a:rPr lang="ru-RU" sz="3200" smtClean="0">
                <a:solidFill>
                  <a:schemeClr val="folHlink"/>
                </a:solidFill>
                <a:latin typeface="Arial" charset="0"/>
              </a:rPr>
              <a:t/>
            </a:r>
            <a:br>
              <a:rPr lang="ru-RU" sz="3200" smtClean="0">
                <a:solidFill>
                  <a:schemeClr val="folHlink"/>
                </a:solidFill>
                <a:latin typeface="Arial" charset="0"/>
              </a:rPr>
            </a:br>
            <a:r>
              <a:rPr lang="ru-RU" sz="3200" smtClean="0">
                <a:solidFill>
                  <a:schemeClr val="hlink"/>
                </a:solidFill>
                <a:latin typeface="Arial" charset="0"/>
              </a:rPr>
              <a:t>Последовательность работы с мнемотаблицами:</a:t>
            </a:r>
            <a:br>
              <a:rPr lang="ru-RU" sz="3200" smtClean="0">
                <a:solidFill>
                  <a:schemeClr val="hlink"/>
                </a:solidFill>
                <a:latin typeface="Arial" charset="0"/>
              </a:rPr>
            </a:br>
            <a:endParaRPr lang="ru-RU" sz="3200" smtClean="0">
              <a:solidFill>
                <a:schemeClr val="hlink"/>
              </a:solidFill>
              <a:latin typeface="Arial" charset="0"/>
            </a:endParaRPr>
          </a:p>
        </p:txBody>
      </p:sp>
      <p:sp>
        <p:nvSpPr>
          <p:cNvPr id="31747" name="Rectangle 3"/>
          <p:cNvSpPr>
            <a:spLocks noGrp="1"/>
          </p:cNvSpPr>
          <p:nvPr>
            <p:ph type="body" idx="1"/>
          </p:nvPr>
        </p:nvSpPr>
        <p:spPr>
          <a:solidFill>
            <a:schemeClr val="bg1"/>
          </a:solidFill>
        </p:spPr>
        <p:txBody>
          <a:bodyPr/>
          <a:lstStyle/>
          <a:p>
            <a:pPr>
              <a:lnSpc>
                <a:spcPct val="80000"/>
              </a:lnSpc>
              <a:buFont typeface="Arial" charset="0"/>
              <a:buNone/>
            </a:pPr>
            <a:endParaRPr lang="ru-RU" sz="2000" smtClean="0">
              <a:latin typeface="Arial" charset="0"/>
            </a:endParaRPr>
          </a:p>
          <a:p>
            <a:pPr>
              <a:lnSpc>
                <a:spcPct val="80000"/>
              </a:lnSpc>
            </a:pPr>
            <a:r>
              <a:rPr lang="ru-RU" sz="2000" smtClean="0">
                <a:latin typeface="Arial" charset="0"/>
              </a:rPr>
              <a:t>1. Введение элементов символов (формы, величины, действия).  </a:t>
            </a:r>
          </a:p>
          <a:p>
            <a:pPr>
              <a:lnSpc>
                <a:spcPct val="80000"/>
              </a:lnSpc>
            </a:pPr>
            <a:r>
              <a:rPr lang="ru-RU" sz="2000" smtClean="0">
                <a:latin typeface="Arial" charset="0"/>
              </a:rPr>
              <a:t>2. Использование опорных схем  на всех видах занятий, различных видов деятельности (для выработки у ребёнка привыкания, понимания, что символ универсален).</a:t>
            </a:r>
          </a:p>
          <a:p>
            <a:pPr>
              <a:lnSpc>
                <a:spcPct val="80000"/>
              </a:lnSpc>
            </a:pPr>
            <a:r>
              <a:rPr lang="ru-RU" sz="2000" smtClean="0">
                <a:latin typeface="Arial" charset="0"/>
              </a:rPr>
              <a:t>3. Введение отрицаний.</a:t>
            </a:r>
          </a:p>
          <a:p>
            <a:pPr>
              <a:lnSpc>
                <a:spcPct val="80000"/>
              </a:lnSpc>
            </a:pPr>
            <a:r>
              <a:rPr lang="ru-RU" sz="2000" smtClean="0">
                <a:latin typeface="Arial" charset="0"/>
              </a:rPr>
              <a:t>4. Сочетание символов, чтение цепочки их.</a:t>
            </a:r>
          </a:p>
          <a:p>
            <a:pPr>
              <a:lnSpc>
                <a:spcPct val="80000"/>
              </a:lnSpc>
            </a:pPr>
            <a:r>
              <a:rPr lang="ru-RU" sz="2000" smtClean="0">
                <a:latin typeface="Arial" charset="0"/>
              </a:rPr>
              <a:t>5. Самостоятельный поиск детьми изображений, символизирующих какое-либо качество. (Задача этого этапа - активный поиск изображений, умение аргументировать свой выбор.)</a:t>
            </a:r>
          </a:p>
          <a:p>
            <a:pPr>
              <a:lnSpc>
                <a:spcPct val="80000"/>
              </a:lnSpc>
            </a:pPr>
            <a:r>
              <a:rPr lang="ru-RU" sz="2000" smtClean="0">
                <a:latin typeface="Arial" charset="0"/>
              </a:rPr>
              <a:t>6. Творческое создание детьми опорных схем.</a:t>
            </a:r>
          </a:p>
          <a:p>
            <a:pPr>
              <a:lnSpc>
                <a:spcPct val="80000"/>
              </a:lnSpc>
            </a:pPr>
            <a:endParaRPr lang="ru-RU" sz="2000" smtClean="0">
              <a:latin typeface="Arial" charset="0"/>
            </a:endParaRPr>
          </a:p>
          <a:p>
            <a:pPr>
              <a:lnSpc>
                <a:spcPct val="80000"/>
              </a:lnSpc>
            </a:pPr>
            <a:endParaRPr lang="ru-RU" sz="2000" smtClean="0"/>
          </a:p>
        </p:txBody>
      </p:sp>
      <p:pic>
        <p:nvPicPr>
          <p:cNvPr id="31748" name="Рисунок 50" descr="BS00554A"/>
          <p:cNvPicPr>
            <a:picLocks noChangeAspect="1" noChangeArrowheads="1"/>
          </p:cNvPicPr>
          <p:nvPr/>
        </p:nvPicPr>
        <p:blipFill>
          <a:blip r:embed="rId2"/>
          <a:srcRect/>
          <a:stretch>
            <a:fillRect/>
          </a:stretch>
        </p:blipFill>
        <p:spPr bwMode="auto">
          <a:xfrm>
            <a:off x="6588125" y="4941888"/>
            <a:ext cx="1876425" cy="1624012"/>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grpId="0" nodeType="clickEffect">
                                  <p:stCondLst>
                                    <p:cond delay="0"/>
                                  </p:stCondLst>
                                  <p:childTnLst>
                                    <p:set>
                                      <p:cBhvr>
                                        <p:cTn id="6" dur="1" fill="hold">
                                          <p:stCondLst>
                                            <p:cond delay="0"/>
                                          </p:stCondLst>
                                        </p:cTn>
                                        <p:tgtEl>
                                          <p:spTgt spid="31746"/>
                                        </p:tgtEl>
                                        <p:attrNameLst>
                                          <p:attrName>style.visibility</p:attrName>
                                        </p:attrNameLst>
                                      </p:cBhvr>
                                      <p:to>
                                        <p:strVal val="visible"/>
                                      </p:to>
                                    </p:set>
                                    <p:anim calcmode="lin" valueType="num">
                                      <p:cBhvr>
                                        <p:cTn id="7" dur="2000" fill="hold"/>
                                        <p:tgtEl>
                                          <p:spTgt spid="31746"/>
                                        </p:tgtEl>
                                        <p:attrNameLst>
                                          <p:attrName>ppt_w</p:attrName>
                                        </p:attrNameLst>
                                      </p:cBhvr>
                                      <p:tavLst>
                                        <p:tav tm="0">
                                          <p:val>
                                            <p:fltVal val="0"/>
                                          </p:val>
                                        </p:tav>
                                        <p:tav tm="100000">
                                          <p:val>
                                            <p:strVal val="#ppt_w"/>
                                          </p:val>
                                        </p:tav>
                                      </p:tavLst>
                                    </p:anim>
                                    <p:anim calcmode="lin" valueType="num">
                                      <p:cBhvr>
                                        <p:cTn id="8" dur="2000" fill="hold"/>
                                        <p:tgtEl>
                                          <p:spTgt spid="31746"/>
                                        </p:tgtEl>
                                        <p:attrNameLst>
                                          <p:attrName>ppt_h</p:attrName>
                                        </p:attrNameLst>
                                      </p:cBhvr>
                                      <p:tavLst>
                                        <p:tav tm="0">
                                          <p:val>
                                            <p:fltVal val="0"/>
                                          </p:val>
                                        </p:tav>
                                        <p:tav tm="100000">
                                          <p:val>
                                            <p:strVal val="#ppt_h"/>
                                          </p:val>
                                        </p:tav>
                                      </p:tavLst>
                                    </p:anim>
                                    <p:animEffect transition="in" filter="fade">
                                      <p:cBhvr>
                                        <p:cTn id="9" dur="2000"/>
                                        <p:tgtEl>
                                          <p:spTgt spid="31746"/>
                                        </p:tgtEl>
                                      </p:cBhvr>
                                    </p:animEffect>
                                  </p:childTnLst>
                                </p:cTn>
                              </p:par>
                            </p:childTnLst>
                          </p:cTn>
                        </p:par>
                      </p:childTnLst>
                    </p:cTn>
                  </p:par>
                  <p:par>
                    <p:cTn id="10" fill="hold">
                      <p:stCondLst>
                        <p:cond delay="indefinite"/>
                      </p:stCondLst>
                      <p:childTnLst>
                        <p:par>
                          <p:cTn id="11" fill="hold">
                            <p:stCondLst>
                              <p:cond delay="0"/>
                            </p:stCondLst>
                            <p:childTnLst>
                              <p:par>
                                <p:cTn id="12" presetID="21" presetClass="entr" presetSubtype="4" fill="hold" grpId="0" nodeType="clickEffect">
                                  <p:stCondLst>
                                    <p:cond delay="0"/>
                                  </p:stCondLst>
                                  <p:childTnLst>
                                    <p:set>
                                      <p:cBhvr>
                                        <p:cTn id="13" dur="1" fill="hold">
                                          <p:stCondLst>
                                            <p:cond delay="0"/>
                                          </p:stCondLst>
                                        </p:cTn>
                                        <p:tgtEl>
                                          <p:spTgt spid="31747">
                                            <p:bg/>
                                          </p:spTgt>
                                        </p:tgtEl>
                                        <p:attrNameLst>
                                          <p:attrName>style.visibility</p:attrName>
                                        </p:attrNameLst>
                                      </p:cBhvr>
                                      <p:to>
                                        <p:strVal val="visible"/>
                                      </p:to>
                                    </p:set>
                                    <p:animEffect transition="in" filter="wheel(4)">
                                      <p:cBhvr>
                                        <p:cTn id="14" dur="2000"/>
                                        <p:tgtEl>
                                          <p:spTgt spid="31747">
                                            <p:bg/>
                                          </p:spTgt>
                                        </p:tgtEl>
                                      </p:cBhvr>
                                    </p:animEffect>
                                  </p:childTnLst>
                                </p:cTn>
                              </p:par>
                            </p:childTnLst>
                          </p:cTn>
                        </p:par>
                      </p:childTnLst>
                    </p:cTn>
                  </p:par>
                  <p:par>
                    <p:cTn id="15" fill="hold">
                      <p:stCondLst>
                        <p:cond delay="indefinite"/>
                      </p:stCondLst>
                      <p:childTnLst>
                        <p:par>
                          <p:cTn id="16" fill="hold">
                            <p:stCondLst>
                              <p:cond delay="0"/>
                            </p:stCondLst>
                            <p:childTnLst>
                              <p:par>
                                <p:cTn id="17" presetID="21" presetClass="entr" presetSubtype="4" fill="hold" grpId="0" nodeType="clickEffect">
                                  <p:stCondLst>
                                    <p:cond delay="0"/>
                                  </p:stCondLst>
                                  <p:childTnLst>
                                    <p:set>
                                      <p:cBhvr>
                                        <p:cTn id="18" dur="1" fill="hold">
                                          <p:stCondLst>
                                            <p:cond delay="0"/>
                                          </p:stCondLst>
                                        </p:cTn>
                                        <p:tgtEl>
                                          <p:spTgt spid="31747">
                                            <p:txEl>
                                              <p:pRg st="1" end="1"/>
                                            </p:txEl>
                                          </p:spTgt>
                                        </p:tgtEl>
                                        <p:attrNameLst>
                                          <p:attrName>style.visibility</p:attrName>
                                        </p:attrNameLst>
                                      </p:cBhvr>
                                      <p:to>
                                        <p:strVal val="visible"/>
                                      </p:to>
                                    </p:set>
                                    <p:animEffect transition="in" filter="wheel(4)">
                                      <p:cBhvr>
                                        <p:cTn id="19" dur="2000"/>
                                        <p:tgtEl>
                                          <p:spTgt spid="31747">
                                            <p:txEl>
                                              <p:pRg st="1" end="1"/>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21" presetClass="entr" presetSubtype="4" fill="hold" grpId="0" nodeType="clickEffect">
                                  <p:stCondLst>
                                    <p:cond delay="0"/>
                                  </p:stCondLst>
                                  <p:childTnLst>
                                    <p:set>
                                      <p:cBhvr>
                                        <p:cTn id="23" dur="1" fill="hold">
                                          <p:stCondLst>
                                            <p:cond delay="0"/>
                                          </p:stCondLst>
                                        </p:cTn>
                                        <p:tgtEl>
                                          <p:spTgt spid="31747">
                                            <p:txEl>
                                              <p:pRg st="2" end="2"/>
                                            </p:txEl>
                                          </p:spTgt>
                                        </p:tgtEl>
                                        <p:attrNameLst>
                                          <p:attrName>style.visibility</p:attrName>
                                        </p:attrNameLst>
                                      </p:cBhvr>
                                      <p:to>
                                        <p:strVal val="visible"/>
                                      </p:to>
                                    </p:set>
                                    <p:animEffect transition="in" filter="wheel(4)">
                                      <p:cBhvr>
                                        <p:cTn id="24" dur="2000"/>
                                        <p:tgtEl>
                                          <p:spTgt spid="31747">
                                            <p:txEl>
                                              <p:pRg st="2" end="2"/>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21" presetClass="entr" presetSubtype="4" fill="hold" grpId="0" nodeType="clickEffect">
                                  <p:stCondLst>
                                    <p:cond delay="0"/>
                                  </p:stCondLst>
                                  <p:childTnLst>
                                    <p:set>
                                      <p:cBhvr>
                                        <p:cTn id="28" dur="1" fill="hold">
                                          <p:stCondLst>
                                            <p:cond delay="0"/>
                                          </p:stCondLst>
                                        </p:cTn>
                                        <p:tgtEl>
                                          <p:spTgt spid="31747">
                                            <p:txEl>
                                              <p:pRg st="3" end="3"/>
                                            </p:txEl>
                                          </p:spTgt>
                                        </p:tgtEl>
                                        <p:attrNameLst>
                                          <p:attrName>style.visibility</p:attrName>
                                        </p:attrNameLst>
                                      </p:cBhvr>
                                      <p:to>
                                        <p:strVal val="visible"/>
                                      </p:to>
                                    </p:set>
                                    <p:animEffect transition="in" filter="wheel(4)">
                                      <p:cBhvr>
                                        <p:cTn id="29" dur="2000"/>
                                        <p:tgtEl>
                                          <p:spTgt spid="31747">
                                            <p:txEl>
                                              <p:pRg st="3" end="3"/>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21" presetClass="entr" presetSubtype="4" fill="hold" grpId="0" nodeType="clickEffect">
                                  <p:stCondLst>
                                    <p:cond delay="0"/>
                                  </p:stCondLst>
                                  <p:childTnLst>
                                    <p:set>
                                      <p:cBhvr>
                                        <p:cTn id="33" dur="1" fill="hold">
                                          <p:stCondLst>
                                            <p:cond delay="0"/>
                                          </p:stCondLst>
                                        </p:cTn>
                                        <p:tgtEl>
                                          <p:spTgt spid="31747">
                                            <p:txEl>
                                              <p:pRg st="4" end="4"/>
                                            </p:txEl>
                                          </p:spTgt>
                                        </p:tgtEl>
                                        <p:attrNameLst>
                                          <p:attrName>style.visibility</p:attrName>
                                        </p:attrNameLst>
                                      </p:cBhvr>
                                      <p:to>
                                        <p:strVal val="visible"/>
                                      </p:to>
                                    </p:set>
                                    <p:animEffect transition="in" filter="wheel(4)">
                                      <p:cBhvr>
                                        <p:cTn id="34" dur="2000"/>
                                        <p:tgtEl>
                                          <p:spTgt spid="31747">
                                            <p:txEl>
                                              <p:pRg st="4" end="4"/>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21" presetClass="entr" presetSubtype="4" fill="hold" grpId="0" nodeType="clickEffect">
                                  <p:stCondLst>
                                    <p:cond delay="0"/>
                                  </p:stCondLst>
                                  <p:childTnLst>
                                    <p:set>
                                      <p:cBhvr>
                                        <p:cTn id="38" dur="1" fill="hold">
                                          <p:stCondLst>
                                            <p:cond delay="0"/>
                                          </p:stCondLst>
                                        </p:cTn>
                                        <p:tgtEl>
                                          <p:spTgt spid="31747">
                                            <p:txEl>
                                              <p:pRg st="5" end="5"/>
                                            </p:txEl>
                                          </p:spTgt>
                                        </p:tgtEl>
                                        <p:attrNameLst>
                                          <p:attrName>style.visibility</p:attrName>
                                        </p:attrNameLst>
                                      </p:cBhvr>
                                      <p:to>
                                        <p:strVal val="visible"/>
                                      </p:to>
                                    </p:set>
                                    <p:animEffect transition="in" filter="wheel(4)">
                                      <p:cBhvr>
                                        <p:cTn id="39" dur="2000"/>
                                        <p:tgtEl>
                                          <p:spTgt spid="31747">
                                            <p:txEl>
                                              <p:pRg st="5" end="5"/>
                                            </p:txEl>
                                          </p:spTgt>
                                        </p:tgtEl>
                                      </p:cBhvr>
                                    </p:animEffect>
                                  </p:childTnLst>
                                </p:cTn>
                              </p:par>
                            </p:childTnLst>
                          </p:cTn>
                        </p:par>
                      </p:childTnLst>
                    </p:cTn>
                  </p:par>
                  <p:par>
                    <p:cTn id="40" fill="hold">
                      <p:stCondLst>
                        <p:cond delay="indefinite"/>
                      </p:stCondLst>
                      <p:childTnLst>
                        <p:par>
                          <p:cTn id="41" fill="hold">
                            <p:stCondLst>
                              <p:cond delay="0"/>
                            </p:stCondLst>
                            <p:childTnLst>
                              <p:par>
                                <p:cTn id="42" presetID="21" presetClass="entr" presetSubtype="4" fill="hold" grpId="0" nodeType="clickEffect">
                                  <p:stCondLst>
                                    <p:cond delay="0"/>
                                  </p:stCondLst>
                                  <p:childTnLst>
                                    <p:set>
                                      <p:cBhvr>
                                        <p:cTn id="43" dur="1" fill="hold">
                                          <p:stCondLst>
                                            <p:cond delay="0"/>
                                          </p:stCondLst>
                                        </p:cTn>
                                        <p:tgtEl>
                                          <p:spTgt spid="31747">
                                            <p:txEl>
                                              <p:pRg st="6" end="6"/>
                                            </p:txEl>
                                          </p:spTgt>
                                        </p:tgtEl>
                                        <p:attrNameLst>
                                          <p:attrName>style.visibility</p:attrName>
                                        </p:attrNameLst>
                                      </p:cBhvr>
                                      <p:to>
                                        <p:strVal val="visible"/>
                                      </p:to>
                                    </p:set>
                                    <p:animEffect transition="in" filter="wheel(4)">
                                      <p:cBhvr>
                                        <p:cTn id="44" dur="2000"/>
                                        <p:tgtEl>
                                          <p:spTgt spid="31747">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746" grpId="0" animBg="1"/>
      <p:bldP spid="31747" grpId="0" uiExpand="1" build="p"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TextBox 1"/>
          <p:cNvSpPr txBox="1">
            <a:spLocks noChangeArrowheads="1"/>
          </p:cNvSpPr>
          <p:nvPr/>
        </p:nvSpPr>
        <p:spPr bwMode="auto">
          <a:xfrm>
            <a:off x="323850" y="549275"/>
            <a:ext cx="8424863" cy="5027613"/>
          </a:xfrm>
          <a:prstGeom prst="rect">
            <a:avLst/>
          </a:prstGeom>
          <a:solidFill>
            <a:srgbClr val="CC99FF"/>
          </a:solidFill>
          <a:ln w="9525">
            <a:noFill/>
            <a:miter lim="800000"/>
            <a:headEnd/>
            <a:tailEnd/>
          </a:ln>
        </p:spPr>
        <p:txBody>
          <a:bodyPr>
            <a:spAutoFit/>
          </a:bodyPr>
          <a:lstStyle/>
          <a:p>
            <a:pPr algn="ctr"/>
            <a:r>
              <a:rPr lang="ru-RU" sz="3600" b="1" i="1">
                <a:latin typeface="Times New Roman" pitchFamily="18" charset="0"/>
                <a:cs typeface="Times New Roman" pitchFamily="18" charset="0"/>
              </a:rPr>
              <a:t>Мнемотехника помогает развивать:</a:t>
            </a:r>
          </a:p>
          <a:p>
            <a:pPr algn="just"/>
            <a:endParaRPr lang="ru-RU" sz="3200" b="1" i="1">
              <a:latin typeface="Times New Roman" pitchFamily="18" charset="0"/>
              <a:cs typeface="Times New Roman" pitchFamily="18" charset="0"/>
            </a:endParaRPr>
          </a:p>
          <a:p>
            <a:pPr algn="just">
              <a:buFont typeface="Wingdings" pitchFamily="2" charset="2"/>
              <a:buChar char="Ø"/>
            </a:pPr>
            <a:r>
              <a:rPr lang="ru-RU" sz="3200" b="1" i="1">
                <a:solidFill>
                  <a:schemeClr val="bg1"/>
                </a:solidFill>
                <a:latin typeface="Times New Roman" pitchFamily="18" charset="0"/>
                <a:cs typeface="Times New Roman" pitchFamily="18" charset="0"/>
              </a:rPr>
              <a:t>ассоциативное мышление; </a:t>
            </a:r>
          </a:p>
          <a:p>
            <a:pPr algn="just">
              <a:buFont typeface="Wingdings" pitchFamily="2" charset="2"/>
              <a:buChar char="Ø"/>
            </a:pPr>
            <a:r>
              <a:rPr lang="ru-RU" sz="3200" b="1" i="1">
                <a:solidFill>
                  <a:schemeClr val="bg1"/>
                </a:solidFill>
                <a:latin typeface="Times New Roman" pitchFamily="18" charset="0"/>
                <a:cs typeface="Times New Roman" pitchFamily="18" charset="0"/>
              </a:rPr>
              <a:t>зрительную и слуховую память;</a:t>
            </a:r>
          </a:p>
          <a:p>
            <a:pPr algn="just">
              <a:buFont typeface="Wingdings" pitchFamily="2" charset="2"/>
              <a:buChar char="Ø"/>
            </a:pPr>
            <a:r>
              <a:rPr lang="ru-RU" sz="3200" b="1" i="1">
                <a:solidFill>
                  <a:schemeClr val="bg1"/>
                </a:solidFill>
                <a:latin typeface="Times New Roman" pitchFamily="18" charset="0"/>
                <a:cs typeface="Times New Roman" pitchFamily="18" charset="0"/>
              </a:rPr>
              <a:t>зрительное и слуховое внимание;</a:t>
            </a:r>
          </a:p>
          <a:p>
            <a:pPr algn="just">
              <a:buFont typeface="Wingdings" pitchFamily="2" charset="2"/>
              <a:buChar char="Ø"/>
            </a:pPr>
            <a:r>
              <a:rPr lang="ru-RU" sz="3200" b="1" i="1">
                <a:solidFill>
                  <a:schemeClr val="bg1"/>
                </a:solidFill>
                <a:latin typeface="Times New Roman" pitchFamily="18" charset="0"/>
                <a:cs typeface="Times New Roman" pitchFamily="18" charset="0"/>
              </a:rPr>
              <a:t>воображение; </a:t>
            </a:r>
          </a:p>
          <a:p>
            <a:pPr algn="just">
              <a:buFont typeface="Wingdings" pitchFamily="2" charset="2"/>
              <a:buChar char="Ø"/>
            </a:pPr>
            <a:r>
              <a:rPr lang="ru-RU" sz="3200" b="1" i="1">
                <a:solidFill>
                  <a:schemeClr val="bg1"/>
                </a:solidFill>
                <a:latin typeface="Times New Roman" pitchFamily="18" charset="0"/>
                <a:cs typeface="Times New Roman" pitchFamily="18" charset="0"/>
              </a:rPr>
              <a:t>связную речь;</a:t>
            </a:r>
          </a:p>
          <a:p>
            <a:pPr algn="just">
              <a:buFont typeface="Wingdings" pitchFamily="2" charset="2"/>
              <a:buChar char="Ø"/>
            </a:pPr>
            <a:r>
              <a:rPr lang="ru-RU" sz="3200" b="1" i="1">
                <a:solidFill>
                  <a:schemeClr val="bg1"/>
                </a:solidFill>
                <a:latin typeface="Times New Roman" pitchFamily="18" charset="0"/>
                <a:cs typeface="Times New Roman" pitchFamily="18" charset="0"/>
              </a:rPr>
              <a:t>ускоряет процесс автоматизации и дифференциации поставленных звуков;</a:t>
            </a:r>
          </a:p>
          <a:p>
            <a:pPr algn="just"/>
            <a:endParaRPr lang="ru-RU" sz="3200" b="1" i="1">
              <a:solidFill>
                <a:schemeClr val="bg1"/>
              </a:solidFill>
              <a:latin typeface="Times New Roman" pitchFamily="18" charset="0"/>
              <a:cs typeface="Times New Roman" pitchFamily="18" charset="0"/>
            </a:endParaRPr>
          </a:p>
        </p:txBody>
      </p:sp>
      <p:pic>
        <p:nvPicPr>
          <p:cNvPr id="3074" name="Picture 2" descr="J:\иришка раб стол\дс 51\картинки\ромашка.jpg"/>
          <p:cNvPicPr>
            <a:picLocks noChangeAspect="1" noChangeArrowheads="1"/>
          </p:cNvPicPr>
          <p:nvPr/>
        </p:nvPicPr>
        <p:blipFill>
          <a:blip r:embed="rId2" cstate="print"/>
          <a:srcRect/>
          <a:stretch>
            <a:fillRect/>
          </a:stretch>
        </p:blipFill>
        <p:spPr bwMode="auto">
          <a:xfrm>
            <a:off x="7024786" y="1562472"/>
            <a:ext cx="1800201" cy="2398590"/>
          </a:xfrm>
          <a:prstGeom prst="ellipse">
            <a:avLst/>
          </a:prstGeom>
          <a:ln>
            <a:noFill/>
          </a:ln>
          <a:effectLst>
            <a:softEdge rad="112500"/>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7" presetClass="entr" presetSubtype="4" fill="hold" grpId="0" nodeType="clickEffect">
                                  <p:stCondLst>
                                    <p:cond delay="0"/>
                                  </p:stCondLst>
                                  <p:childTnLst>
                                    <p:set>
                                      <p:cBhvr>
                                        <p:cTn id="6" dur="1" fill="hold">
                                          <p:stCondLst>
                                            <p:cond delay="0"/>
                                          </p:stCondLst>
                                        </p:cTn>
                                        <p:tgtEl>
                                          <p:spTgt spid="21505"/>
                                        </p:tgtEl>
                                        <p:attrNameLst>
                                          <p:attrName>style.visibility</p:attrName>
                                        </p:attrNameLst>
                                      </p:cBhvr>
                                      <p:to>
                                        <p:strVal val="visible"/>
                                      </p:to>
                                    </p:set>
                                    <p:anim calcmode="lin" valueType="num">
                                      <p:cBhvr additive="base">
                                        <p:cTn id="7" dur="3000" fill="hold"/>
                                        <p:tgtEl>
                                          <p:spTgt spid="21505"/>
                                        </p:tgtEl>
                                        <p:attrNameLst>
                                          <p:attrName>ppt_x</p:attrName>
                                        </p:attrNameLst>
                                      </p:cBhvr>
                                      <p:tavLst>
                                        <p:tav tm="0">
                                          <p:val>
                                            <p:strVal val="#ppt_x"/>
                                          </p:val>
                                        </p:tav>
                                        <p:tav tm="100000">
                                          <p:val>
                                            <p:strVal val="#ppt_x"/>
                                          </p:val>
                                        </p:tav>
                                      </p:tavLst>
                                    </p:anim>
                                    <p:anim calcmode="lin" valueType="num">
                                      <p:cBhvr additive="base">
                                        <p:cTn id="8" dur="3000" fill="hold"/>
                                        <p:tgtEl>
                                          <p:spTgt spid="2150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505"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TextBox 1"/>
          <p:cNvSpPr txBox="1">
            <a:spLocks noChangeArrowheads="1"/>
          </p:cNvSpPr>
          <p:nvPr/>
        </p:nvSpPr>
        <p:spPr bwMode="auto">
          <a:xfrm>
            <a:off x="468313" y="404813"/>
            <a:ext cx="8207375" cy="1190625"/>
          </a:xfrm>
          <a:prstGeom prst="rect">
            <a:avLst/>
          </a:prstGeom>
          <a:solidFill>
            <a:srgbClr val="FFCCFF"/>
          </a:solidFill>
          <a:ln w="9525">
            <a:noFill/>
            <a:miter lim="800000"/>
            <a:headEnd/>
            <a:tailEnd/>
          </a:ln>
        </p:spPr>
        <p:txBody>
          <a:bodyPr>
            <a:spAutoFit/>
          </a:bodyPr>
          <a:lstStyle/>
          <a:p>
            <a:pPr algn="ctr"/>
            <a:r>
              <a:rPr lang="ru-RU" sz="3600" b="1" i="1">
                <a:solidFill>
                  <a:srgbClr val="002060"/>
                </a:solidFill>
                <a:latin typeface="Times New Roman" pitchFamily="18" charset="0"/>
                <a:cs typeface="Times New Roman" pitchFamily="18" charset="0"/>
              </a:rPr>
              <a:t>Мнемотаблицы для заучивания стихотворений:</a:t>
            </a:r>
          </a:p>
        </p:txBody>
      </p:sp>
      <p:pic>
        <p:nvPicPr>
          <p:cNvPr id="22530" name="Picture 2" descr="doc02005520121102073916_001"/>
          <p:cNvPicPr>
            <a:picLocks noChangeAspect="1" noChangeArrowheads="1"/>
          </p:cNvPicPr>
          <p:nvPr/>
        </p:nvPicPr>
        <p:blipFill>
          <a:blip r:embed="rId2">
            <a:lum contrast="20000"/>
          </a:blip>
          <a:srcRect/>
          <a:stretch>
            <a:fillRect/>
          </a:stretch>
        </p:blipFill>
        <p:spPr bwMode="auto">
          <a:xfrm>
            <a:off x="250825" y="2205038"/>
            <a:ext cx="5299075" cy="3744912"/>
          </a:xfrm>
          <a:prstGeom prst="rect">
            <a:avLst/>
          </a:prstGeom>
          <a:noFill/>
          <a:ln w="9525">
            <a:noFill/>
            <a:miter lim="800000"/>
            <a:headEnd/>
            <a:tailEnd/>
          </a:ln>
        </p:spPr>
      </p:pic>
      <p:sp>
        <p:nvSpPr>
          <p:cNvPr id="22531" name="TextBox 3"/>
          <p:cNvSpPr txBox="1">
            <a:spLocks noChangeArrowheads="1"/>
          </p:cNvSpPr>
          <p:nvPr/>
        </p:nvSpPr>
        <p:spPr bwMode="auto">
          <a:xfrm>
            <a:off x="5795963" y="2636838"/>
            <a:ext cx="3097212" cy="2563812"/>
          </a:xfrm>
          <a:prstGeom prst="rect">
            <a:avLst/>
          </a:prstGeom>
          <a:solidFill>
            <a:srgbClr val="99CCFF"/>
          </a:solidFill>
          <a:ln w="9525">
            <a:noFill/>
            <a:miter lim="800000"/>
            <a:headEnd/>
            <a:tailEnd/>
          </a:ln>
        </p:spPr>
        <p:txBody>
          <a:bodyPr>
            <a:spAutoFit/>
          </a:bodyPr>
          <a:lstStyle/>
          <a:p>
            <a:pPr algn="ctr"/>
            <a:r>
              <a:rPr lang="ru-RU" b="1">
                <a:latin typeface="Calibri" pitchFamily="34" charset="0"/>
              </a:rPr>
              <a:t>Песенка шмеля</a:t>
            </a:r>
          </a:p>
          <a:p>
            <a:r>
              <a:rPr lang="ru-RU">
                <a:latin typeface="Calibri" pitchFamily="34" charset="0"/>
              </a:rPr>
              <a:t>Я большой мохнатый шмель,</a:t>
            </a:r>
          </a:p>
          <a:p>
            <a:r>
              <a:rPr lang="ru-RU">
                <a:latin typeface="Calibri" pitchFamily="34" charset="0"/>
              </a:rPr>
              <a:t>Разбудил меня апрель.</a:t>
            </a:r>
          </a:p>
          <a:p>
            <a:r>
              <a:rPr lang="ru-RU">
                <a:latin typeface="Calibri" pitchFamily="34" charset="0"/>
              </a:rPr>
              <a:t>Звонкими ручьями,</a:t>
            </a:r>
          </a:p>
          <a:p>
            <a:r>
              <a:rPr lang="ru-RU">
                <a:latin typeface="Calibri" pitchFamily="34" charset="0"/>
              </a:rPr>
              <a:t>Жаркими лучами.</a:t>
            </a:r>
          </a:p>
          <a:p>
            <a:r>
              <a:rPr lang="ru-RU">
                <a:latin typeface="Calibri" pitchFamily="34" charset="0"/>
              </a:rPr>
              <a:t>Я летаю, я жужжу,</a:t>
            </a:r>
          </a:p>
          <a:p>
            <a:r>
              <a:rPr lang="ru-RU">
                <a:latin typeface="Calibri" pitchFamily="34" charset="0"/>
              </a:rPr>
              <a:t>Над поляною кружу.</a:t>
            </a:r>
          </a:p>
          <a:p>
            <a:r>
              <a:rPr lang="ru-RU">
                <a:latin typeface="Calibri" pitchFamily="34" charset="0"/>
              </a:rPr>
              <a:t>Яркий выберу цветок</a:t>
            </a:r>
          </a:p>
          <a:p>
            <a:r>
              <a:rPr lang="ru-RU">
                <a:latin typeface="Calibri" pitchFamily="34" charset="0"/>
              </a:rPr>
              <a:t>Буду пить душистый сок.</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22531"/>
                                        </p:tgtEl>
                                        <p:attrNameLst>
                                          <p:attrName>style.visibility</p:attrName>
                                        </p:attrNameLst>
                                      </p:cBhvr>
                                      <p:to>
                                        <p:strVal val="visible"/>
                                      </p:to>
                                    </p:set>
                                    <p:animEffect transition="in" filter="box(in)">
                                      <p:cBhvr>
                                        <p:cTn id="7" dur="2000"/>
                                        <p:tgtEl>
                                          <p:spTgt spid="22531"/>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4" fill="hold" nodeType="clickEffect">
                                  <p:stCondLst>
                                    <p:cond delay="0"/>
                                  </p:stCondLst>
                                  <p:childTnLst>
                                    <p:set>
                                      <p:cBhvr>
                                        <p:cTn id="11" dur="1" fill="hold">
                                          <p:stCondLst>
                                            <p:cond delay="0"/>
                                          </p:stCondLst>
                                        </p:cTn>
                                        <p:tgtEl>
                                          <p:spTgt spid="22530"/>
                                        </p:tgtEl>
                                        <p:attrNameLst>
                                          <p:attrName>style.visibility</p:attrName>
                                        </p:attrNameLst>
                                      </p:cBhvr>
                                      <p:to>
                                        <p:strVal val="visible"/>
                                      </p:to>
                                    </p:set>
                                    <p:animEffect transition="in" filter="wheel(4)">
                                      <p:cBhvr>
                                        <p:cTn id="12" dur="2000"/>
                                        <p:tgtEl>
                                          <p:spTgt spid="225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531"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TextBox 1"/>
          <p:cNvSpPr txBox="1">
            <a:spLocks noChangeArrowheads="1"/>
          </p:cNvSpPr>
          <p:nvPr/>
        </p:nvSpPr>
        <p:spPr bwMode="auto">
          <a:xfrm>
            <a:off x="250825" y="188913"/>
            <a:ext cx="8497888" cy="1076325"/>
          </a:xfrm>
          <a:prstGeom prst="rect">
            <a:avLst/>
          </a:prstGeom>
          <a:noFill/>
          <a:ln w="9525">
            <a:noFill/>
            <a:miter lim="800000"/>
            <a:headEnd/>
            <a:tailEnd/>
          </a:ln>
        </p:spPr>
        <p:txBody>
          <a:bodyPr>
            <a:spAutoFit/>
          </a:bodyPr>
          <a:lstStyle/>
          <a:p>
            <a:pPr algn="ctr"/>
            <a:r>
              <a:rPr lang="ru-RU" sz="3200" b="1" i="1">
                <a:solidFill>
                  <a:srgbClr val="002060"/>
                </a:solidFill>
                <a:latin typeface="Times New Roman" pitchFamily="18" charset="0"/>
                <a:cs typeface="Times New Roman" pitchFamily="18" charset="0"/>
              </a:rPr>
              <a:t>Составление описательных рассказов </a:t>
            </a:r>
          </a:p>
          <a:p>
            <a:pPr algn="ctr"/>
            <a:r>
              <a:rPr lang="ru-RU" sz="3200" b="1" i="1">
                <a:solidFill>
                  <a:srgbClr val="002060"/>
                </a:solidFill>
                <a:latin typeface="Times New Roman" pitchFamily="18" charset="0"/>
                <a:cs typeface="Times New Roman" pitchFamily="18" charset="0"/>
              </a:rPr>
              <a:t>о животных по мнемотаблице</a:t>
            </a:r>
          </a:p>
        </p:txBody>
      </p:sp>
      <p:pic>
        <p:nvPicPr>
          <p:cNvPr id="23554" name="Picture 2"/>
          <p:cNvPicPr>
            <a:picLocks noChangeAspect="1" noChangeArrowheads="1"/>
          </p:cNvPicPr>
          <p:nvPr/>
        </p:nvPicPr>
        <p:blipFill>
          <a:blip r:embed="rId2"/>
          <a:srcRect l="3439" b="4286"/>
          <a:stretch>
            <a:fillRect/>
          </a:stretch>
        </p:blipFill>
        <p:spPr bwMode="auto">
          <a:xfrm>
            <a:off x="1547813" y="1628775"/>
            <a:ext cx="6062662" cy="4824413"/>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4" fill="hold" nodeType="clickEffect">
                                  <p:stCondLst>
                                    <p:cond delay="0"/>
                                  </p:stCondLst>
                                  <p:childTnLst>
                                    <p:set>
                                      <p:cBhvr>
                                        <p:cTn id="6" dur="1" fill="hold">
                                          <p:stCondLst>
                                            <p:cond delay="0"/>
                                          </p:stCondLst>
                                        </p:cTn>
                                        <p:tgtEl>
                                          <p:spTgt spid="23554"/>
                                        </p:tgtEl>
                                        <p:attrNameLst>
                                          <p:attrName>style.visibility</p:attrName>
                                        </p:attrNameLst>
                                      </p:cBhvr>
                                      <p:to>
                                        <p:strVal val="visible"/>
                                      </p:to>
                                    </p:set>
                                    <p:animEffect transition="in" filter="wheel(4)">
                                      <p:cBhvr>
                                        <p:cTn id="7" dur="2000"/>
                                        <p:tgtEl>
                                          <p:spTgt spid="235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Grp="1" noChangeArrowheads="1"/>
          </p:cNvSpPr>
          <p:nvPr>
            <p:ph type="title" idx="4294967295"/>
          </p:nvPr>
        </p:nvSpPr>
        <p:spPr>
          <a:xfrm>
            <a:off x="457200" y="320040"/>
            <a:ext cx="7239000" cy="1143000"/>
          </a:xfrm>
          <a:solidFill>
            <a:schemeClr val="accent1">
              <a:lumMod val="40000"/>
              <a:lumOff val="60000"/>
            </a:schemeClr>
          </a:solidFill>
          <a:ln/>
        </p:spPr>
        <p:txBody>
          <a:bodyPr lIns="45720" tIns="0" rIns="45720" bIns="0" anchor="b">
            <a:normAutofit/>
          </a:bodyPr>
          <a:lstStyle/>
          <a:p>
            <a:pPr algn="l" eaLnBrk="1" fontAlgn="auto" hangingPunct="1">
              <a:spcAft>
                <a:spcPts val="0"/>
              </a:spcAft>
              <a:defRPr/>
            </a:pPr>
            <a:r>
              <a:rPr lang="ru-RU" sz="3200" b="1" cap="all" dirty="0" smtClean="0">
                <a:ln w="500">
                  <a:solidFill>
                    <a:schemeClr val="tx2">
                      <a:shade val="20000"/>
                      <a:satMod val="120000"/>
                    </a:schemeClr>
                  </a:solidFill>
                </a:ln>
                <a:gradFill>
                  <a:gsLst>
                    <a:gs pos="0">
                      <a:schemeClr val="accent4">
                        <a:tint val="13000"/>
                      </a:schemeClr>
                    </a:gs>
                    <a:gs pos="10000">
                      <a:schemeClr val="accent4">
                        <a:tint val="20000"/>
                      </a:schemeClr>
                    </a:gs>
                    <a:gs pos="49000">
                      <a:schemeClr val="accent4">
                        <a:tint val="70000"/>
                      </a:schemeClr>
                    </a:gs>
                    <a:gs pos="50000">
                      <a:schemeClr val="accent4">
                        <a:tint val="97000"/>
                      </a:schemeClr>
                    </a:gs>
                    <a:gs pos="100000">
                      <a:schemeClr val="accent4">
                        <a:tint val="20000"/>
                      </a:schemeClr>
                    </a:gs>
                  </a:gsLst>
                  <a:lin ang="5400000" scaled="1"/>
                </a:gradFill>
              </a:rPr>
              <a:t>Этап автоматизации звуков – </a:t>
            </a:r>
            <a:r>
              <a:rPr lang="ru-RU" sz="3200" b="1" cap="all" dirty="0" err="1" smtClean="0">
                <a:ln w="500">
                  <a:solidFill>
                    <a:schemeClr val="tx2">
                      <a:shade val="20000"/>
                      <a:satMod val="120000"/>
                    </a:schemeClr>
                  </a:solidFill>
                </a:ln>
                <a:gradFill>
                  <a:gsLst>
                    <a:gs pos="0">
                      <a:schemeClr val="accent4">
                        <a:tint val="13000"/>
                      </a:schemeClr>
                    </a:gs>
                    <a:gs pos="10000">
                      <a:schemeClr val="accent4">
                        <a:tint val="20000"/>
                      </a:schemeClr>
                    </a:gs>
                    <a:gs pos="49000">
                      <a:schemeClr val="accent4">
                        <a:tint val="70000"/>
                      </a:schemeClr>
                    </a:gs>
                    <a:gs pos="50000">
                      <a:schemeClr val="accent4">
                        <a:tint val="97000"/>
                      </a:schemeClr>
                    </a:gs>
                    <a:gs pos="100000">
                      <a:schemeClr val="accent4">
                        <a:tint val="20000"/>
                      </a:schemeClr>
                    </a:gs>
                  </a:gsLst>
                  <a:lin ang="5400000" scaled="1"/>
                </a:gradFill>
              </a:rPr>
              <a:t>мнемодорожки</a:t>
            </a:r>
            <a:r>
              <a:rPr lang="ru-RU" sz="3200" b="1" cap="all" dirty="0" smtClean="0">
                <a:ln w="500">
                  <a:solidFill>
                    <a:schemeClr val="tx2">
                      <a:shade val="20000"/>
                      <a:satMod val="120000"/>
                    </a:schemeClr>
                  </a:solidFill>
                </a:ln>
                <a:gradFill>
                  <a:gsLst>
                    <a:gs pos="0">
                      <a:schemeClr val="accent4">
                        <a:tint val="13000"/>
                      </a:schemeClr>
                    </a:gs>
                    <a:gs pos="10000">
                      <a:schemeClr val="accent4">
                        <a:tint val="20000"/>
                      </a:schemeClr>
                    </a:gs>
                    <a:gs pos="49000">
                      <a:schemeClr val="accent4">
                        <a:tint val="70000"/>
                      </a:schemeClr>
                    </a:gs>
                    <a:gs pos="50000">
                      <a:schemeClr val="accent4">
                        <a:tint val="97000"/>
                      </a:schemeClr>
                    </a:gs>
                    <a:gs pos="100000">
                      <a:schemeClr val="accent4">
                        <a:tint val="20000"/>
                      </a:schemeClr>
                    </a:gs>
                  </a:gsLst>
                  <a:lin ang="5400000" scaled="1"/>
                </a:gradFill>
              </a:rPr>
              <a:t> Е.Л. Барсуковой</a:t>
            </a:r>
          </a:p>
        </p:txBody>
      </p:sp>
      <p:pic>
        <p:nvPicPr>
          <p:cNvPr id="34819" name="Picture 49" descr="мнемодорожки"/>
          <p:cNvPicPr>
            <a:picLocks noGrp="1" noChangeAspect="1" noChangeArrowheads="1"/>
          </p:cNvPicPr>
          <p:nvPr>
            <p:ph idx="4294967295"/>
          </p:nvPr>
        </p:nvPicPr>
        <p:blipFill>
          <a:blip r:embed="rId2"/>
          <a:srcRect/>
          <a:stretch>
            <a:fillRect/>
          </a:stretch>
        </p:blipFill>
        <p:spPr>
          <a:xfrm>
            <a:off x="0" y="1989138"/>
            <a:ext cx="4291013" cy="2239962"/>
          </a:xfrm>
          <a:noFill/>
        </p:spPr>
      </p:pic>
      <p:pic>
        <p:nvPicPr>
          <p:cNvPr id="34820" name="Picture 50" descr="мнемодорожки0001"/>
          <p:cNvPicPr>
            <a:picLocks noChangeAspect="1" noChangeArrowheads="1"/>
          </p:cNvPicPr>
          <p:nvPr/>
        </p:nvPicPr>
        <p:blipFill>
          <a:blip r:embed="rId3"/>
          <a:srcRect/>
          <a:stretch>
            <a:fillRect/>
          </a:stretch>
        </p:blipFill>
        <p:spPr bwMode="auto">
          <a:xfrm>
            <a:off x="4143375" y="1785938"/>
            <a:ext cx="3756025" cy="2408237"/>
          </a:xfrm>
          <a:prstGeom prst="rect">
            <a:avLst/>
          </a:prstGeom>
          <a:noFill/>
          <a:ln w="9525">
            <a:noFill/>
            <a:miter lim="800000"/>
            <a:headEnd/>
            <a:tailEnd/>
          </a:ln>
        </p:spPr>
      </p:pic>
      <p:pic>
        <p:nvPicPr>
          <p:cNvPr id="34821" name="Picture 51" descr="мнемодорожки0002"/>
          <p:cNvPicPr>
            <a:picLocks noChangeAspect="1" noChangeArrowheads="1"/>
          </p:cNvPicPr>
          <p:nvPr/>
        </p:nvPicPr>
        <p:blipFill>
          <a:blip r:embed="rId4"/>
          <a:srcRect/>
          <a:stretch>
            <a:fillRect/>
          </a:stretch>
        </p:blipFill>
        <p:spPr bwMode="auto">
          <a:xfrm>
            <a:off x="1476375" y="4652963"/>
            <a:ext cx="4289425" cy="1973262"/>
          </a:xfrm>
          <a:prstGeom prst="rect">
            <a:avLst/>
          </a:prstGeom>
          <a:noFill/>
          <a:ln w="9525">
            <a:noFill/>
            <a:miter lim="800000"/>
            <a:headEnd/>
            <a:tailEnd/>
          </a:ln>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nodeType="clickEffect">
                                  <p:stCondLst>
                                    <p:cond delay="0"/>
                                  </p:stCondLst>
                                  <p:childTnLst>
                                    <p:set>
                                      <p:cBhvr>
                                        <p:cTn id="6" dur="1" fill="hold">
                                          <p:stCondLst>
                                            <p:cond delay="0"/>
                                          </p:stCondLst>
                                        </p:cTn>
                                        <p:tgtEl>
                                          <p:spTgt spid="46082"/>
                                        </p:tgtEl>
                                        <p:attrNameLst>
                                          <p:attrName>style.visibility</p:attrName>
                                        </p:attrNameLst>
                                      </p:cBhvr>
                                      <p:to>
                                        <p:strVal val="visible"/>
                                      </p:to>
                                    </p:set>
                                    <p:animEffect transition="in" filter="diamond(in)">
                                      <p:cBhvr>
                                        <p:cTn id="7" dur="2000"/>
                                        <p:tgtEl>
                                          <p:spTgt spid="46082"/>
                                        </p:tgtEl>
                                      </p:cBhvr>
                                    </p:animEffect>
                                  </p:childTnLst>
                                </p:cTn>
                              </p:par>
                            </p:childTnLst>
                          </p:cTn>
                        </p:par>
                      </p:childTnLst>
                    </p:cTn>
                  </p:par>
                  <p:par>
                    <p:cTn id="8" fill="hold">
                      <p:stCondLst>
                        <p:cond delay="indefinite"/>
                      </p:stCondLst>
                      <p:childTnLst>
                        <p:par>
                          <p:cTn id="9" fill="hold">
                            <p:stCondLst>
                              <p:cond delay="0"/>
                            </p:stCondLst>
                            <p:childTnLst>
                              <p:par>
                                <p:cTn id="10" presetID="35" presetClass="entr" presetSubtype="0" fill="hold" nodeType="clickEffect">
                                  <p:stCondLst>
                                    <p:cond delay="0"/>
                                  </p:stCondLst>
                                  <p:childTnLst>
                                    <p:set>
                                      <p:cBhvr>
                                        <p:cTn id="11" dur="1" fill="hold">
                                          <p:stCondLst>
                                            <p:cond delay="0"/>
                                          </p:stCondLst>
                                        </p:cTn>
                                        <p:tgtEl>
                                          <p:spTgt spid="34819"/>
                                        </p:tgtEl>
                                        <p:attrNameLst>
                                          <p:attrName>style.visibility</p:attrName>
                                        </p:attrNameLst>
                                      </p:cBhvr>
                                      <p:to>
                                        <p:strVal val="visible"/>
                                      </p:to>
                                    </p:set>
                                    <p:animEffect transition="in" filter="fade">
                                      <p:cBhvr>
                                        <p:cTn id="12" dur="2000"/>
                                        <p:tgtEl>
                                          <p:spTgt spid="34819"/>
                                        </p:tgtEl>
                                      </p:cBhvr>
                                    </p:animEffect>
                                    <p:anim calcmode="lin" valueType="num">
                                      <p:cBhvr>
                                        <p:cTn id="13" dur="2000" fill="hold"/>
                                        <p:tgtEl>
                                          <p:spTgt spid="34819"/>
                                        </p:tgtEl>
                                        <p:attrNameLst>
                                          <p:attrName>style.rotation</p:attrName>
                                        </p:attrNameLst>
                                      </p:cBhvr>
                                      <p:tavLst>
                                        <p:tav tm="0">
                                          <p:val>
                                            <p:fltVal val="720"/>
                                          </p:val>
                                        </p:tav>
                                        <p:tav tm="100000">
                                          <p:val>
                                            <p:fltVal val="0"/>
                                          </p:val>
                                        </p:tav>
                                      </p:tavLst>
                                    </p:anim>
                                    <p:anim calcmode="lin" valueType="num">
                                      <p:cBhvr>
                                        <p:cTn id="14" dur="2000" fill="hold"/>
                                        <p:tgtEl>
                                          <p:spTgt spid="34819"/>
                                        </p:tgtEl>
                                        <p:attrNameLst>
                                          <p:attrName>ppt_h</p:attrName>
                                        </p:attrNameLst>
                                      </p:cBhvr>
                                      <p:tavLst>
                                        <p:tav tm="0">
                                          <p:val>
                                            <p:fltVal val="0"/>
                                          </p:val>
                                        </p:tav>
                                        <p:tav tm="100000">
                                          <p:val>
                                            <p:strVal val="#ppt_h"/>
                                          </p:val>
                                        </p:tav>
                                      </p:tavLst>
                                    </p:anim>
                                    <p:anim calcmode="lin" valueType="num">
                                      <p:cBhvr>
                                        <p:cTn id="15" dur="2000" fill="hold"/>
                                        <p:tgtEl>
                                          <p:spTgt spid="34819"/>
                                        </p:tgtEl>
                                        <p:attrNameLst>
                                          <p:attrName>ppt_w</p:attrName>
                                        </p:attrNameLst>
                                      </p:cBhvr>
                                      <p:tavLst>
                                        <p:tav tm="0">
                                          <p:val>
                                            <p:fltVal val="0"/>
                                          </p:val>
                                        </p:tav>
                                        <p:tav tm="100000">
                                          <p:val>
                                            <p:strVal val="#ppt_w"/>
                                          </p:val>
                                        </p:tav>
                                      </p:tavLst>
                                    </p:anim>
                                  </p:childTnLst>
                                </p:cTn>
                              </p:par>
                              <p:par>
                                <p:cTn id="16" presetID="35" presetClass="entr" presetSubtype="0" fill="hold" nodeType="withEffect">
                                  <p:stCondLst>
                                    <p:cond delay="0"/>
                                  </p:stCondLst>
                                  <p:childTnLst>
                                    <p:set>
                                      <p:cBhvr>
                                        <p:cTn id="17" dur="1" fill="hold">
                                          <p:stCondLst>
                                            <p:cond delay="0"/>
                                          </p:stCondLst>
                                        </p:cTn>
                                        <p:tgtEl>
                                          <p:spTgt spid="34820"/>
                                        </p:tgtEl>
                                        <p:attrNameLst>
                                          <p:attrName>style.visibility</p:attrName>
                                        </p:attrNameLst>
                                      </p:cBhvr>
                                      <p:to>
                                        <p:strVal val="visible"/>
                                      </p:to>
                                    </p:set>
                                    <p:animEffect transition="in" filter="fade">
                                      <p:cBhvr>
                                        <p:cTn id="18" dur="2000"/>
                                        <p:tgtEl>
                                          <p:spTgt spid="34820"/>
                                        </p:tgtEl>
                                      </p:cBhvr>
                                    </p:animEffect>
                                    <p:anim calcmode="lin" valueType="num">
                                      <p:cBhvr>
                                        <p:cTn id="19" dur="2000" fill="hold"/>
                                        <p:tgtEl>
                                          <p:spTgt spid="34820"/>
                                        </p:tgtEl>
                                        <p:attrNameLst>
                                          <p:attrName>style.rotation</p:attrName>
                                        </p:attrNameLst>
                                      </p:cBhvr>
                                      <p:tavLst>
                                        <p:tav tm="0">
                                          <p:val>
                                            <p:fltVal val="720"/>
                                          </p:val>
                                        </p:tav>
                                        <p:tav tm="100000">
                                          <p:val>
                                            <p:fltVal val="0"/>
                                          </p:val>
                                        </p:tav>
                                      </p:tavLst>
                                    </p:anim>
                                    <p:anim calcmode="lin" valueType="num">
                                      <p:cBhvr>
                                        <p:cTn id="20" dur="2000" fill="hold"/>
                                        <p:tgtEl>
                                          <p:spTgt spid="34820"/>
                                        </p:tgtEl>
                                        <p:attrNameLst>
                                          <p:attrName>ppt_h</p:attrName>
                                        </p:attrNameLst>
                                      </p:cBhvr>
                                      <p:tavLst>
                                        <p:tav tm="0">
                                          <p:val>
                                            <p:fltVal val="0"/>
                                          </p:val>
                                        </p:tav>
                                        <p:tav tm="100000">
                                          <p:val>
                                            <p:strVal val="#ppt_h"/>
                                          </p:val>
                                        </p:tav>
                                      </p:tavLst>
                                    </p:anim>
                                    <p:anim calcmode="lin" valueType="num">
                                      <p:cBhvr>
                                        <p:cTn id="21" dur="2000" fill="hold"/>
                                        <p:tgtEl>
                                          <p:spTgt spid="34820"/>
                                        </p:tgtEl>
                                        <p:attrNameLst>
                                          <p:attrName>ppt_w</p:attrName>
                                        </p:attrNameLst>
                                      </p:cBhvr>
                                      <p:tavLst>
                                        <p:tav tm="0">
                                          <p:val>
                                            <p:fltVal val="0"/>
                                          </p:val>
                                        </p:tav>
                                        <p:tav tm="100000">
                                          <p:val>
                                            <p:strVal val="#ppt_w"/>
                                          </p:val>
                                        </p:tav>
                                      </p:tavLst>
                                    </p:anim>
                                  </p:childTnLst>
                                </p:cTn>
                              </p:par>
                              <p:par>
                                <p:cTn id="22" presetID="35" presetClass="entr" presetSubtype="0" fill="hold" nodeType="withEffect">
                                  <p:stCondLst>
                                    <p:cond delay="0"/>
                                  </p:stCondLst>
                                  <p:childTnLst>
                                    <p:set>
                                      <p:cBhvr>
                                        <p:cTn id="23" dur="1" fill="hold">
                                          <p:stCondLst>
                                            <p:cond delay="0"/>
                                          </p:stCondLst>
                                        </p:cTn>
                                        <p:tgtEl>
                                          <p:spTgt spid="34821"/>
                                        </p:tgtEl>
                                        <p:attrNameLst>
                                          <p:attrName>style.visibility</p:attrName>
                                        </p:attrNameLst>
                                      </p:cBhvr>
                                      <p:to>
                                        <p:strVal val="visible"/>
                                      </p:to>
                                    </p:set>
                                    <p:animEffect transition="in" filter="fade">
                                      <p:cBhvr>
                                        <p:cTn id="24" dur="2000"/>
                                        <p:tgtEl>
                                          <p:spTgt spid="34821"/>
                                        </p:tgtEl>
                                      </p:cBhvr>
                                    </p:animEffect>
                                    <p:anim calcmode="lin" valueType="num">
                                      <p:cBhvr>
                                        <p:cTn id="25" dur="2000" fill="hold"/>
                                        <p:tgtEl>
                                          <p:spTgt spid="34821"/>
                                        </p:tgtEl>
                                        <p:attrNameLst>
                                          <p:attrName>style.rotation</p:attrName>
                                        </p:attrNameLst>
                                      </p:cBhvr>
                                      <p:tavLst>
                                        <p:tav tm="0">
                                          <p:val>
                                            <p:fltVal val="720"/>
                                          </p:val>
                                        </p:tav>
                                        <p:tav tm="100000">
                                          <p:val>
                                            <p:fltVal val="0"/>
                                          </p:val>
                                        </p:tav>
                                      </p:tavLst>
                                    </p:anim>
                                    <p:anim calcmode="lin" valueType="num">
                                      <p:cBhvr>
                                        <p:cTn id="26" dur="2000" fill="hold"/>
                                        <p:tgtEl>
                                          <p:spTgt spid="34821"/>
                                        </p:tgtEl>
                                        <p:attrNameLst>
                                          <p:attrName>ppt_h</p:attrName>
                                        </p:attrNameLst>
                                      </p:cBhvr>
                                      <p:tavLst>
                                        <p:tav tm="0">
                                          <p:val>
                                            <p:fltVal val="0"/>
                                          </p:val>
                                        </p:tav>
                                        <p:tav tm="100000">
                                          <p:val>
                                            <p:strVal val="#ppt_h"/>
                                          </p:val>
                                        </p:tav>
                                      </p:tavLst>
                                    </p:anim>
                                    <p:anim calcmode="lin" valueType="num">
                                      <p:cBhvr>
                                        <p:cTn id="27" dur="2000" fill="hold"/>
                                        <p:tgtEl>
                                          <p:spTgt spid="34821"/>
                                        </p:tgtEl>
                                        <p:attrNameLst>
                                          <p:attrName>ppt_w</p:attrName>
                                        </p:attrNameLst>
                                      </p:cBhvr>
                                      <p:tavLst>
                                        <p:tav tm="0">
                                          <p:val>
                                            <p:fltVal val="0"/>
                                          </p:val>
                                        </p:tav>
                                        <p:tav tm="100000">
                                          <p:val>
                                            <p:strVal val="#ppt_w"/>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Grp="1" noChangeArrowheads="1"/>
          </p:cNvSpPr>
          <p:nvPr>
            <p:ph type="title" idx="4294967295"/>
          </p:nvPr>
        </p:nvSpPr>
        <p:spPr>
          <a:xfrm>
            <a:off x="457200" y="285728"/>
            <a:ext cx="7615262" cy="1177312"/>
          </a:xfrm>
          <a:solidFill>
            <a:schemeClr val="accent1">
              <a:lumMod val="40000"/>
              <a:lumOff val="60000"/>
            </a:schemeClr>
          </a:solidFill>
          <a:ln/>
        </p:spPr>
        <p:txBody>
          <a:bodyPr lIns="45720" tIns="0" rIns="45720" bIns="0" anchor="b">
            <a:normAutofit fontScale="90000"/>
          </a:bodyPr>
          <a:lstStyle/>
          <a:p>
            <a:pPr eaLnBrk="1" fontAlgn="auto" hangingPunct="1">
              <a:spcAft>
                <a:spcPts val="0"/>
              </a:spcAft>
              <a:defRPr/>
            </a:pPr>
            <a:r>
              <a:rPr lang="ru-RU" sz="4000" b="1" cap="all" dirty="0" smtClean="0">
                <a:ln w="500">
                  <a:solidFill>
                    <a:schemeClr val="tx2">
                      <a:shade val="20000"/>
                      <a:satMod val="120000"/>
                    </a:schemeClr>
                  </a:solidFill>
                </a:ln>
                <a:gradFill>
                  <a:gsLst>
                    <a:gs pos="0">
                      <a:schemeClr val="accent4">
                        <a:tint val="13000"/>
                      </a:schemeClr>
                    </a:gs>
                    <a:gs pos="10000">
                      <a:schemeClr val="accent4">
                        <a:tint val="20000"/>
                      </a:schemeClr>
                    </a:gs>
                    <a:gs pos="49000">
                      <a:schemeClr val="accent4">
                        <a:tint val="70000"/>
                      </a:schemeClr>
                    </a:gs>
                    <a:gs pos="50000">
                      <a:schemeClr val="accent4">
                        <a:tint val="97000"/>
                      </a:schemeClr>
                    </a:gs>
                    <a:gs pos="100000">
                      <a:schemeClr val="accent4">
                        <a:tint val="20000"/>
                      </a:schemeClr>
                    </a:gs>
                  </a:gsLst>
                  <a:lin ang="5400000" scaled="1"/>
                </a:gradFill>
              </a:rPr>
              <a:t>«Весёлые истории» – сказки на автоматизацию звуков</a:t>
            </a:r>
          </a:p>
        </p:txBody>
      </p:sp>
      <p:pic>
        <p:nvPicPr>
          <p:cNvPr id="32771" name="Содержимое 12" descr="C:\Documents and Settings\Admin\Рабочий стол\10000101\PICT6728.JPG"/>
          <p:cNvPicPr>
            <a:picLocks noGrp="1"/>
          </p:cNvPicPr>
          <p:nvPr>
            <p:ph idx="4294967295"/>
          </p:nvPr>
        </p:nvPicPr>
        <p:blipFill>
          <a:blip r:embed="rId2"/>
          <a:srcRect/>
          <a:stretch>
            <a:fillRect/>
          </a:stretch>
        </p:blipFill>
        <p:spPr>
          <a:xfrm>
            <a:off x="357188" y="1785938"/>
            <a:ext cx="3970337" cy="2273300"/>
          </a:xfrm>
          <a:solidFill>
            <a:srgbClr val="FFFF99"/>
          </a:solidFill>
        </p:spPr>
      </p:pic>
      <p:pic>
        <p:nvPicPr>
          <p:cNvPr id="32772" name="Рисунок 8" descr="C:\Documents and Settings\Admin\Рабочий стол\10000101\PICT6718.JPG"/>
          <p:cNvPicPr>
            <a:picLocks noChangeAspect="1" noChangeArrowheads="1"/>
          </p:cNvPicPr>
          <p:nvPr/>
        </p:nvPicPr>
        <p:blipFill>
          <a:blip r:embed="rId3"/>
          <a:srcRect/>
          <a:stretch>
            <a:fillRect/>
          </a:stretch>
        </p:blipFill>
        <p:spPr bwMode="auto">
          <a:xfrm>
            <a:off x="4429125" y="1714500"/>
            <a:ext cx="3684588" cy="2500313"/>
          </a:xfrm>
          <a:prstGeom prst="rect">
            <a:avLst/>
          </a:prstGeom>
          <a:noFill/>
          <a:ln w="9525">
            <a:noFill/>
            <a:miter lim="800000"/>
            <a:headEnd/>
            <a:tailEnd/>
          </a:ln>
        </p:spPr>
      </p:pic>
      <p:pic>
        <p:nvPicPr>
          <p:cNvPr id="32773" name="Рисунок 9" descr="C:\Documents and Settings\Admin\Рабочий стол\10000101\PICT6720.JPG"/>
          <p:cNvPicPr>
            <a:picLocks noChangeAspect="1" noChangeArrowheads="1"/>
          </p:cNvPicPr>
          <p:nvPr/>
        </p:nvPicPr>
        <p:blipFill>
          <a:blip r:embed="rId4"/>
          <a:srcRect/>
          <a:stretch>
            <a:fillRect/>
          </a:stretch>
        </p:blipFill>
        <p:spPr bwMode="auto">
          <a:xfrm>
            <a:off x="571500" y="4357688"/>
            <a:ext cx="3613150" cy="2214562"/>
          </a:xfrm>
          <a:prstGeom prst="rect">
            <a:avLst/>
          </a:prstGeom>
          <a:noFill/>
          <a:ln w="9525">
            <a:noFill/>
            <a:miter lim="800000"/>
            <a:headEnd/>
            <a:tailEnd/>
          </a:ln>
        </p:spPr>
      </p:pic>
      <p:pic>
        <p:nvPicPr>
          <p:cNvPr id="32774" name="Рисунок 10" descr="C:\Documents and Settings\Admin\Рабочий стол\10000101\PICT6722.JPG"/>
          <p:cNvPicPr>
            <a:picLocks noChangeAspect="1" noChangeArrowheads="1"/>
          </p:cNvPicPr>
          <p:nvPr/>
        </p:nvPicPr>
        <p:blipFill>
          <a:blip r:embed="rId5"/>
          <a:srcRect/>
          <a:stretch>
            <a:fillRect/>
          </a:stretch>
        </p:blipFill>
        <p:spPr bwMode="auto">
          <a:xfrm>
            <a:off x="4643438" y="4357688"/>
            <a:ext cx="3255962" cy="2286000"/>
          </a:xfrm>
          <a:prstGeom prst="rect">
            <a:avLst/>
          </a:prstGeom>
          <a:noFill/>
          <a:ln w="9525">
            <a:noFill/>
            <a:miter lim="800000"/>
            <a:headEnd/>
            <a:tailEnd/>
          </a:ln>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5" presetClass="entr" presetSubtype="0" fill="hold" nodeType="clickEffect">
                                  <p:stCondLst>
                                    <p:cond delay="0"/>
                                  </p:stCondLst>
                                  <p:childTnLst>
                                    <p:set>
                                      <p:cBhvr>
                                        <p:cTn id="6" dur="1" fill="hold">
                                          <p:stCondLst>
                                            <p:cond delay="0"/>
                                          </p:stCondLst>
                                        </p:cTn>
                                        <p:tgtEl>
                                          <p:spTgt spid="46082"/>
                                        </p:tgtEl>
                                        <p:attrNameLst>
                                          <p:attrName>style.visibility</p:attrName>
                                        </p:attrNameLst>
                                      </p:cBhvr>
                                      <p:to>
                                        <p:strVal val="visible"/>
                                      </p:to>
                                    </p:set>
                                    <p:animEffect transition="in" filter="fade">
                                      <p:cBhvr>
                                        <p:cTn id="7" dur="2000"/>
                                        <p:tgtEl>
                                          <p:spTgt spid="46082"/>
                                        </p:tgtEl>
                                      </p:cBhvr>
                                    </p:animEffect>
                                    <p:anim calcmode="lin" valueType="num">
                                      <p:cBhvr>
                                        <p:cTn id="8" dur="2000" fill="hold"/>
                                        <p:tgtEl>
                                          <p:spTgt spid="46082"/>
                                        </p:tgtEl>
                                        <p:attrNameLst>
                                          <p:attrName>style.rotation</p:attrName>
                                        </p:attrNameLst>
                                      </p:cBhvr>
                                      <p:tavLst>
                                        <p:tav tm="0">
                                          <p:val>
                                            <p:fltVal val="720"/>
                                          </p:val>
                                        </p:tav>
                                        <p:tav tm="100000">
                                          <p:val>
                                            <p:fltVal val="0"/>
                                          </p:val>
                                        </p:tav>
                                      </p:tavLst>
                                    </p:anim>
                                    <p:anim calcmode="lin" valueType="num">
                                      <p:cBhvr>
                                        <p:cTn id="9" dur="2000" fill="hold"/>
                                        <p:tgtEl>
                                          <p:spTgt spid="46082"/>
                                        </p:tgtEl>
                                        <p:attrNameLst>
                                          <p:attrName>ppt_h</p:attrName>
                                        </p:attrNameLst>
                                      </p:cBhvr>
                                      <p:tavLst>
                                        <p:tav tm="0">
                                          <p:val>
                                            <p:fltVal val="0"/>
                                          </p:val>
                                        </p:tav>
                                        <p:tav tm="100000">
                                          <p:val>
                                            <p:strVal val="#ppt_h"/>
                                          </p:val>
                                        </p:tav>
                                      </p:tavLst>
                                    </p:anim>
                                    <p:anim calcmode="lin" valueType="num">
                                      <p:cBhvr>
                                        <p:cTn id="10" dur="2000" fill="hold"/>
                                        <p:tgtEl>
                                          <p:spTgt spid="46082"/>
                                        </p:tgtEl>
                                        <p:attrNameLst>
                                          <p:attrName>ppt_w</p:attrName>
                                        </p:attrNameLst>
                                      </p:cBhvr>
                                      <p:tavLst>
                                        <p:tav tm="0">
                                          <p:val>
                                            <p:fltVal val="0"/>
                                          </p:val>
                                        </p:tav>
                                        <p:tav tm="100000">
                                          <p:val>
                                            <p:strVal val="#ppt_w"/>
                                          </p:val>
                                        </p:tav>
                                      </p:tavLst>
                                    </p:anim>
                                  </p:childTnLst>
                                </p:cTn>
                              </p:par>
                            </p:childTnLst>
                          </p:cTn>
                        </p:par>
                      </p:childTnLst>
                    </p:cTn>
                  </p:par>
                  <p:par>
                    <p:cTn id="11" fill="hold">
                      <p:stCondLst>
                        <p:cond delay="indefinite"/>
                      </p:stCondLst>
                      <p:childTnLst>
                        <p:par>
                          <p:cTn id="12" fill="hold">
                            <p:stCondLst>
                              <p:cond delay="0"/>
                            </p:stCondLst>
                            <p:childTnLst>
                              <p:par>
                                <p:cTn id="13" presetID="35" presetClass="entr" presetSubtype="0" fill="hold" nodeType="clickEffect">
                                  <p:stCondLst>
                                    <p:cond delay="0"/>
                                  </p:stCondLst>
                                  <p:childTnLst>
                                    <p:set>
                                      <p:cBhvr>
                                        <p:cTn id="14" dur="1" fill="hold">
                                          <p:stCondLst>
                                            <p:cond delay="0"/>
                                          </p:stCondLst>
                                        </p:cTn>
                                        <p:tgtEl>
                                          <p:spTgt spid="32771"/>
                                        </p:tgtEl>
                                        <p:attrNameLst>
                                          <p:attrName>style.visibility</p:attrName>
                                        </p:attrNameLst>
                                      </p:cBhvr>
                                      <p:to>
                                        <p:strVal val="visible"/>
                                      </p:to>
                                    </p:set>
                                    <p:animEffect transition="in" filter="fade">
                                      <p:cBhvr>
                                        <p:cTn id="15" dur="2000"/>
                                        <p:tgtEl>
                                          <p:spTgt spid="32771"/>
                                        </p:tgtEl>
                                      </p:cBhvr>
                                    </p:animEffect>
                                    <p:anim calcmode="lin" valueType="num">
                                      <p:cBhvr>
                                        <p:cTn id="16" dur="2000" fill="hold"/>
                                        <p:tgtEl>
                                          <p:spTgt spid="32771"/>
                                        </p:tgtEl>
                                        <p:attrNameLst>
                                          <p:attrName>style.rotation</p:attrName>
                                        </p:attrNameLst>
                                      </p:cBhvr>
                                      <p:tavLst>
                                        <p:tav tm="0">
                                          <p:val>
                                            <p:fltVal val="720"/>
                                          </p:val>
                                        </p:tav>
                                        <p:tav tm="100000">
                                          <p:val>
                                            <p:fltVal val="0"/>
                                          </p:val>
                                        </p:tav>
                                      </p:tavLst>
                                    </p:anim>
                                    <p:anim calcmode="lin" valueType="num">
                                      <p:cBhvr>
                                        <p:cTn id="17" dur="2000" fill="hold"/>
                                        <p:tgtEl>
                                          <p:spTgt spid="32771"/>
                                        </p:tgtEl>
                                        <p:attrNameLst>
                                          <p:attrName>ppt_h</p:attrName>
                                        </p:attrNameLst>
                                      </p:cBhvr>
                                      <p:tavLst>
                                        <p:tav tm="0">
                                          <p:val>
                                            <p:fltVal val="0"/>
                                          </p:val>
                                        </p:tav>
                                        <p:tav tm="100000">
                                          <p:val>
                                            <p:strVal val="#ppt_h"/>
                                          </p:val>
                                        </p:tav>
                                      </p:tavLst>
                                    </p:anim>
                                    <p:anim calcmode="lin" valueType="num">
                                      <p:cBhvr>
                                        <p:cTn id="18" dur="2000" fill="hold"/>
                                        <p:tgtEl>
                                          <p:spTgt spid="32771"/>
                                        </p:tgtEl>
                                        <p:attrNameLst>
                                          <p:attrName>ppt_w</p:attrName>
                                        </p:attrNameLst>
                                      </p:cBhvr>
                                      <p:tavLst>
                                        <p:tav tm="0">
                                          <p:val>
                                            <p:fltVal val="0"/>
                                          </p:val>
                                        </p:tav>
                                        <p:tav tm="100000">
                                          <p:val>
                                            <p:strVal val="#ppt_w"/>
                                          </p:val>
                                        </p:tav>
                                      </p:tavLst>
                                    </p:anim>
                                  </p:childTnLst>
                                </p:cTn>
                              </p:par>
                              <p:par>
                                <p:cTn id="19" presetID="35" presetClass="entr" presetSubtype="0" fill="hold" nodeType="withEffect">
                                  <p:stCondLst>
                                    <p:cond delay="0"/>
                                  </p:stCondLst>
                                  <p:childTnLst>
                                    <p:set>
                                      <p:cBhvr>
                                        <p:cTn id="20" dur="1" fill="hold">
                                          <p:stCondLst>
                                            <p:cond delay="0"/>
                                          </p:stCondLst>
                                        </p:cTn>
                                        <p:tgtEl>
                                          <p:spTgt spid="32772"/>
                                        </p:tgtEl>
                                        <p:attrNameLst>
                                          <p:attrName>style.visibility</p:attrName>
                                        </p:attrNameLst>
                                      </p:cBhvr>
                                      <p:to>
                                        <p:strVal val="visible"/>
                                      </p:to>
                                    </p:set>
                                    <p:animEffect transition="in" filter="fade">
                                      <p:cBhvr>
                                        <p:cTn id="21" dur="2000"/>
                                        <p:tgtEl>
                                          <p:spTgt spid="32772"/>
                                        </p:tgtEl>
                                      </p:cBhvr>
                                    </p:animEffect>
                                    <p:anim calcmode="lin" valueType="num">
                                      <p:cBhvr>
                                        <p:cTn id="22" dur="2000" fill="hold"/>
                                        <p:tgtEl>
                                          <p:spTgt spid="32772"/>
                                        </p:tgtEl>
                                        <p:attrNameLst>
                                          <p:attrName>style.rotation</p:attrName>
                                        </p:attrNameLst>
                                      </p:cBhvr>
                                      <p:tavLst>
                                        <p:tav tm="0">
                                          <p:val>
                                            <p:fltVal val="720"/>
                                          </p:val>
                                        </p:tav>
                                        <p:tav tm="100000">
                                          <p:val>
                                            <p:fltVal val="0"/>
                                          </p:val>
                                        </p:tav>
                                      </p:tavLst>
                                    </p:anim>
                                    <p:anim calcmode="lin" valueType="num">
                                      <p:cBhvr>
                                        <p:cTn id="23" dur="2000" fill="hold"/>
                                        <p:tgtEl>
                                          <p:spTgt spid="32772"/>
                                        </p:tgtEl>
                                        <p:attrNameLst>
                                          <p:attrName>ppt_h</p:attrName>
                                        </p:attrNameLst>
                                      </p:cBhvr>
                                      <p:tavLst>
                                        <p:tav tm="0">
                                          <p:val>
                                            <p:fltVal val="0"/>
                                          </p:val>
                                        </p:tav>
                                        <p:tav tm="100000">
                                          <p:val>
                                            <p:strVal val="#ppt_h"/>
                                          </p:val>
                                        </p:tav>
                                      </p:tavLst>
                                    </p:anim>
                                    <p:anim calcmode="lin" valueType="num">
                                      <p:cBhvr>
                                        <p:cTn id="24" dur="2000" fill="hold"/>
                                        <p:tgtEl>
                                          <p:spTgt spid="32772"/>
                                        </p:tgtEl>
                                        <p:attrNameLst>
                                          <p:attrName>ppt_w</p:attrName>
                                        </p:attrNameLst>
                                      </p:cBhvr>
                                      <p:tavLst>
                                        <p:tav tm="0">
                                          <p:val>
                                            <p:fltVal val="0"/>
                                          </p:val>
                                        </p:tav>
                                        <p:tav tm="100000">
                                          <p:val>
                                            <p:strVal val="#ppt_w"/>
                                          </p:val>
                                        </p:tav>
                                      </p:tavLst>
                                    </p:anim>
                                  </p:childTnLst>
                                </p:cTn>
                              </p:par>
                              <p:par>
                                <p:cTn id="25" presetID="35" presetClass="entr" presetSubtype="0" fill="hold" nodeType="withEffect">
                                  <p:stCondLst>
                                    <p:cond delay="0"/>
                                  </p:stCondLst>
                                  <p:childTnLst>
                                    <p:set>
                                      <p:cBhvr>
                                        <p:cTn id="26" dur="1" fill="hold">
                                          <p:stCondLst>
                                            <p:cond delay="0"/>
                                          </p:stCondLst>
                                        </p:cTn>
                                        <p:tgtEl>
                                          <p:spTgt spid="32773"/>
                                        </p:tgtEl>
                                        <p:attrNameLst>
                                          <p:attrName>style.visibility</p:attrName>
                                        </p:attrNameLst>
                                      </p:cBhvr>
                                      <p:to>
                                        <p:strVal val="visible"/>
                                      </p:to>
                                    </p:set>
                                    <p:animEffect transition="in" filter="fade">
                                      <p:cBhvr>
                                        <p:cTn id="27" dur="2000"/>
                                        <p:tgtEl>
                                          <p:spTgt spid="32773"/>
                                        </p:tgtEl>
                                      </p:cBhvr>
                                    </p:animEffect>
                                    <p:anim calcmode="lin" valueType="num">
                                      <p:cBhvr>
                                        <p:cTn id="28" dur="2000" fill="hold"/>
                                        <p:tgtEl>
                                          <p:spTgt spid="32773"/>
                                        </p:tgtEl>
                                        <p:attrNameLst>
                                          <p:attrName>style.rotation</p:attrName>
                                        </p:attrNameLst>
                                      </p:cBhvr>
                                      <p:tavLst>
                                        <p:tav tm="0">
                                          <p:val>
                                            <p:fltVal val="720"/>
                                          </p:val>
                                        </p:tav>
                                        <p:tav tm="100000">
                                          <p:val>
                                            <p:fltVal val="0"/>
                                          </p:val>
                                        </p:tav>
                                      </p:tavLst>
                                    </p:anim>
                                    <p:anim calcmode="lin" valueType="num">
                                      <p:cBhvr>
                                        <p:cTn id="29" dur="2000" fill="hold"/>
                                        <p:tgtEl>
                                          <p:spTgt spid="32773"/>
                                        </p:tgtEl>
                                        <p:attrNameLst>
                                          <p:attrName>ppt_h</p:attrName>
                                        </p:attrNameLst>
                                      </p:cBhvr>
                                      <p:tavLst>
                                        <p:tav tm="0">
                                          <p:val>
                                            <p:fltVal val="0"/>
                                          </p:val>
                                        </p:tav>
                                        <p:tav tm="100000">
                                          <p:val>
                                            <p:strVal val="#ppt_h"/>
                                          </p:val>
                                        </p:tav>
                                      </p:tavLst>
                                    </p:anim>
                                    <p:anim calcmode="lin" valueType="num">
                                      <p:cBhvr>
                                        <p:cTn id="30" dur="2000" fill="hold"/>
                                        <p:tgtEl>
                                          <p:spTgt spid="32773"/>
                                        </p:tgtEl>
                                        <p:attrNameLst>
                                          <p:attrName>ppt_w</p:attrName>
                                        </p:attrNameLst>
                                      </p:cBhvr>
                                      <p:tavLst>
                                        <p:tav tm="0">
                                          <p:val>
                                            <p:fltVal val="0"/>
                                          </p:val>
                                        </p:tav>
                                        <p:tav tm="100000">
                                          <p:val>
                                            <p:strVal val="#ppt_w"/>
                                          </p:val>
                                        </p:tav>
                                      </p:tavLst>
                                    </p:anim>
                                  </p:childTnLst>
                                </p:cTn>
                              </p:par>
                              <p:par>
                                <p:cTn id="31" presetID="35" presetClass="entr" presetSubtype="0" fill="hold" nodeType="withEffect">
                                  <p:stCondLst>
                                    <p:cond delay="0"/>
                                  </p:stCondLst>
                                  <p:childTnLst>
                                    <p:set>
                                      <p:cBhvr>
                                        <p:cTn id="32" dur="1" fill="hold">
                                          <p:stCondLst>
                                            <p:cond delay="0"/>
                                          </p:stCondLst>
                                        </p:cTn>
                                        <p:tgtEl>
                                          <p:spTgt spid="32774"/>
                                        </p:tgtEl>
                                        <p:attrNameLst>
                                          <p:attrName>style.visibility</p:attrName>
                                        </p:attrNameLst>
                                      </p:cBhvr>
                                      <p:to>
                                        <p:strVal val="visible"/>
                                      </p:to>
                                    </p:set>
                                    <p:animEffect transition="in" filter="fade">
                                      <p:cBhvr>
                                        <p:cTn id="33" dur="2000"/>
                                        <p:tgtEl>
                                          <p:spTgt spid="32774"/>
                                        </p:tgtEl>
                                      </p:cBhvr>
                                    </p:animEffect>
                                    <p:anim calcmode="lin" valueType="num">
                                      <p:cBhvr>
                                        <p:cTn id="34" dur="2000" fill="hold"/>
                                        <p:tgtEl>
                                          <p:spTgt spid="32774"/>
                                        </p:tgtEl>
                                        <p:attrNameLst>
                                          <p:attrName>style.rotation</p:attrName>
                                        </p:attrNameLst>
                                      </p:cBhvr>
                                      <p:tavLst>
                                        <p:tav tm="0">
                                          <p:val>
                                            <p:fltVal val="720"/>
                                          </p:val>
                                        </p:tav>
                                        <p:tav tm="100000">
                                          <p:val>
                                            <p:fltVal val="0"/>
                                          </p:val>
                                        </p:tav>
                                      </p:tavLst>
                                    </p:anim>
                                    <p:anim calcmode="lin" valueType="num">
                                      <p:cBhvr>
                                        <p:cTn id="35" dur="2000" fill="hold"/>
                                        <p:tgtEl>
                                          <p:spTgt spid="32774"/>
                                        </p:tgtEl>
                                        <p:attrNameLst>
                                          <p:attrName>ppt_h</p:attrName>
                                        </p:attrNameLst>
                                      </p:cBhvr>
                                      <p:tavLst>
                                        <p:tav tm="0">
                                          <p:val>
                                            <p:fltVal val="0"/>
                                          </p:val>
                                        </p:tav>
                                        <p:tav tm="100000">
                                          <p:val>
                                            <p:strVal val="#ppt_h"/>
                                          </p:val>
                                        </p:tav>
                                      </p:tavLst>
                                    </p:anim>
                                    <p:anim calcmode="lin" valueType="num">
                                      <p:cBhvr>
                                        <p:cTn id="36" dur="2000" fill="hold"/>
                                        <p:tgtEl>
                                          <p:spTgt spid="32774"/>
                                        </p:tgtEl>
                                        <p:attrNameLst>
                                          <p:attrName>ppt_w</p:attrName>
                                        </p:attrNameLst>
                                      </p:cBhvr>
                                      <p:tavLst>
                                        <p:tav tm="0">
                                          <p:val>
                                            <p:fltVal val="0"/>
                                          </p:val>
                                        </p:tav>
                                        <p:tav tm="100000">
                                          <p:val>
                                            <p:strVal val="#ppt_w"/>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2"/>
          <p:cNvSpPr>
            <a:spLocks noGrp="1" noChangeArrowheads="1"/>
          </p:cNvSpPr>
          <p:nvPr>
            <p:ph type="title" idx="4294967295"/>
          </p:nvPr>
        </p:nvSpPr>
        <p:spPr>
          <a:xfrm>
            <a:off x="457200" y="320040"/>
            <a:ext cx="7239000" cy="1143000"/>
          </a:xfrm>
          <a:noFill/>
          <a:ln/>
        </p:spPr>
        <p:txBody>
          <a:bodyPr lIns="45720" tIns="0" rIns="45720" bIns="0" anchor="b">
            <a:normAutofit fontScale="90000"/>
          </a:bodyPr>
          <a:lstStyle/>
          <a:p>
            <a:pPr eaLnBrk="1" fontAlgn="auto" hangingPunct="1">
              <a:spcAft>
                <a:spcPts val="0"/>
              </a:spcAft>
              <a:defRPr/>
            </a:pPr>
            <a:r>
              <a:rPr lang="ru-RU" sz="4000" b="1" cap="all" dirty="0" err="1" smtClean="0">
                <a:ln w="500">
                  <a:solidFill>
                    <a:schemeClr val="tx2">
                      <a:shade val="20000"/>
                      <a:satMod val="120000"/>
                    </a:schemeClr>
                  </a:solidFill>
                </a:ln>
                <a:gradFill>
                  <a:gsLst>
                    <a:gs pos="0">
                      <a:schemeClr val="accent4">
                        <a:tint val="13000"/>
                      </a:schemeClr>
                    </a:gs>
                    <a:gs pos="10000">
                      <a:schemeClr val="accent4">
                        <a:tint val="20000"/>
                      </a:schemeClr>
                    </a:gs>
                    <a:gs pos="49000">
                      <a:schemeClr val="accent4">
                        <a:tint val="70000"/>
                      </a:schemeClr>
                    </a:gs>
                    <a:gs pos="50000">
                      <a:schemeClr val="accent4">
                        <a:tint val="97000"/>
                      </a:schemeClr>
                    </a:gs>
                    <a:gs pos="100000">
                      <a:schemeClr val="accent4">
                        <a:tint val="20000"/>
                      </a:schemeClr>
                    </a:gs>
                  </a:gsLst>
                  <a:lin ang="5400000" scaled="1"/>
                </a:gradFill>
              </a:rPr>
              <a:t>Мнемотаблицы</a:t>
            </a:r>
            <a:r>
              <a:rPr lang="ru-RU" sz="4000" b="1" cap="all" dirty="0" smtClean="0">
                <a:ln w="500">
                  <a:solidFill>
                    <a:schemeClr val="tx2">
                      <a:shade val="20000"/>
                      <a:satMod val="120000"/>
                    </a:schemeClr>
                  </a:solidFill>
                </a:ln>
                <a:gradFill>
                  <a:gsLst>
                    <a:gs pos="0">
                      <a:schemeClr val="accent4">
                        <a:tint val="13000"/>
                      </a:schemeClr>
                    </a:gs>
                    <a:gs pos="10000">
                      <a:schemeClr val="accent4">
                        <a:tint val="20000"/>
                      </a:schemeClr>
                    </a:gs>
                    <a:gs pos="49000">
                      <a:schemeClr val="accent4">
                        <a:tint val="70000"/>
                      </a:schemeClr>
                    </a:gs>
                    <a:gs pos="50000">
                      <a:schemeClr val="accent4">
                        <a:tint val="97000"/>
                      </a:schemeClr>
                    </a:gs>
                    <a:gs pos="100000">
                      <a:schemeClr val="accent4">
                        <a:tint val="20000"/>
                      </a:schemeClr>
                    </a:gs>
                  </a:gsLst>
                  <a:lin ang="5400000" scaled="1"/>
                </a:gradFill>
              </a:rPr>
              <a:t> к русским народным сказкам</a:t>
            </a:r>
          </a:p>
        </p:txBody>
      </p:sp>
      <p:pic>
        <p:nvPicPr>
          <p:cNvPr id="35843" name="Picture 4" descr="мнемотаблица"/>
          <p:cNvPicPr>
            <a:picLocks noGrp="1" noChangeAspect="1" noChangeArrowheads="1"/>
          </p:cNvPicPr>
          <p:nvPr>
            <p:ph idx="4294967295"/>
          </p:nvPr>
        </p:nvPicPr>
        <p:blipFill>
          <a:blip r:embed="rId2"/>
          <a:srcRect/>
          <a:stretch>
            <a:fillRect/>
          </a:stretch>
        </p:blipFill>
        <p:spPr>
          <a:xfrm>
            <a:off x="506413" y="1965325"/>
            <a:ext cx="1731962" cy="1306513"/>
          </a:xfrm>
          <a:noFill/>
        </p:spPr>
      </p:pic>
      <p:pic>
        <p:nvPicPr>
          <p:cNvPr id="35844" name="Picture 5" descr="мнемотаблица"/>
          <p:cNvPicPr>
            <a:picLocks noChangeAspect="1" noChangeArrowheads="1"/>
          </p:cNvPicPr>
          <p:nvPr/>
        </p:nvPicPr>
        <p:blipFill>
          <a:blip r:embed="rId3"/>
          <a:srcRect/>
          <a:stretch>
            <a:fillRect/>
          </a:stretch>
        </p:blipFill>
        <p:spPr bwMode="auto">
          <a:xfrm>
            <a:off x="2143125" y="3500438"/>
            <a:ext cx="1524000" cy="1524000"/>
          </a:xfrm>
          <a:prstGeom prst="rect">
            <a:avLst/>
          </a:prstGeom>
          <a:noFill/>
          <a:ln w="9525">
            <a:noFill/>
            <a:miter lim="800000"/>
            <a:headEnd/>
            <a:tailEnd/>
          </a:ln>
        </p:spPr>
      </p:pic>
      <p:pic>
        <p:nvPicPr>
          <p:cNvPr id="35845" name="Picture 6" descr="мнемотаблица"/>
          <p:cNvPicPr>
            <a:picLocks noChangeAspect="1" noChangeArrowheads="1"/>
          </p:cNvPicPr>
          <p:nvPr/>
        </p:nvPicPr>
        <p:blipFill>
          <a:blip r:embed="rId4"/>
          <a:srcRect/>
          <a:stretch>
            <a:fillRect/>
          </a:stretch>
        </p:blipFill>
        <p:spPr bwMode="auto">
          <a:xfrm>
            <a:off x="3357563" y="1857375"/>
            <a:ext cx="1524000" cy="1524000"/>
          </a:xfrm>
          <a:prstGeom prst="rect">
            <a:avLst/>
          </a:prstGeom>
          <a:noFill/>
          <a:ln w="9525">
            <a:noFill/>
            <a:miter lim="800000"/>
            <a:headEnd/>
            <a:tailEnd/>
          </a:ln>
        </p:spPr>
      </p:pic>
      <p:pic>
        <p:nvPicPr>
          <p:cNvPr id="35846" name="Picture 7" descr="мнемотаблица"/>
          <p:cNvPicPr>
            <a:picLocks noChangeAspect="1" noChangeArrowheads="1"/>
          </p:cNvPicPr>
          <p:nvPr/>
        </p:nvPicPr>
        <p:blipFill>
          <a:blip r:embed="rId5"/>
          <a:srcRect/>
          <a:stretch>
            <a:fillRect/>
          </a:stretch>
        </p:blipFill>
        <p:spPr bwMode="auto">
          <a:xfrm>
            <a:off x="5500688" y="1785938"/>
            <a:ext cx="1524000" cy="1524000"/>
          </a:xfrm>
          <a:prstGeom prst="rect">
            <a:avLst/>
          </a:prstGeom>
          <a:noFill/>
          <a:ln w="9525">
            <a:noFill/>
            <a:miter lim="800000"/>
            <a:headEnd/>
            <a:tailEnd/>
          </a:ln>
        </p:spPr>
      </p:pic>
      <p:pic>
        <p:nvPicPr>
          <p:cNvPr id="35847" name="Picture 8" descr="мнемотаблица"/>
          <p:cNvPicPr>
            <a:picLocks noChangeAspect="1" noChangeArrowheads="1"/>
          </p:cNvPicPr>
          <p:nvPr/>
        </p:nvPicPr>
        <p:blipFill>
          <a:blip r:embed="rId6"/>
          <a:srcRect/>
          <a:stretch>
            <a:fillRect/>
          </a:stretch>
        </p:blipFill>
        <p:spPr bwMode="auto">
          <a:xfrm>
            <a:off x="357188" y="4357688"/>
            <a:ext cx="1524000" cy="1524000"/>
          </a:xfrm>
          <a:prstGeom prst="rect">
            <a:avLst/>
          </a:prstGeom>
          <a:noFill/>
          <a:ln w="9525">
            <a:noFill/>
            <a:miter lim="800000"/>
            <a:headEnd/>
            <a:tailEnd/>
          </a:ln>
        </p:spPr>
      </p:pic>
      <p:pic>
        <p:nvPicPr>
          <p:cNvPr id="35848" name="Picture 9" descr="мнемотаблица"/>
          <p:cNvPicPr>
            <a:picLocks noChangeAspect="1" noChangeArrowheads="1"/>
          </p:cNvPicPr>
          <p:nvPr/>
        </p:nvPicPr>
        <p:blipFill>
          <a:blip r:embed="rId7"/>
          <a:srcRect/>
          <a:stretch>
            <a:fillRect/>
          </a:stretch>
        </p:blipFill>
        <p:spPr bwMode="auto">
          <a:xfrm>
            <a:off x="4000500" y="4357688"/>
            <a:ext cx="1524000" cy="1524000"/>
          </a:xfrm>
          <a:prstGeom prst="rect">
            <a:avLst/>
          </a:prstGeom>
          <a:noFill/>
          <a:ln w="9525">
            <a:noFill/>
            <a:miter lim="800000"/>
            <a:headEnd/>
            <a:tailEnd/>
          </a:ln>
        </p:spPr>
      </p:pic>
      <p:pic>
        <p:nvPicPr>
          <p:cNvPr id="35849" name="Picture 10" descr="мнемотаблица"/>
          <p:cNvPicPr>
            <a:picLocks noChangeAspect="1" noChangeArrowheads="1"/>
          </p:cNvPicPr>
          <p:nvPr/>
        </p:nvPicPr>
        <p:blipFill>
          <a:blip r:embed="rId8"/>
          <a:srcRect/>
          <a:stretch>
            <a:fillRect/>
          </a:stretch>
        </p:blipFill>
        <p:spPr bwMode="auto">
          <a:xfrm>
            <a:off x="5715000" y="3571875"/>
            <a:ext cx="1524000" cy="1524000"/>
          </a:xfrm>
          <a:prstGeom prst="rect">
            <a:avLst/>
          </a:prstGeom>
          <a:noFill/>
          <a:ln w="9525">
            <a:noFill/>
            <a:miter lim="800000"/>
            <a:headEnd/>
            <a:tailEnd/>
          </a:ln>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nodeType="clickEffect">
                                  <p:stCondLst>
                                    <p:cond delay="0"/>
                                  </p:stCondLst>
                                  <p:childTnLst>
                                    <p:set>
                                      <p:cBhvr>
                                        <p:cTn id="6" dur="1" fill="hold">
                                          <p:stCondLst>
                                            <p:cond delay="0"/>
                                          </p:stCondLst>
                                        </p:cTn>
                                        <p:tgtEl>
                                          <p:spTgt spid="59394"/>
                                        </p:tgtEl>
                                        <p:attrNameLst>
                                          <p:attrName>style.visibility</p:attrName>
                                        </p:attrNameLst>
                                      </p:cBhvr>
                                      <p:to>
                                        <p:strVal val="visible"/>
                                      </p:to>
                                    </p:set>
                                    <p:animEffect transition="in" filter="diamond(in)">
                                      <p:cBhvr>
                                        <p:cTn id="7" dur="2000"/>
                                        <p:tgtEl>
                                          <p:spTgt spid="59394"/>
                                        </p:tgtEl>
                                      </p:cBhvr>
                                    </p:animEffect>
                                  </p:childTnLst>
                                </p:cTn>
                              </p:par>
                            </p:childTnLst>
                          </p:cTn>
                        </p:par>
                      </p:childTnLst>
                    </p:cTn>
                  </p:par>
                  <p:par>
                    <p:cTn id="8" fill="hold">
                      <p:stCondLst>
                        <p:cond delay="indefinite"/>
                      </p:stCondLst>
                      <p:childTnLst>
                        <p:par>
                          <p:cTn id="9" fill="hold">
                            <p:stCondLst>
                              <p:cond delay="0"/>
                            </p:stCondLst>
                            <p:childTnLst>
                              <p:par>
                                <p:cTn id="10" presetID="35" presetClass="entr" presetSubtype="0" fill="hold" nodeType="clickEffect">
                                  <p:stCondLst>
                                    <p:cond delay="0"/>
                                  </p:stCondLst>
                                  <p:childTnLst>
                                    <p:set>
                                      <p:cBhvr>
                                        <p:cTn id="11" dur="1" fill="hold">
                                          <p:stCondLst>
                                            <p:cond delay="0"/>
                                          </p:stCondLst>
                                        </p:cTn>
                                        <p:tgtEl>
                                          <p:spTgt spid="35843"/>
                                        </p:tgtEl>
                                        <p:attrNameLst>
                                          <p:attrName>style.visibility</p:attrName>
                                        </p:attrNameLst>
                                      </p:cBhvr>
                                      <p:to>
                                        <p:strVal val="visible"/>
                                      </p:to>
                                    </p:set>
                                    <p:animEffect transition="in" filter="fade">
                                      <p:cBhvr>
                                        <p:cTn id="12" dur="2000"/>
                                        <p:tgtEl>
                                          <p:spTgt spid="35843"/>
                                        </p:tgtEl>
                                      </p:cBhvr>
                                    </p:animEffect>
                                    <p:anim calcmode="lin" valueType="num">
                                      <p:cBhvr>
                                        <p:cTn id="13" dur="2000" fill="hold"/>
                                        <p:tgtEl>
                                          <p:spTgt spid="35843"/>
                                        </p:tgtEl>
                                        <p:attrNameLst>
                                          <p:attrName>style.rotation</p:attrName>
                                        </p:attrNameLst>
                                      </p:cBhvr>
                                      <p:tavLst>
                                        <p:tav tm="0">
                                          <p:val>
                                            <p:fltVal val="720"/>
                                          </p:val>
                                        </p:tav>
                                        <p:tav tm="100000">
                                          <p:val>
                                            <p:fltVal val="0"/>
                                          </p:val>
                                        </p:tav>
                                      </p:tavLst>
                                    </p:anim>
                                    <p:anim calcmode="lin" valueType="num">
                                      <p:cBhvr>
                                        <p:cTn id="14" dur="2000" fill="hold"/>
                                        <p:tgtEl>
                                          <p:spTgt spid="35843"/>
                                        </p:tgtEl>
                                        <p:attrNameLst>
                                          <p:attrName>ppt_h</p:attrName>
                                        </p:attrNameLst>
                                      </p:cBhvr>
                                      <p:tavLst>
                                        <p:tav tm="0">
                                          <p:val>
                                            <p:fltVal val="0"/>
                                          </p:val>
                                        </p:tav>
                                        <p:tav tm="100000">
                                          <p:val>
                                            <p:strVal val="#ppt_h"/>
                                          </p:val>
                                        </p:tav>
                                      </p:tavLst>
                                    </p:anim>
                                    <p:anim calcmode="lin" valueType="num">
                                      <p:cBhvr>
                                        <p:cTn id="15" dur="2000" fill="hold"/>
                                        <p:tgtEl>
                                          <p:spTgt spid="35843"/>
                                        </p:tgtEl>
                                        <p:attrNameLst>
                                          <p:attrName>ppt_w</p:attrName>
                                        </p:attrNameLst>
                                      </p:cBhvr>
                                      <p:tavLst>
                                        <p:tav tm="0">
                                          <p:val>
                                            <p:fltVal val="0"/>
                                          </p:val>
                                        </p:tav>
                                        <p:tav tm="100000">
                                          <p:val>
                                            <p:strVal val="#ppt_w"/>
                                          </p:val>
                                        </p:tav>
                                      </p:tavLst>
                                    </p:anim>
                                  </p:childTnLst>
                                </p:cTn>
                              </p:par>
                              <p:par>
                                <p:cTn id="16" presetID="35" presetClass="entr" presetSubtype="0" fill="hold" nodeType="withEffect">
                                  <p:stCondLst>
                                    <p:cond delay="0"/>
                                  </p:stCondLst>
                                  <p:childTnLst>
                                    <p:set>
                                      <p:cBhvr>
                                        <p:cTn id="17" dur="1" fill="hold">
                                          <p:stCondLst>
                                            <p:cond delay="0"/>
                                          </p:stCondLst>
                                        </p:cTn>
                                        <p:tgtEl>
                                          <p:spTgt spid="35844"/>
                                        </p:tgtEl>
                                        <p:attrNameLst>
                                          <p:attrName>style.visibility</p:attrName>
                                        </p:attrNameLst>
                                      </p:cBhvr>
                                      <p:to>
                                        <p:strVal val="visible"/>
                                      </p:to>
                                    </p:set>
                                    <p:animEffect transition="in" filter="fade">
                                      <p:cBhvr>
                                        <p:cTn id="18" dur="2000"/>
                                        <p:tgtEl>
                                          <p:spTgt spid="35844"/>
                                        </p:tgtEl>
                                      </p:cBhvr>
                                    </p:animEffect>
                                    <p:anim calcmode="lin" valueType="num">
                                      <p:cBhvr>
                                        <p:cTn id="19" dur="2000" fill="hold"/>
                                        <p:tgtEl>
                                          <p:spTgt spid="35844"/>
                                        </p:tgtEl>
                                        <p:attrNameLst>
                                          <p:attrName>style.rotation</p:attrName>
                                        </p:attrNameLst>
                                      </p:cBhvr>
                                      <p:tavLst>
                                        <p:tav tm="0">
                                          <p:val>
                                            <p:fltVal val="720"/>
                                          </p:val>
                                        </p:tav>
                                        <p:tav tm="100000">
                                          <p:val>
                                            <p:fltVal val="0"/>
                                          </p:val>
                                        </p:tav>
                                      </p:tavLst>
                                    </p:anim>
                                    <p:anim calcmode="lin" valueType="num">
                                      <p:cBhvr>
                                        <p:cTn id="20" dur="2000" fill="hold"/>
                                        <p:tgtEl>
                                          <p:spTgt spid="35844"/>
                                        </p:tgtEl>
                                        <p:attrNameLst>
                                          <p:attrName>ppt_h</p:attrName>
                                        </p:attrNameLst>
                                      </p:cBhvr>
                                      <p:tavLst>
                                        <p:tav tm="0">
                                          <p:val>
                                            <p:fltVal val="0"/>
                                          </p:val>
                                        </p:tav>
                                        <p:tav tm="100000">
                                          <p:val>
                                            <p:strVal val="#ppt_h"/>
                                          </p:val>
                                        </p:tav>
                                      </p:tavLst>
                                    </p:anim>
                                    <p:anim calcmode="lin" valueType="num">
                                      <p:cBhvr>
                                        <p:cTn id="21" dur="2000" fill="hold"/>
                                        <p:tgtEl>
                                          <p:spTgt spid="35844"/>
                                        </p:tgtEl>
                                        <p:attrNameLst>
                                          <p:attrName>ppt_w</p:attrName>
                                        </p:attrNameLst>
                                      </p:cBhvr>
                                      <p:tavLst>
                                        <p:tav tm="0">
                                          <p:val>
                                            <p:fltVal val="0"/>
                                          </p:val>
                                        </p:tav>
                                        <p:tav tm="100000">
                                          <p:val>
                                            <p:strVal val="#ppt_w"/>
                                          </p:val>
                                        </p:tav>
                                      </p:tavLst>
                                    </p:anim>
                                  </p:childTnLst>
                                </p:cTn>
                              </p:par>
                              <p:par>
                                <p:cTn id="22" presetID="35" presetClass="entr" presetSubtype="0" fill="hold" nodeType="withEffect">
                                  <p:stCondLst>
                                    <p:cond delay="0"/>
                                  </p:stCondLst>
                                  <p:childTnLst>
                                    <p:set>
                                      <p:cBhvr>
                                        <p:cTn id="23" dur="1" fill="hold">
                                          <p:stCondLst>
                                            <p:cond delay="0"/>
                                          </p:stCondLst>
                                        </p:cTn>
                                        <p:tgtEl>
                                          <p:spTgt spid="35845"/>
                                        </p:tgtEl>
                                        <p:attrNameLst>
                                          <p:attrName>style.visibility</p:attrName>
                                        </p:attrNameLst>
                                      </p:cBhvr>
                                      <p:to>
                                        <p:strVal val="visible"/>
                                      </p:to>
                                    </p:set>
                                    <p:animEffect transition="in" filter="fade">
                                      <p:cBhvr>
                                        <p:cTn id="24" dur="2000"/>
                                        <p:tgtEl>
                                          <p:spTgt spid="35845"/>
                                        </p:tgtEl>
                                      </p:cBhvr>
                                    </p:animEffect>
                                    <p:anim calcmode="lin" valueType="num">
                                      <p:cBhvr>
                                        <p:cTn id="25" dur="2000" fill="hold"/>
                                        <p:tgtEl>
                                          <p:spTgt spid="35845"/>
                                        </p:tgtEl>
                                        <p:attrNameLst>
                                          <p:attrName>style.rotation</p:attrName>
                                        </p:attrNameLst>
                                      </p:cBhvr>
                                      <p:tavLst>
                                        <p:tav tm="0">
                                          <p:val>
                                            <p:fltVal val="720"/>
                                          </p:val>
                                        </p:tav>
                                        <p:tav tm="100000">
                                          <p:val>
                                            <p:fltVal val="0"/>
                                          </p:val>
                                        </p:tav>
                                      </p:tavLst>
                                    </p:anim>
                                    <p:anim calcmode="lin" valueType="num">
                                      <p:cBhvr>
                                        <p:cTn id="26" dur="2000" fill="hold"/>
                                        <p:tgtEl>
                                          <p:spTgt spid="35845"/>
                                        </p:tgtEl>
                                        <p:attrNameLst>
                                          <p:attrName>ppt_h</p:attrName>
                                        </p:attrNameLst>
                                      </p:cBhvr>
                                      <p:tavLst>
                                        <p:tav tm="0">
                                          <p:val>
                                            <p:fltVal val="0"/>
                                          </p:val>
                                        </p:tav>
                                        <p:tav tm="100000">
                                          <p:val>
                                            <p:strVal val="#ppt_h"/>
                                          </p:val>
                                        </p:tav>
                                      </p:tavLst>
                                    </p:anim>
                                    <p:anim calcmode="lin" valueType="num">
                                      <p:cBhvr>
                                        <p:cTn id="27" dur="2000" fill="hold"/>
                                        <p:tgtEl>
                                          <p:spTgt spid="35845"/>
                                        </p:tgtEl>
                                        <p:attrNameLst>
                                          <p:attrName>ppt_w</p:attrName>
                                        </p:attrNameLst>
                                      </p:cBhvr>
                                      <p:tavLst>
                                        <p:tav tm="0">
                                          <p:val>
                                            <p:fltVal val="0"/>
                                          </p:val>
                                        </p:tav>
                                        <p:tav tm="100000">
                                          <p:val>
                                            <p:strVal val="#ppt_w"/>
                                          </p:val>
                                        </p:tav>
                                      </p:tavLst>
                                    </p:anim>
                                  </p:childTnLst>
                                </p:cTn>
                              </p:par>
                              <p:par>
                                <p:cTn id="28" presetID="35" presetClass="entr" presetSubtype="0" fill="hold" nodeType="withEffect">
                                  <p:stCondLst>
                                    <p:cond delay="0"/>
                                  </p:stCondLst>
                                  <p:childTnLst>
                                    <p:set>
                                      <p:cBhvr>
                                        <p:cTn id="29" dur="1" fill="hold">
                                          <p:stCondLst>
                                            <p:cond delay="0"/>
                                          </p:stCondLst>
                                        </p:cTn>
                                        <p:tgtEl>
                                          <p:spTgt spid="35846"/>
                                        </p:tgtEl>
                                        <p:attrNameLst>
                                          <p:attrName>style.visibility</p:attrName>
                                        </p:attrNameLst>
                                      </p:cBhvr>
                                      <p:to>
                                        <p:strVal val="visible"/>
                                      </p:to>
                                    </p:set>
                                    <p:animEffect transition="in" filter="fade">
                                      <p:cBhvr>
                                        <p:cTn id="30" dur="2000"/>
                                        <p:tgtEl>
                                          <p:spTgt spid="35846"/>
                                        </p:tgtEl>
                                      </p:cBhvr>
                                    </p:animEffect>
                                    <p:anim calcmode="lin" valueType="num">
                                      <p:cBhvr>
                                        <p:cTn id="31" dur="2000" fill="hold"/>
                                        <p:tgtEl>
                                          <p:spTgt spid="35846"/>
                                        </p:tgtEl>
                                        <p:attrNameLst>
                                          <p:attrName>style.rotation</p:attrName>
                                        </p:attrNameLst>
                                      </p:cBhvr>
                                      <p:tavLst>
                                        <p:tav tm="0">
                                          <p:val>
                                            <p:fltVal val="720"/>
                                          </p:val>
                                        </p:tav>
                                        <p:tav tm="100000">
                                          <p:val>
                                            <p:fltVal val="0"/>
                                          </p:val>
                                        </p:tav>
                                      </p:tavLst>
                                    </p:anim>
                                    <p:anim calcmode="lin" valueType="num">
                                      <p:cBhvr>
                                        <p:cTn id="32" dur="2000" fill="hold"/>
                                        <p:tgtEl>
                                          <p:spTgt spid="35846"/>
                                        </p:tgtEl>
                                        <p:attrNameLst>
                                          <p:attrName>ppt_h</p:attrName>
                                        </p:attrNameLst>
                                      </p:cBhvr>
                                      <p:tavLst>
                                        <p:tav tm="0">
                                          <p:val>
                                            <p:fltVal val="0"/>
                                          </p:val>
                                        </p:tav>
                                        <p:tav tm="100000">
                                          <p:val>
                                            <p:strVal val="#ppt_h"/>
                                          </p:val>
                                        </p:tav>
                                      </p:tavLst>
                                    </p:anim>
                                    <p:anim calcmode="lin" valueType="num">
                                      <p:cBhvr>
                                        <p:cTn id="33" dur="2000" fill="hold"/>
                                        <p:tgtEl>
                                          <p:spTgt spid="35846"/>
                                        </p:tgtEl>
                                        <p:attrNameLst>
                                          <p:attrName>ppt_w</p:attrName>
                                        </p:attrNameLst>
                                      </p:cBhvr>
                                      <p:tavLst>
                                        <p:tav tm="0">
                                          <p:val>
                                            <p:fltVal val="0"/>
                                          </p:val>
                                        </p:tav>
                                        <p:tav tm="100000">
                                          <p:val>
                                            <p:strVal val="#ppt_w"/>
                                          </p:val>
                                        </p:tav>
                                      </p:tavLst>
                                    </p:anim>
                                  </p:childTnLst>
                                </p:cTn>
                              </p:par>
                              <p:par>
                                <p:cTn id="34" presetID="35" presetClass="entr" presetSubtype="0" fill="hold" nodeType="withEffect">
                                  <p:stCondLst>
                                    <p:cond delay="0"/>
                                  </p:stCondLst>
                                  <p:childTnLst>
                                    <p:set>
                                      <p:cBhvr>
                                        <p:cTn id="35" dur="1" fill="hold">
                                          <p:stCondLst>
                                            <p:cond delay="0"/>
                                          </p:stCondLst>
                                        </p:cTn>
                                        <p:tgtEl>
                                          <p:spTgt spid="35847"/>
                                        </p:tgtEl>
                                        <p:attrNameLst>
                                          <p:attrName>style.visibility</p:attrName>
                                        </p:attrNameLst>
                                      </p:cBhvr>
                                      <p:to>
                                        <p:strVal val="visible"/>
                                      </p:to>
                                    </p:set>
                                    <p:animEffect transition="in" filter="fade">
                                      <p:cBhvr>
                                        <p:cTn id="36" dur="2000"/>
                                        <p:tgtEl>
                                          <p:spTgt spid="35847"/>
                                        </p:tgtEl>
                                      </p:cBhvr>
                                    </p:animEffect>
                                    <p:anim calcmode="lin" valueType="num">
                                      <p:cBhvr>
                                        <p:cTn id="37" dur="2000" fill="hold"/>
                                        <p:tgtEl>
                                          <p:spTgt spid="35847"/>
                                        </p:tgtEl>
                                        <p:attrNameLst>
                                          <p:attrName>style.rotation</p:attrName>
                                        </p:attrNameLst>
                                      </p:cBhvr>
                                      <p:tavLst>
                                        <p:tav tm="0">
                                          <p:val>
                                            <p:fltVal val="720"/>
                                          </p:val>
                                        </p:tav>
                                        <p:tav tm="100000">
                                          <p:val>
                                            <p:fltVal val="0"/>
                                          </p:val>
                                        </p:tav>
                                      </p:tavLst>
                                    </p:anim>
                                    <p:anim calcmode="lin" valueType="num">
                                      <p:cBhvr>
                                        <p:cTn id="38" dur="2000" fill="hold"/>
                                        <p:tgtEl>
                                          <p:spTgt spid="35847"/>
                                        </p:tgtEl>
                                        <p:attrNameLst>
                                          <p:attrName>ppt_h</p:attrName>
                                        </p:attrNameLst>
                                      </p:cBhvr>
                                      <p:tavLst>
                                        <p:tav tm="0">
                                          <p:val>
                                            <p:fltVal val="0"/>
                                          </p:val>
                                        </p:tav>
                                        <p:tav tm="100000">
                                          <p:val>
                                            <p:strVal val="#ppt_h"/>
                                          </p:val>
                                        </p:tav>
                                      </p:tavLst>
                                    </p:anim>
                                    <p:anim calcmode="lin" valueType="num">
                                      <p:cBhvr>
                                        <p:cTn id="39" dur="2000" fill="hold"/>
                                        <p:tgtEl>
                                          <p:spTgt spid="35847"/>
                                        </p:tgtEl>
                                        <p:attrNameLst>
                                          <p:attrName>ppt_w</p:attrName>
                                        </p:attrNameLst>
                                      </p:cBhvr>
                                      <p:tavLst>
                                        <p:tav tm="0">
                                          <p:val>
                                            <p:fltVal val="0"/>
                                          </p:val>
                                        </p:tav>
                                        <p:tav tm="100000">
                                          <p:val>
                                            <p:strVal val="#ppt_w"/>
                                          </p:val>
                                        </p:tav>
                                      </p:tavLst>
                                    </p:anim>
                                  </p:childTnLst>
                                </p:cTn>
                              </p:par>
                              <p:par>
                                <p:cTn id="40" presetID="35" presetClass="entr" presetSubtype="0" fill="hold" nodeType="withEffect">
                                  <p:stCondLst>
                                    <p:cond delay="0"/>
                                  </p:stCondLst>
                                  <p:childTnLst>
                                    <p:set>
                                      <p:cBhvr>
                                        <p:cTn id="41" dur="1" fill="hold">
                                          <p:stCondLst>
                                            <p:cond delay="0"/>
                                          </p:stCondLst>
                                        </p:cTn>
                                        <p:tgtEl>
                                          <p:spTgt spid="35848"/>
                                        </p:tgtEl>
                                        <p:attrNameLst>
                                          <p:attrName>style.visibility</p:attrName>
                                        </p:attrNameLst>
                                      </p:cBhvr>
                                      <p:to>
                                        <p:strVal val="visible"/>
                                      </p:to>
                                    </p:set>
                                    <p:animEffect transition="in" filter="fade">
                                      <p:cBhvr>
                                        <p:cTn id="42" dur="2000"/>
                                        <p:tgtEl>
                                          <p:spTgt spid="35848"/>
                                        </p:tgtEl>
                                      </p:cBhvr>
                                    </p:animEffect>
                                    <p:anim calcmode="lin" valueType="num">
                                      <p:cBhvr>
                                        <p:cTn id="43" dur="2000" fill="hold"/>
                                        <p:tgtEl>
                                          <p:spTgt spid="35848"/>
                                        </p:tgtEl>
                                        <p:attrNameLst>
                                          <p:attrName>style.rotation</p:attrName>
                                        </p:attrNameLst>
                                      </p:cBhvr>
                                      <p:tavLst>
                                        <p:tav tm="0">
                                          <p:val>
                                            <p:fltVal val="720"/>
                                          </p:val>
                                        </p:tav>
                                        <p:tav tm="100000">
                                          <p:val>
                                            <p:fltVal val="0"/>
                                          </p:val>
                                        </p:tav>
                                      </p:tavLst>
                                    </p:anim>
                                    <p:anim calcmode="lin" valueType="num">
                                      <p:cBhvr>
                                        <p:cTn id="44" dur="2000" fill="hold"/>
                                        <p:tgtEl>
                                          <p:spTgt spid="35848"/>
                                        </p:tgtEl>
                                        <p:attrNameLst>
                                          <p:attrName>ppt_h</p:attrName>
                                        </p:attrNameLst>
                                      </p:cBhvr>
                                      <p:tavLst>
                                        <p:tav tm="0">
                                          <p:val>
                                            <p:fltVal val="0"/>
                                          </p:val>
                                        </p:tav>
                                        <p:tav tm="100000">
                                          <p:val>
                                            <p:strVal val="#ppt_h"/>
                                          </p:val>
                                        </p:tav>
                                      </p:tavLst>
                                    </p:anim>
                                    <p:anim calcmode="lin" valueType="num">
                                      <p:cBhvr>
                                        <p:cTn id="45" dur="2000" fill="hold"/>
                                        <p:tgtEl>
                                          <p:spTgt spid="35848"/>
                                        </p:tgtEl>
                                        <p:attrNameLst>
                                          <p:attrName>ppt_w</p:attrName>
                                        </p:attrNameLst>
                                      </p:cBhvr>
                                      <p:tavLst>
                                        <p:tav tm="0">
                                          <p:val>
                                            <p:fltVal val="0"/>
                                          </p:val>
                                        </p:tav>
                                        <p:tav tm="100000">
                                          <p:val>
                                            <p:strVal val="#ppt_w"/>
                                          </p:val>
                                        </p:tav>
                                      </p:tavLst>
                                    </p:anim>
                                  </p:childTnLst>
                                </p:cTn>
                              </p:par>
                              <p:par>
                                <p:cTn id="46" presetID="35" presetClass="entr" presetSubtype="0" fill="hold" nodeType="withEffect">
                                  <p:stCondLst>
                                    <p:cond delay="0"/>
                                  </p:stCondLst>
                                  <p:childTnLst>
                                    <p:set>
                                      <p:cBhvr>
                                        <p:cTn id="47" dur="1" fill="hold">
                                          <p:stCondLst>
                                            <p:cond delay="0"/>
                                          </p:stCondLst>
                                        </p:cTn>
                                        <p:tgtEl>
                                          <p:spTgt spid="35849"/>
                                        </p:tgtEl>
                                        <p:attrNameLst>
                                          <p:attrName>style.visibility</p:attrName>
                                        </p:attrNameLst>
                                      </p:cBhvr>
                                      <p:to>
                                        <p:strVal val="visible"/>
                                      </p:to>
                                    </p:set>
                                    <p:animEffect transition="in" filter="fade">
                                      <p:cBhvr>
                                        <p:cTn id="48" dur="2000"/>
                                        <p:tgtEl>
                                          <p:spTgt spid="35849"/>
                                        </p:tgtEl>
                                      </p:cBhvr>
                                    </p:animEffect>
                                    <p:anim calcmode="lin" valueType="num">
                                      <p:cBhvr>
                                        <p:cTn id="49" dur="2000" fill="hold"/>
                                        <p:tgtEl>
                                          <p:spTgt spid="35849"/>
                                        </p:tgtEl>
                                        <p:attrNameLst>
                                          <p:attrName>style.rotation</p:attrName>
                                        </p:attrNameLst>
                                      </p:cBhvr>
                                      <p:tavLst>
                                        <p:tav tm="0">
                                          <p:val>
                                            <p:fltVal val="720"/>
                                          </p:val>
                                        </p:tav>
                                        <p:tav tm="100000">
                                          <p:val>
                                            <p:fltVal val="0"/>
                                          </p:val>
                                        </p:tav>
                                      </p:tavLst>
                                    </p:anim>
                                    <p:anim calcmode="lin" valueType="num">
                                      <p:cBhvr>
                                        <p:cTn id="50" dur="2000" fill="hold"/>
                                        <p:tgtEl>
                                          <p:spTgt spid="35849"/>
                                        </p:tgtEl>
                                        <p:attrNameLst>
                                          <p:attrName>ppt_h</p:attrName>
                                        </p:attrNameLst>
                                      </p:cBhvr>
                                      <p:tavLst>
                                        <p:tav tm="0">
                                          <p:val>
                                            <p:fltVal val="0"/>
                                          </p:val>
                                        </p:tav>
                                        <p:tav tm="100000">
                                          <p:val>
                                            <p:strVal val="#ppt_h"/>
                                          </p:val>
                                        </p:tav>
                                      </p:tavLst>
                                    </p:anim>
                                    <p:anim calcmode="lin" valueType="num">
                                      <p:cBhvr>
                                        <p:cTn id="51" dur="2000" fill="hold"/>
                                        <p:tgtEl>
                                          <p:spTgt spid="35849"/>
                                        </p:tgtEl>
                                        <p:attrNameLst>
                                          <p:attrName>ppt_w</p:attrName>
                                        </p:attrNameLst>
                                      </p:cBhvr>
                                      <p:tavLst>
                                        <p:tav tm="0">
                                          <p:val>
                                            <p:fltVal val="0"/>
                                          </p:val>
                                        </p:tav>
                                        <p:tav tm="100000">
                                          <p:val>
                                            <p:strVal val="#ppt_w"/>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idx="4294967295"/>
          </p:nvPr>
        </p:nvSpPr>
        <p:spPr>
          <a:xfrm>
            <a:off x="560388" y="262890"/>
            <a:ext cx="8001023" cy="1465886"/>
          </a:xfrm>
          <a:solidFill>
            <a:schemeClr val="tx2">
              <a:lumMod val="60000"/>
              <a:lumOff val="40000"/>
            </a:schemeClr>
          </a:solidFill>
          <a:ln/>
        </p:spPr>
        <p:txBody>
          <a:bodyPr lIns="45720" tIns="0" rIns="45720" bIns="0" anchor="b">
            <a:normAutofit/>
          </a:bodyPr>
          <a:lstStyle/>
          <a:p>
            <a:pPr eaLnBrk="1" fontAlgn="auto" hangingPunct="1">
              <a:spcAft>
                <a:spcPts val="0"/>
              </a:spcAft>
              <a:defRPr/>
            </a:pPr>
            <a:r>
              <a:rPr lang="ru-RU" sz="4000" b="1" cap="all" dirty="0" smtClean="0">
                <a:ln w="500">
                  <a:solidFill>
                    <a:schemeClr val="tx2">
                      <a:shade val="20000"/>
                      <a:satMod val="120000"/>
                    </a:schemeClr>
                  </a:solidFill>
                </a:ln>
                <a:gradFill>
                  <a:gsLst>
                    <a:gs pos="0">
                      <a:schemeClr val="accent4">
                        <a:tint val="13000"/>
                      </a:schemeClr>
                    </a:gs>
                    <a:gs pos="10000">
                      <a:schemeClr val="accent4">
                        <a:tint val="20000"/>
                      </a:schemeClr>
                    </a:gs>
                    <a:gs pos="49000">
                      <a:schemeClr val="accent4">
                        <a:tint val="70000"/>
                      </a:schemeClr>
                    </a:gs>
                    <a:gs pos="50000">
                      <a:schemeClr val="accent4">
                        <a:tint val="97000"/>
                      </a:schemeClr>
                    </a:gs>
                    <a:gs pos="100000">
                      <a:schemeClr val="accent4">
                        <a:tint val="20000"/>
                      </a:schemeClr>
                    </a:gs>
                  </a:gsLst>
                  <a:lin ang="5400000" scaled="1"/>
                </a:gradFill>
              </a:rPr>
              <a:t>Составление предложений по </a:t>
            </a:r>
            <a:r>
              <a:rPr lang="ru-RU" sz="4000" b="1" cap="all" dirty="0" err="1" smtClean="0">
                <a:ln w="500">
                  <a:solidFill>
                    <a:schemeClr val="tx2">
                      <a:shade val="20000"/>
                      <a:satMod val="120000"/>
                    </a:schemeClr>
                  </a:solidFill>
                </a:ln>
                <a:gradFill>
                  <a:gsLst>
                    <a:gs pos="0">
                      <a:schemeClr val="accent4">
                        <a:tint val="13000"/>
                      </a:schemeClr>
                    </a:gs>
                    <a:gs pos="10000">
                      <a:schemeClr val="accent4">
                        <a:tint val="20000"/>
                      </a:schemeClr>
                    </a:gs>
                    <a:gs pos="49000">
                      <a:schemeClr val="accent4">
                        <a:tint val="70000"/>
                      </a:schemeClr>
                    </a:gs>
                    <a:gs pos="50000">
                      <a:schemeClr val="accent4">
                        <a:tint val="97000"/>
                      </a:schemeClr>
                    </a:gs>
                    <a:gs pos="100000">
                      <a:schemeClr val="accent4">
                        <a:tint val="20000"/>
                      </a:schemeClr>
                    </a:gs>
                  </a:gsLst>
                  <a:lin ang="5400000" scaled="1"/>
                </a:gradFill>
              </a:rPr>
              <a:t>мнемодорожкам</a:t>
            </a:r>
            <a:endParaRPr lang="ru-RU" sz="4000" b="1" cap="all" dirty="0" smtClean="0">
              <a:ln w="500">
                <a:solidFill>
                  <a:schemeClr val="tx2">
                    <a:shade val="20000"/>
                    <a:satMod val="120000"/>
                  </a:schemeClr>
                </a:solidFill>
              </a:ln>
              <a:gradFill>
                <a:gsLst>
                  <a:gs pos="0">
                    <a:schemeClr val="accent4">
                      <a:tint val="13000"/>
                    </a:schemeClr>
                  </a:gs>
                  <a:gs pos="10000">
                    <a:schemeClr val="accent4">
                      <a:tint val="20000"/>
                    </a:schemeClr>
                  </a:gs>
                  <a:gs pos="49000">
                    <a:schemeClr val="accent4">
                      <a:tint val="70000"/>
                    </a:schemeClr>
                  </a:gs>
                  <a:gs pos="50000">
                    <a:schemeClr val="accent4">
                      <a:tint val="97000"/>
                    </a:schemeClr>
                  </a:gs>
                  <a:gs pos="100000">
                    <a:schemeClr val="accent4">
                      <a:tint val="20000"/>
                    </a:schemeClr>
                  </a:gs>
                </a:gsLst>
                <a:lin ang="5400000" scaled="1"/>
              </a:gradFill>
            </a:endParaRPr>
          </a:p>
        </p:txBody>
      </p:sp>
      <p:pic>
        <p:nvPicPr>
          <p:cNvPr id="37892" name="Рисунок 6" descr="C:\Documents and Settings\Admin\Рабочий стол\фото мнеммо осень\PICT6582.JPG"/>
          <p:cNvPicPr>
            <a:picLocks noChangeAspect="1" noChangeArrowheads="1"/>
          </p:cNvPicPr>
          <p:nvPr/>
        </p:nvPicPr>
        <p:blipFill>
          <a:blip r:embed="rId2">
            <a:lum contrast="30000"/>
          </a:blip>
          <a:srcRect/>
          <a:stretch>
            <a:fillRect/>
          </a:stretch>
        </p:blipFill>
        <p:spPr bwMode="auto">
          <a:xfrm>
            <a:off x="5292725" y="1916113"/>
            <a:ext cx="2286000" cy="1714500"/>
          </a:xfrm>
          <a:prstGeom prst="rect">
            <a:avLst/>
          </a:prstGeom>
          <a:noFill/>
          <a:ln w="9525">
            <a:noFill/>
            <a:miter lim="800000"/>
            <a:headEnd/>
            <a:tailEnd/>
          </a:ln>
        </p:spPr>
      </p:pic>
      <p:pic>
        <p:nvPicPr>
          <p:cNvPr id="37893" name="Рисунок 7" descr="C:\Documents and Settings\Admin\Рабочий стол\фото мнеммо осень\PICT6576.JPG"/>
          <p:cNvPicPr>
            <a:picLocks noChangeAspect="1" noChangeArrowheads="1"/>
          </p:cNvPicPr>
          <p:nvPr/>
        </p:nvPicPr>
        <p:blipFill>
          <a:blip r:embed="rId3">
            <a:lum contrast="40000"/>
          </a:blip>
          <a:srcRect/>
          <a:stretch>
            <a:fillRect/>
          </a:stretch>
        </p:blipFill>
        <p:spPr bwMode="auto">
          <a:xfrm>
            <a:off x="900113" y="4292600"/>
            <a:ext cx="2881312" cy="2160588"/>
          </a:xfrm>
          <a:prstGeom prst="rect">
            <a:avLst/>
          </a:prstGeom>
          <a:noFill/>
          <a:ln w="9525">
            <a:noFill/>
            <a:miter lim="800000"/>
            <a:headEnd/>
            <a:tailEnd/>
          </a:ln>
        </p:spPr>
      </p:pic>
      <p:pic>
        <p:nvPicPr>
          <p:cNvPr id="37894" name="Рисунок 8" descr="C:\Documents and Settings\Admin\Рабочий стол\фото мнеммо осень\PICT6577.JPG"/>
          <p:cNvPicPr>
            <a:picLocks noChangeAspect="1" noChangeArrowheads="1"/>
          </p:cNvPicPr>
          <p:nvPr/>
        </p:nvPicPr>
        <p:blipFill>
          <a:blip r:embed="rId4">
            <a:lum contrast="30000"/>
          </a:blip>
          <a:srcRect/>
          <a:stretch>
            <a:fillRect/>
          </a:stretch>
        </p:blipFill>
        <p:spPr bwMode="auto">
          <a:xfrm>
            <a:off x="900113" y="1844675"/>
            <a:ext cx="2571750" cy="1928813"/>
          </a:xfrm>
          <a:prstGeom prst="rect">
            <a:avLst/>
          </a:prstGeom>
          <a:noFill/>
          <a:ln w="9525">
            <a:noFill/>
            <a:miter lim="800000"/>
            <a:headEnd/>
            <a:tailEnd/>
          </a:ln>
        </p:spPr>
      </p:pic>
      <p:pic>
        <p:nvPicPr>
          <p:cNvPr id="37895" name="Рисунок 9" descr="C:\Documents and Settings\Admin\Рабочий стол\фото мнеммо осень\PICT6586.JPG"/>
          <p:cNvPicPr>
            <a:picLocks noChangeAspect="1" noChangeArrowheads="1"/>
          </p:cNvPicPr>
          <p:nvPr/>
        </p:nvPicPr>
        <p:blipFill>
          <a:blip r:embed="rId5">
            <a:lum contrast="30000"/>
          </a:blip>
          <a:srcRect/>
          <a:stretch>
            <a:fillRect/>
          </a:stretch>
        </p:blipFill>
        <p:spPr bwMode="auto">
          <a:xfrm>
            <a:off x="4859338" y="4149725"/>
            <a:ext cx="2809875" cy="2108200"/>
          </a:xfrm>
          <a:prstGeom prst="rect">
            <a:avLst/>
          </a:prstGeom>
          <a:noFill/>
          <a:ln w="9525">
            <a:noFill/>
            <a:miter lim="800000"/>
            <a:headEnd/>
            <a:tailEnd/>
          </a:ln>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4" fill="hold" nodeType="clickEffect">
                                  <p:stCondLst>
                                    <p:cond delay="0"/>
                                  </p:stCondLst>
                                  <p:childTnLst>
                                    <p:set>
                                      <p:cBhvr>
                                        <p:cTn id="6" dur="1" fill="hold">
                                          <p:stCondLst>
                                            <p:cond delay="0"/>
                                          </p:stCondLst>
                                        </p:cTn>
                                        <p:tgtEl>
                                          <p:spTgt spid="19458"/>
                                        </p:tgtEl>
                                        <p:attrNameLst>
                                          <p:attrName>style.visibility</p:attrName>
                                        </p:attrNameLst>
                                      </p:cBhvr>
                                      <p:to>
                                        <p:strVal val="visible"/>
                                      </p:to>
                                    </p:set>
                                    <p:animEffect transition="in" filter="wheel(4)">
                                      <p:cBhvr>
                                        <p:cTn id="7" dur="2000"/>
                                        <p:tgtEl>
                                          <p:spTgt spid="19458"/>
                                        </p:tgtEl>
                                      </p:cBhvr>
                                    </p:animEffect>
                                  </p:childTnLst>
                                </p:cTn>
                              </p:par>
                            </p:childTnLst>
                          </p:cTn>
                        </p:par>
                      </p:childTnLst>
                    </p:cTn>
                  </p:par>
                  <p:par>
                    <p:cTn id="8" fill="hold">
                      <p:stCondLst>
                        <p:cond delay="indefinite"/>
                      </p:stCondLst>
                      <p:childTnLst>
                        <p:par>
                          <p:cTn id="9" fill="hold">
                            <p:stCondLst>
                              <p:cond delay="0"/>
                            </p:stCondLst>
                            <p:childTnLst>
                              <p:par>
                                <p:cTn id="10" presetID="35" presetClass="entr" presetSubtype="0" fill="hold" nodeType="clickEffect">
                                  <p:stCondLst>
                                    <p:cond delay="0"/>
                                  </p:stCondLst>
                                  <p:childTnLst>
                                    <p:set>
                                      <p:cBhvr>
                                        <p:cTn id="11" dur="1" fill="hold">
                                          <p:stCondLst>
                                            <p:cond delay="0"/>
                                          </p:stCondLst>
                                        </p:cTn>
                                        <p:tgtEl>
                                          <p:spTgt spid="37892"/>
                                        </p:tgtEl>
                                        <p:attrNameLst>
                                          <p:attrName>style.visibility</p:attrName>
                                        </p:attrNameLst>
                                      </p:cBhvr>
                                      <p:to>
                                        <p:strVal val="visible"/>
                                      </p:to>
                                    </p:set>
                                    <p:animEffect transition="in" filter="fade">
                                      <p:cBhvr>
                                        <p:cTn id="12" dur="2000"/>
                                        <p:tgtEl>
                                          <p:spTgt spid="37892"/>
                                        </p:tgtEl>
                                      </p:cBhvr>
                                    </p:animEffect>
                                    <p:anim calcmode="lin" valueType="num">
                                      <p:cBhvr>
                                        <p:cTn id="13" dur="2000" fill="hold"/>
                                        <p:tgtEl>
                                          <p:spTgt spid="37892"/>
                                        </p:tgtEl>
                                        <p:attrNameLst>
                                          <p:attrName>style.rotation</p:attrName>
                                        </p:attrNameLst>
                                      </p:cBhvr>
                                      <p:tavLst>
                                        <p:tav tm="0">
                                          <p:val>
                                            <p:fltVal val="720"/>
                                          </p:val>
                                        </p:tav>
                                        <p:tav tm="100000">
                                          <p:val>
                                            <p:fltVal val="0"/>
                                          </p:val>
                                        </p:tav>
                                      </p:tavLst>
                                    </p:anim>
                                    <p:anim calcmode="lin" valueType="num">
                                      <p:cBhvr>
                                        <p:cTn id="14" dur="2000" fill="hold"/>
                                        <p:tgtEl>
                                          <p:spTgt spid="37892"/>
                                        </p:tgtEl>
                                        <p:attrNameLst>
                                          <p:attrName>ppt_h</p:attrName>
                                        </p:attrNameLst>
                                      </p:cBhvr>
                                      <p:tavLst>
                                        <p:tav tm="0">
                                          <p:val>
                                            <p:fltVal val="0"/>
                                          </p:val>
                                        </p:tav>
                                        <p:tav tm="100000">
                                          <p:val>
                                            <p:strVal val="#ppt_h"/>
                                          </p:val>
                                        </p:tav>
                                      </p:tavLst>
                                    </p:anim>
                                    <p:anim calcmode="lin" valueType="num">
                                      <p:cBhvr>
                                        <p:cTn id="15" dur="2000" fill="hold"/>
                                        <p:tgtEl>
                                          <p:spTgt spid="37892"/>
                                        </p:tgtEl>
                                        <p:attrNameLst>
                                          <p:attrName>ppt_w</p:attrName>
                                        </p:attrNameLst>
                                      </p:cBhvr>
                                      <p:tavLst>
                                        <p:tav tm="0">
                                          <p:val>
                                            <p:fltVal val="0"/>
                                          </p:val>
                                        </p:tav>
                                        <p:tav tm="100000">
                                          <p:val>
                                            <p:strVal val="#ppt_w"/>
                                          </p:val>
                                        </p:tav>
                                      </p:tavLst>
                                    </p:anim>
                                  </p:childTnLst>
                                </p:cTn>
                              </p:par>
                              <p:par>
                                <p:cTn id="16" presetID="35" presetClass="entr" presetSubtype="0" fill="hold" nodeType="withEffect">
                                  <p:stCondLst>
                                    <p:cond delay="0"/>
                                  </p:stCondLst>
                                  <p:childTnLst>
                                    <p:set>
                                      <p:cBhvr>
                                        <p:cTn id="17" dur="1" fill="hold">
                                          <p:stCondLst>
                                            <p:cond delay="0"/>
                                          </p:stCondLst>
                                        </p:cTn>
                                        <p:tgtEl>
                                          <p:spTgt spid="37893"/>
                                        </p:tgtEl>
                                        <p:attrNameLst>
                                          <p:attrName>style.visibility</p:attrName>
                                        </p:attrNameLst>
                                      </p:cBhvr>
                                      <p:to>
                                        <p:strVal val="visible"/>
                                      </p:to>
                                    </p:set>
                                    <p:animEffect transition="in" filter="fade">
                                      <p:cBhvr>
                                        <p:cTn id="18" dur="2000"/>
                                        <p:tgtEl>
                                          <p:spTgt spid="37893"/>
                                        </p:tgtEl>
                                      </p:cBhvr>
                                    </p:animEffect>
                                    <p:anim calcmode="lin" valueType="num">
                                      <p:cBhvr>
                                        <p:cTn id="19" dur="2000" fill="hold"/>
                                        <p:tgtEl>
                                          <p:spTgt spid="37893"/>
                                        </p:tgtEl>
                                        <p:attrNameLst>
                                          <p:attrName>style.rotation</p:attrName>
                                        </p:attrNameLst>
                                      </p:cBhvr>
                                      <p:tavLst>
                                        <p:tav tm="0">
                                          <p:val>
                                            <p:fltVal val="720"/>
                                          </p:val>
                                        </p:tav>
                                        <p:tav tm="100000">
                                          <p:val>
                                            <p:fltVal val="0"/>
                                          </p:val>
                                        </p:tav>
                                      </p:tavLst>
                                    </p:anim>
                                    <p:anim calcmode="lin" valueType="num">
                                      <p:cBhvr>
                                        <p:cTn id="20" dur="2000" fill="hold"/>
                                        <p:tgtEl>
                                          <p:spTgt spid="37893"/>
                                        </p:tgtEl>
                                        <p:attrNameLst>
                                          <p:attrName>ppt_h</p:attrName>
                                        </p:attrNameLst>
                                      </p:cBhvr>
                                      <p:tavLst>
                                        <p:tav tm="0">
                                          <p:val>
                                            <p:fltVal val="0"/>
                                          </p:val>
                                        </p:tav>
                                        <p:tav tm="100000">
                                          <p:val>
                                            <p:strVal val="#ppt_h"/>
                                          </p:val>
                                        </p:tav>
                                      </p:tavLst>
                                    </p:anim>
                                    <p:anim calcmode="lin" valueType="num">
                                      <p:cBhvr>
                                        <p:cTn id="21" dur="2000" fill="hold"/>
                                        <p:tgtEl>
                                          <p:spTgt spid="37893"/>
                                        </p:tgtEl>
                                        <p:attrNameLst>
                                          <p:attrName>ppt_w</p:attrName>
                                        </p:attrNameLst>
                                      </p:cBhvr>
                                      <p:tavLst>
                                        <p:tav tm="0">
                                          <p:val>
                                            <p:fltVal val="0"/>
                                          </p:val>
                                        </p:tav>
                                        <p:tav tm="100000">
                                          <p:val>
                                            <p:strVal val="#ppt_w"/>
                                          </p:val>
                                        </p:tav>
                                      </p:tavLst>
                                    </p:anim>
                                  </p:childTnLst>
                                </p:cTn>
                              </p:par>
                              <p:par>
                                <p:cTn id="22" presetID="35" presetClass="entr" presetSubtype="0" fill="hold" nodeType="withEffect">
                                  <p:stCondLst>
                                    <p:cond delay="0"/>
                                  </p:stCondLst>
                                  <p:childTnLst>
                                    <p:set>
                                      <p:cBhvr>
                                        <p:cTn id="23" dur="1" fill="hold">
                                          <p:stCondLst>
                                            <p:cond delay="0"/>
                                          </p:stCondLst>
                                        </p:cTn>
                                        <p:tgtEl>
                                          <p:spTgt spid="37894"/>
                                        </p:tgtEl>
                                        <p:attrNameLst>
                                          <p:attrName>style.visibility</p:attrName>
                                        </p:attrNameLst>
                                      </p:cBhvr>
                                      <p:to>
                                        <p:strVal val="visible"/>
                                      </p:to>
                                    </p:set>
                                    <p:animEffect transition="in" filter="fade">
                                      <p:cBhvr>
                                        <p:cTn id="24" dur="2000"/>
                                        <p:tgtEl>
                                          <p:spTgt spid="37894"/>
                                        </p:tgtEl>
                                      </p:cBhvr>
                                    </p:animEffect>
                                    <p:anim calcmode="lin" valueType="num">
                                      <p:cBhvr>
                                        <p:cTn id="25" dur="2000" fill="hold"/>
                                        <p:tgtEl>
                                          <p:spTgt spid="37894"/>
                                        </p:tgtEl>
                                        <p:attrNameLst>
                                          <p:attrName>style.rotation</p:attrName>
                                        </p:attrNameLst>
                                      </p:cBhvr>
                                      <p:tavLst>
                                        <p:tav tm="0">
                                          <p:val>
                                            <p:fltVal val="720"/>
                                          </p:val>
                                        </p:tav>
                                        <p:tav tm="100000">
                                          <p:val>
                                            <p:fltVal val="0"/>
                                          </p:val>
                                        </p:tav>
                                      </p:tavLst>
                                    </p:anim>
                                    <p:anim calcmode="lin" valueType="num">
                                      <p:cBhvr>
                                        <p:cTn id="26" dur="2000" fill="hold"/>
                                        <p:tgtEl>
                                          <p:spTgt spid="37894"/>
                                        </p:tgtEl>
                                        <p:attrNameLst>
                                          <p:attrName>ppt_h</p:attrName>
                                        </p:attrNameLst>
                                      </p:cBhvr>
                                      <p:tavLst>
                                        <p:tav tm="0">
                                          <p:val>
                                            <p:fltVal val="0"/>
                                          </p:val>
                                        </p:tav>
                                        <p:tav tm="100000">
                                          <p:val>
                                            <p:strVal val="#ppt_h"/>
                                          </p:val>
                                        </p:tav>
                                      </p:tavLst>
                                    </p:anim>
                                    <p:anim calcmode="lin" valueType="num">
                                      <p:cBhvr>
                                        <p:cTn id="27" dur="2000" fill="hold"/>
                                        <p:tgtEl>
                                          <p:spTgt spid="37894"/>
                                        </p:tgtEl>
                                        <p:attrNameLst>
                                          <p:attrName>ppt_w</p:attrName>
                                        </p:attrNameLst>
                                      </p:cBhvr>
                                      <p:tavLst>
                                        <p:tav tm="0">
                                          <p:val>
                                            <p:fltVal val="0"/>
                                          </p:val>
                                        </p:tav>
                                        <p:tav tm="100000">
                                          <p:val>
                                            <p:strVal val="#ppt_w"/>
                                          </p:val>
                                        </p:tav>
                                      </p:tavLst>
                                    </p:anim>
                                  </p:childTnLst>
                                </p:cTn>
                              </p:par>
                              <p:par>
                                <p:cTn id="28" presetID="35" presetClass="entr" presetSubtype="0" fill="hold" nodeType="withEffect">
                                  <p:stCondLst>
                                    <p:cond delay="0"/>
                                  </p:stCondLst>
                                  <p:childTnLst>
                                    <p:set>
                                      <p:cBhvr>
                                        <p:cTn id="29" dur="1" fill="hold">
                                          <p:stCondLst>
                                            <p:cond delay="0"/>
                                          </p:stCondLst>
                                        </p:cTn>
                                        <p:tgtEl>
                                          <p:spTgt spid="37895"/>
                                        </p:tgtEl>
                                        <p:attrNameLst>
                                          <p:attrName>style.visibility</p:attrName>
                                        </p:attrNameLst>
                                      </p:cBhvr>
                                      <p:to>
                                        <p:strVal val="visible"/>
                                      </p:to>
                                    </p:set>
                                    <p:animEffect transition="in" filter="fade">
                                      <p:cBhvr>
                                        <p:cTn id="30" dur="2000"/>
                                        <p:tgtEl>
                                          <p:spTgt spid="37895"/>
                                        </p:tgtEl>
                                      </p:cBhvr>
                                    </p:animEffect>
                                    <p:anim calcmode="lin" valueType="num">
                                      <p:cBhvr>
                                        <p:cTn id="31" dur="2000" fill="hold"/>
                                        <p:tgtEl>
                                          <p:spTgt spid="37895"/>
                                        </p:tgtEl>
                                        <p:attrNameLst>
                                          <p:attrName>style.rotation</p:attrName>
                                        </p:attrNameLst>
                                      </p:cBhvr>
                                      <p:tavLst>
                                        <p:tav tm="0">
                                          <p:val>
                                            <p:fltVal val="720"/>
                                          </p:val>
                                        </p:tav>
                                        <p:tav tm="100000">
                                          <p:val>
                                            <p:fltVal val="0"/>
                                          </p:val>
                                        </p:tav>
                                      </p:tavLst>
                                    </p:anim>
                                    <p:anim calcmode="lin" valueType="num">
                                      <p:cBhvr>
                                        <p:cTn id="32" dur="2000" fill="hold"/>
                                        <p:tgtEl>
                                          <p:spTgt spid="37895"/>
                                        </p:tgtEl>
                                        <p:attrNameLst>
                                          <p:attrName>ppt_h</p:attrName>
                                        </p:attrNameLst>
                                      </p:cBhvr>
                                      <p:tavLst>
                                        <p:tav tm="0">
                                          <p:val>
                                            <p:fltVal val="0"/>
                                          </p:val>
                                        </p:tav>
                                        <p:tav tm="100000">
                                          <p:val>
                                            <p:strVal val="#ppt_h"/>
                                          </p:val>
                                        </p:tav>
                                      </p:tavLst>
                                    </p:anim>
                                    <p:anim calcmode="lin" valueType="num">
                                      <p:cBhvr>
                                        <p:cTn id="33" dur="2000" fill="hold"/>
                                        <p:tgtEl>
                                          <p:spTgt spid="37895"/>
                                        </p:tgtEl>
                                        <p:attrNameLst>
                                          <p:attrName>ppt_w</p:attrName>
                                        </p:attrNameLst>
                                      </p:cBhvr>
                                      <p:tavLst>
                                        <p:tav tm="0">
                                          <p:val>
                                            <p:fltVal val="0"/>
                                          </p:val>
                                        </p:tav>
                                        <p:tav tm="100000">
                                          <p:val>
                                            <p:strVal val="#ppt_w"/>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idx="4294967295"/>
          </p:nvPr>
        </p:nvSpPr>
        <p:spPr>
          <a:xfrm>
            <a:off x="762000" y="335326"/>
            <a:ext cx="7543824" cy="1235440"/>
          </a:xfrm>
          <a:solidFill>
            <a:schemeClr val="tx2">
              <a:lumMod val="60000"/>
              <a:lumOff val="40000"/>
            </a:schemeClr>
          </a:solidFill>
          <a:ln/>
        </p:spPr>
        <p:txBody>
          <a:bodyPr lIns="45720" tIns="0" rIns="45720" bIns="0" anchor="b">
            <a:normAutofit fontScale="90000"/>
          </a:bodyPr>
          <a:lstStyle/>
          <a:p>
            <a:pPr eaLnBrk="1" fontAlgn="auto" hangingPunct="1">
              <a:spcAft>
                <a:spcPts val="0"/>
              </a:spcAft>
              <a:defRPr/>
            </a:pPr>
            <a:r>
              <a:rPr lang="ru-RU" sz="4000" b="1" cap="all" dirty="0" smtClean="0">
                <a:ln w="500">
                  <a:solidFill>
                    <a:schemeClr val="tx2">
                      <a:shade val="20000"/>
                      <a:satMod val="120000"/>
                    </a:schemeClr>
                  </a:solidFill>
                </a:ln>
                <a:gradFill>
                  <a:gsLst>
                    <a:gs pos="0">
                      <a:schemeClr val="accent4">
                        <a:tint val="13000"/>
                      </a:schemeClr>
                    </a:gs>
                    <a:gs pos="10000">
                      <a:schemeClr val="accent4">
                        <a:tint val="20000"/>
                      </a:schemeClr>
                    </a:gs>
                    <a:gs pos="49000">
                      <a:schemeClr val="accent4">
                        <a:tint val="70000"/>
                      </a:schemeClr>
                    </a:gs>
                    <a:gs pos="50000">
                      <a:schemeClr val="accent4">
                        <a:tint val="97000"/>
                      </a:schemeClr>
                    </a:gs>
                    <a:gs pos="100000">
                      <a:schemeClr val="accent4">
                        <a:tint val="20000"/>
                      </a:schemeClr>
                    </a:gs>
                  </a:gsLst>
                  <a:lin ang="5400000" scaled="1"/>
                </a:gradFill>
              </a:rPr>
              <a:t>Составление предложений по </a:t>
            </a:r>
            <a:r>
              <a:rPr lang="ru-RU" sz="4000" b="1" cap="all" dirty="0" err="1" smtClean="0">
                <a:ln w="500">
                  <a:solidFill>
                    <a:schemeClr val="tx2">
                      <a:shade val="20000"/>
                      <a:satMod val="120000"/>
                    </a:schemeClr>
                  </a:solidFill>
                </a:ln>
                <a:gradFill>
                  <a:gsLst>
                    <a:gs pos="0">
                      <a:schemeClr val="accent4">
                        <a:tint val="13000"/>
                      </a:schemeClr>
                    </a:gs>
                    <a:gs pos="10000">
                      <a:schemeClr val="accent4">
                        <a:tint val="20000"/>
                      </a:schemeClr>
                    </a:gs>
                    <a:gs pos="49000">
                      <a:schemeClr val="accent4">
                        <a:tint val="70000"/>
                      </a:schemeClr>
                    </a:gs>
                    <a:gs pos="50000">
                      <a:schemeClr val="accent4">
                        <a:tint val="97000"/>
                      </a:schemeClr>
                    </a:gs>
                    <a:gs pos="100000">
                      <a:schemeClr val="accent4">
                        <a:tint val="20000"/>
                      </a:schemeClr>
                    </a:gs>
                  </a:gsLst>
                  <a:lin ang="5400000" scaled="1"/>
                </a:gradFill>
              </a:rPr>
              <a:t>мнемодорожкам</a:t>
            </a:r>
            <a:endParaRPr lang="ru-RU" sz="4000" b="1" cap="all" dirty="0" smtClean="0">
              <a:ln w="500">
                <a:solidFill>
                  <a:schemeClr val="tx2">
                    <a:shade val="20000"/>
                    <a:satMod val="120000"/>
                  </a:schemeClr>
                </a:solidFill>
              </a:ln>
              <a:gradFill>
                <a:gsLst>
                  <a:gs pos="0">
                    <a:schemeClr val="accent4">
                      <a:tint val="13000"/>
                    </a:schemeClr>
                  </a:gs>
                  <a:gs pos="10000">
                    <a:schemeClr val="accent4">
                      <a:tint val="20000"/>
                    </a:schemeClr>
                  </a:gs>
                  <a:gs pos="49000">
                    <a:schemeClr val="accent4">
                      <a:tint val="70000"/>
                    </a:schemeClr>
                  </a:gs>
                  <a:gs pos="50000">
                    <a:schemeClr val="accent4">
                      <a:tint val="97000"/>
                    </a:schemeClr>
                  </a:gs>
                  <a:gs pos="100000">
                    <a:schemeClr val="accent4">
                      <a:tint val="20000"/>
                    </a:schemeClr>
                  </a:gs>
                </a:gsLst>
                <a:lin ang="5400000" scaled="1"/>
              </a:gradFill>
            </a:endParaRPr>
          </a:p>
        </p:txBody>
      </p:sp>
      <p:sp>
        <p:nvSpPr>
          <p:cNvPr id="7171" name="Rectangle 3"/>
          <p:cNvSpPr>
            <a:spLocks noGrp="1" noChangeArrowheads="1"/>
          </p:cNvSpPr>
          <p:nvPr>
            <p:ph idx="4294967295"/>
          </p:nvPr>
        </p:nvSpPr>
        <p:spPr>
          <a:xfrm>
            <a:off x="179388" y="1700213"/>
            <a:ext cx="8713787" cy="4448175"/>
          </a:xfrm>
          <a:solidFill>
            <a:srgbClr val="FFFF99"/>
          </a:solidFill>
        </p:spPr>
        <p:txBody>
          <a:bodyPr/>
          <a:lstStyle/>
          <a:p>
            <a:pPr marL="273050" indent="-273050" eaLnBrk="1" hangingPunct="1">
              <a:lnSpc>
                <a:spcPct val="90000"/>
              </a:lnSpc>
            </a:pPr>
            <a:r>
              <a:rPr lang="ru-RU" sz="2400" smtClean="0"/>
              <a:t>Осенью часто идёт дождь. </a:t>
            </a:r>
          </a:p>
          <a:p>
            <a:pPr marL="273050" indent="-273050" eaLnBrk="1" hangingPunct="1">
              <a:lnSpc>
                <a:spcPct val="90000"/>
              </a:lnSpc>
            </a:pPr>
            <a:r>
              <a:rPr lang="ru-RU" sz="2400" smtClean="0"/>
              <a:t>Люди осенью одевают тёплые куртки, шапки, шарфы и перчатки.</a:t>
            </a:r>
          </a:p>
          <a:p>
            <a:pPr marL="273050" indent="-273050" eaLnBrk="1" hangingPunct="1">
              <a:lnSpc>
                <a:spcPct val="90000"/>
              </a:lnSpc>
            </a:pPr>
            <a:r>
              <a:rPr lang="ru-RU" sz="2400" smtClean="0"/>
              <a:t>Осенью на  ноги люди одевают сапоги .</a:t>
            </a:r>
          </a:p>
          <a:p>
            <a:pPr marL="273050" indent="-273050" eaLnBrk="1" hangingPunct="1">
              <a:lnSpc>
                <a:spcPct val="90000"/>
              </a:lnSpc>
            </a:pPr>
            <a:r>
              <a:rPr lang="ru-RU" sz="2400" smtClean="0"/>
              <a:t>Осенью люди берут с собой зонт, чтобы  укрыться от дождя. </a:t>
            </a:r>
          </a:p>
          <a:p>
            <a:pPr marL="273050" indent="-273050" eaLnBrk="1" hangingPunct="1">
              <a:lnSpc>
                <a:spcPct val="90000"/>
              </a:lnSpc>
            </a:pPr>
            <a:r>
              <a:rPr lang="ru-RU" sz="2400" smtClean="0"/>
              <a:t>Осенью в лесу вырастает много грибов.</a:t>
            </a:r>
          </a:p>
          <a:p>
            <a:pPr marL="273050" indent="-273050" eaLnBrk="1" hangingPunct="1">
              <a:lnSpc>
                <a:spcPct val="90000"/>
              </a:lnSpc>
            </a:pPr>
            <a:r>
              <a:rPr lang="ru-RU" sz="2400" smtClean="0"/>
              <a:t>Осенью в саду поспевают фрукты.</a:t>
            </a:r>
          </a:p>
          <a:p>
            <a:pPr marL="273050" indent="-273050" eaLnBrk="1" hangingPunct="1">
              <a:lnSpc>
                <a:spcPct val="90000"/>
              </a:lnSpc>
            </a:pPr>
            <a:r>
              <a:rPr lang="ru-RU" sz="2400" smtClean="0"/>
              <a:t>Осенью в огороде поспевают овощи.</a:t>
            </a:r>
          </a:p>
          <a:p>
            <a:pPr marL="273050" indent="-273050" eaLnBrk="1" hangingPunct="1">
              <a:lnSpc>
                <a:spcPct val="90000"/>
              </a:lnSpc>
            </a:pPr>
            <a:r>
              <a:rPr lang="ru-RU" sz="2400" smtClean="0"/>
              <a:t>Осенью птицы улетают на юг.</a:t>
            </a:r>
          </a:p>
          <a:p>
            <a:pPr marL="273050" indent="-273050" eaLnBrk="1" hangingPunct="1">
              <a:lnSpc>
                <a:spcPct val="90000"/>
              </a:lnSpc>
            </a:pPr>
            <a:r>
              <a:rPr lang="ru-RU" sz="2400" smtClean="0"/>
              <a:t>Осенью  белка себе в дупло запасает грибы и орешки на зиму.</a:t>
            </a:r>
          </a:p>
          <a:p>
            <a:pPr marL="273050" indent="-273050" eaLnBrk="1" hangingPunct="1">
              <a:lnSpc>
                <a:spcPct val="90000"/>
              </a:lnSpc>
            </a:pPr>
            <a:r>
              <a:rPr lang="ru-RU" sz="2400" smtClean="0"/>
              <a:t>Осенью медведь ложится спать до весны в берлогу.</a:t>
            </a:r>
          </a:p>
          <a:p>
            <a:pPr marL="273050" indent="-273050" eaLnBrk="1" hangingPunct="1">
              <a:lnSpc>
                <a:spcPct val="80000"/>
              </a:lnSpc>
              <a:buFont typeface="Arial" charset="0"/>
              <a:buNone/>
            </a:pPr>
            <a:endParaRPr lang="ru-RU" sz="2400" smtClean="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nodeType="clickEffect">
                                  <p:stCondLst>
                                    <p:cond delay="0"/>
                                  </p:stCondLst>
                                  <p:childTnLst>
                                    <p:set>
                                      <p:cBhvr>
                                        <p:cTn id="6" dur="1" fill="hold">
                                          <p:stCondLst>
                                            <p:cond delay="0"/>
                                          </p:stCondLst>
                                        </p:cTn>
                                        <p:tgtEl>
                                          <p:spTgt spid="19458"/>
                                        </p:tgtEl>
                                        <p:attrNameLst>
                                          <p:attrName>style.visibility</p:attrName>
                                        </p:attrNameLst>
                                      </p:cBhvr>
                                      <p:to>
                                        <p:strVal val="visible"/>
                                      </p:to>
                                    </p:set>
                                    <p:animEffect transition="in" filter="diamond(in)">
                                      <p:cBhvr>
                                        <p:cTn id="7" dur="2000"/>
                                        <p:tgtEl>
                                          <p:spTgt spid="19458"/>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37" fill="hold" grpId="0" nodeType="clickEffect">
                                  <p:stCondLst>
                                    <p:cond delay="0"/>
                                  </p:stCondLst>
                                  <p:childTnLst>
                                    <p:set>
                                      <p:cBhvr>
                                        <p:cTn id="11" dur="1" fill="hold">
                                          <p:stCondLst>
                                            <p:cond delay="0"/>
                                          </p:stCondLst>
                                        </p:cTn>
                                        <p:tgtEl>
                                          <p:spTgt spid="7171"/>
                                        </p:tgtEl>
                                        <p:attrNameLst>
                                          <p:attrName>style.visibility</p:attrName>
                                        </p:attrNameLst>
                                      </p:cBhvr>
                                      <p:to>
                                        <p:strVal val="visible"/>
                                      </p:to>
                                    </p:set>
                                    <p:animEffect transition="in" filter="barn(outVertical)">
                                      <p:cBhvr>
                                        <p:cTn id="12" dur="2000"/>
                                        <p:tgtEl>
                                          <p:spTgt spid="717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71"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TextBox 1"/>
          <p:cNvSpPr txBox="1">
            <a:spLocks noChangeArrowheads="1"/>
          </p:cNvSpPr>
          <p:nvPr/>
        </p:nvSpPr>
        <p:spPr bwMode="auto">
          <a:xfrm>
            <a:off x="395288" y="404813"/>
            <a:ext cx="8569325" cy="579437"/>
          </a:xfrm>
          <a:prstGeom prst="rect">
            <a:avLst/>
          </a:prstGeom>
          <a:solidFill>
            <a:schemeClr val="accent1"/>
          </a:solidFill>
          <a:ln w="9525">
            <a:noFill/>
            <a:miter lim="800000"/>
            <a:headEnd/>
            <a:tailEnd/>
          </a:ln>
        </p:spPr>
        <p:txBody>
          <a:bodyPr>
            <a:spAutoFit/>
          </a:bodyPr>
          <a:lstStyle/>
          <a:p>
            <a:r>
              <a:rPr lang="ru-RU" sz="3200" b="1" i="1">
                <a:solidFill>
                  <a:schemeClr val="bg1"/>
                </a:solidFill>
                <a:latin typeface="Times New Roman" pitchFamily="18" charset="0"/>
                <a:cs typeface="Times New Roman" pitchFamily="18" charset="0"/>
              </a:rPr>
              <a:t>Проблемы речи детей дошкольного возраста:</a:t>
            </a:r>
          </a:p>
        </p:txBody>
      </p:sp>
      <p:sp>
        <p:nvSpPr>
          <p:cNvPr id="15362" name="TextBox 2"/>
          <p:cNvSpPr txBox="1">
            <a:spLocks noChangeArrowheads="1"/>
          </p:cNvSpPr>
          <p:nvPr/>
        </p:nvSpPr>
        <p:spPr bwMode="auto">
          <a:xfrm>
            <a:off x="395288" y="1412875"/>
            <a:ext cx="8424862" cy="4248150"/>
          </a:xfrm>
          <a:prstGeom prst="rect">
            <a:avLst/>
          </a:prstGeom>
          <a:solidFill>
            <a:srgbClr val="FFCCFF"/>
          </a:solidFill>
          <a:ln w="9525">
            <a:noFill/>
            <a:miter lim="800000"/>
            <a:headEnd/>
            <a:tailEnd/>
          </a:ln>
        </p:spPr>
        <p:txBody>
          <a:bodyPr>
            <a:spAutoFit/>
          </a:bodyPr>
          <a:lstStyle/>
          <a:p>
            <a:pPr>
              <a:lnSpc>
                <a:spcPct val="80000"/>
              </a:lnSpc>
              <a:buFont typeface="Wingdings" pitchFamily="2" charset="2"/>
              <a:buChar char="Ø"/>
            </a:pPr>
            <a:r>
              <a:rPr lang="ru-RU" sz="2000" b="1" i="1">
                <a:solidFill>
                  <a:srgbClr val="002060"/>
                </a:solidFill>
                <a:latin typeface="Times New Roman" pitchFamily="18" charset="0"/>
                <a:cs typeface="Times New Roman" pitchFamily="18" charset="0"/>
              </a:rPr>
              <a:t>Односложная речь;</a:t>
            </a:r>
          </a:p>
          <a:p>
            <a:pPr>
              <a:lnSpc>
                <a:spcPct val="80000"/>
              </a:lnSpc>
            </a:pPr>
            <a:endParaRPr lang="ru-RU" sz="2000" b="1" i="1">
              <a:solidFill>
                <a:srgbClr val="002060"/>
              </a:solidFill>
              <a:latin typeface="Times New Roman" pitchFamily="18" charset="0"/>
              <a:cs typeface="Times New Roman" pitchFamily="18" charset="0"/>
            </a:endParaRPr>
          </a:p>
          <a:p>
            <a:pPr>
              <a:lnSpc>
                <a:spcPct val="80000"/>
              </a:lnSpc>
              <a:buFont typeface="Wingdings" pitchFamily="2" charset="2"/>
              <a:buChar char="Ø"/>
            </a:pPr>
            <a:r>
              <a:rPr lang="ru-RU" sz="2000" b="1" i="1">
                <a:solidFill>
                  <a:srgbClr val="002060"/>
                </a:solidFill>
                <a:latin typeface="Times New Roman" pitchFamily="18" charset="0"/>
                <a:cs typeface="Times New Roman" pitchFamily="18" charset="0"/>
              </a:rPr>
              <a:t>Неспособность грамматически правильно построить предложение;</a:t>
            </a:r>
          </a:p>
          <a:p>
            <a:pPr>
              <a:lnSpc>
                <a:spcPct val="80000"/>
              </a:lnSpc>
            </a:pPr>
            <a:endParaRPr lang="ru-RU" sz="2000" b="1" i="1">
              <a:solidFill>
                <a:srgbClr val="002060"/>
              </a:solidFill>
              <a:latin typeface="Times New Roman" pitchFamily="18" charset="0"/>
              <a:cs typeface="Times New Roman" pitchFamily="18" charset="0"/>
            </a:endParaRPr>
          </a:p>
          <a:p>
            <a:pPr>
              <a:lnSpc>
                <a:spcPct val="80000"/>
              </a:lnSpc>
              <a:buFont typeface="Wingdings" pitchFamily="2" charset="2"/>
              <a:buChar char="Ø"/>
            </a:pPr>
            <a:r>
              <a:rPr lang="ru-RU" sz="2000" b="1" i="1">
                <a:solidFill>
                  <a:srgbClr val="002060"/>
                </a:solidFill>
                <a:latin typeface="Times New Roman" pitchFamily="18" charset="0"/>
                <a:cs typeface="Times New Roman" pitchFamily="18" charset="0"/>
              </a:rPr>
              <a:t>Недостаточный словарный запас;</a:t>
            </a:r>
          </a:p>
          <a:p>
            <a:pPr>
              <a:lnSpc>
                <a:spcPct val="80000"/>
              </a:lnSpc>
            </a:pPr>
            <a:endParaRPr lang="ru-RU" sz="2000" b="1" i="1">
              <a:solidFill>
                <a:srgbClr val="002060"/>
              </a:solidFill>
              <a:latin typeface="Times New Roman" pitchFamily="18" charset="0"/>
              <a:cs typeface="Times New Roman" pitchFamily="18" charset="0"/>
            </a:endParaRPr>
          </a:p>
          <a:p>
            <a:pPr>
              <a:lnSpc>
                <a:spcPct val="80000"/>
              </a:lnSpc>
              <a:buFont typeface="Wingdings" pitchFamily="2" charset="2"/>
              <a:buChar char="Ø"/>
            </a:pPr>
            <a:r>
              <a:rPr lang="ru-RU" sz="2000" b="1" i="1">
                <a:solidFill>
                  <a:srgbClr val="002060"/>
                </a:solidFill>
                <a:latin typeface="Times New Roman" pitchFamily="18" charset="0"/>
                <a:cs typeface="Times New Roman" pitchFamily="18" charset="0"/>
              </a:rPr>
              <a:t>Употребление нелитературных слов и выражений;</a:t>
            </a:r>
          </a:p>
          <a:p>
            <a:pPr>
              <a:lnSpc>
                <a:spcPct val="80000"/>
              </a:lnSpc>
            </a:pPr>
            <a:endParaRPr lang="ru-RU" sz="2000" b="1" i="1">
              <a:solidFill>
                <a:srgbClr val="002060"/>
              </a:solidFill>
              <a:latin typeface="Times New Roman" pitchFamily="18" charset="0"/>
              <a:cs typeface="Times New Roman" pitchFamily="18" charset="0"/>
            </a:endParaRPr>
          </a:p>
          <a:p>
            <a:pPr>
              <a:lnSpc>
                <a:spcPct val="80000"/>
              </a:lnSpc>
              <a:buFont typeface="Wingdings" pitchFamily="2" charset="2"/>
              <a:buChar char="Ø"/>
            </a:pPr>
            <a:r>
              <a:rPr lang="ru-RU" sz="2000" b="1" i="1">
                <a:solidFill>
                  <a:srgbClr val="002060"/>
                </a:solidFill>
                <a:latin typeface="Times New Roman" pitchFamily="18" charset="0"/>
                <a:cs typeface="Times New Roman" pitchFamily="18" charset="0"/>
              </a:rPr>
              <a:t>Бедная диалогическая речь;</a:t>
            </a:r>
          </a:p>
          <a:p>
            <a:pPr>
              <a:lnSpc>
                <a:spcPct val="80000"/>
              </a:lnSpc>
            </a:pPr>
            <a:endParaRPr lang="ru-RU" sz="2000" b="1" i="1">
              <a:solidFill>
                <a:srgbClr val="002060"/>
              </a:solidFill>
              <a:latin typeface="Times New Roman" pitchFamily="18" charset="0"/>
              <a:cs typeface="Times New Roman" pitchFamily="18" charset="0"/>
            </a:endParaRPr>
          </a:p>
          <a:p>
            <a:pPr>
              <a:lnSpc>
                <a:spcPct val="80000"/>
              </a:lnSpc>
              <a:buFont typeface="Wingdings" pitchFamily="2" charset="2"/>
              <a:buChar char="Ø"/>
            </a:pPr>
            <a:r>
              <a:rPr lang="ru-RU" sz="2000" b="1" i="1">
                <a:solidFill>
                  <a:srgbClr val="002060"/>
                </a:solidFill>
                <a:latin typeface="Times New Roman" pitchFamily="18" charset="0"/>
                <a:cs typeface="Times New Roman" pitchFamily="18" charset="0"/>
              </a:rPr>
              <a:t>Неспособность построить монолог;</a:t>
            </a:r>
          </a:p>
          <a:p>
            <a:pPr>
              <a:lnSpc>
                <a:spcPct val="80000"/>
              </a:lnSpc>
            </a:pPr>
            <a:endParaRPr lang="ru-RU" sz="2000" b="1" i="1">
              <a:solidFill>
                <a:srgbClr val="002060"/>
              </a:solidFill>
              <a:latin typeface="Times New Roman" pitchFamily="18" charset="0"/>
              <a:cs typeface="Times New Roman" pitchFamily="18" charset="0"/>
            </a:endParaRPr>
          </a:p>
          <a:p>
            <a:pPr>
              <a:lnSpc>
                <a:spcPct val="80000"/>
              </a:lnSpc>
              <a:buFont typeface="Wingdings" pitchFamily="2" charset="2"/>
              <a:buChar char="Ø"/>
            </a:pPr>
            <a:r>
              <a:rPr lang="ru-RU" sz="2000" b="1" i="1">
                <a:solidFill>
                  <a:srgbClr val="002060"/>
                </a:solidFill>
                <a:latin typeface="Times New Roman" pitchFamily="18" charset="0"/>
                <a:cs typeface="Times New Roman" pitchFamily="18" charset="0"/>
              </a:rPr>
              <a:t>Отсутствие логического обоснования своих утверждений и выводов;</a:t>
            </a:r>
          </a:p>
          <a:p>
            <a:pPr>
              <a:lnSpc>
                <a:spcPct val="80000"/>
              </a:lnSpc>
              <a:buFont typeface="Wingdings" pitchFamily="2" charset="2"/>
              <a:buChar char="Ø"/>
            </a:pPr>
            <a:endParaRPr lang="ru-RU" sz="2000" b="1" i="1">
              <a:solidFill>
                <a:srgbClr val="002060"/>
              </a:solidFill>
              <a:latin typeface="Times New Roman" pitchFamily="18" charset="0"/>
              <a:cs typeface="Times New Roman" pitchFamily="18" charset="0"/>
            </a:endParaRPr>
          </a:p>
          <a:p>
            <a:pPr>
              <a:lnSpc>
                <a:spcPct val="80000"/>
              </a:lnSpc>
              <a:buFont typeface="Wingdings" pitchFamily="2" charset="2"/>
              <a:buChar char="Ø"/>
            </a:pPr>
            <a:r>
              <a:rPr lang="ru-RU" sz="2000" b="1" i="1">
                <a:solidFill>
                  <a:srgbClr val="002060"/>
                </a:solidFill>
                <a:latin typeface="Times New Roman" pitchFamily="18" charset="0"/>
                <a:cs typeface="Times New Roman" pitchFamily="18" charset="0"/>
              </a:rPr>
              <a:t>Отсутствие навыков культуры речи;</a:t>
            </a:r>
          </a:p>
          <a:p>
            <a:pPr>
              <a:lnSpc>
                <a:spcPct val="80000"/>
              </a:lnSpc>
            </a:pPr>
            <a:endParaRPr lang="ru-RU" sz="2000" b="1" i="1">
              <a:solidFill>
                <a:srgbClr val="002060"/>
              </a:solidFill>
              <a:latin typeface="Times New Roman" pitchFamily="18" charset="0"/>
              <a:cs typeface="Times New Roman" pitchFamily="18" charset="0"/>
            </a:endParaRPr>
          </a:p>
          <a:p>
            <a:pPr>
              <a:lnSpc>
                <a:spcPct val="80000"/>
              </a:lnSpc>
              <a:buFont typeface="Wingdings" pitchFamily="2" charset="2"/>
              <a:buChar char="Ø"/>
            </a:pPr>
            <a:r>
              <a:rPr lang="ru-RU" sz="2000" b="1" i="1">
                <a:solidFill>
                  <a:srgbClr val="002060"/>
                </a:solidFill>
                <a:latin typeface="Times New Roman" pitchFamily="18" charset="0"/>
                <a:cs typeface="Times New Roman" pitchFamily="18" charset="0"/>
              </a:rPr>
              <a:t>Плохая дикция.</a:t>
            </a:r>
          </a:p>
        </p:txBody>
      </p:sp>
      <p:pic>
        <p:nvPicPr>
          <p:cNvPr id="15363" name="Picture 1" descr="baby18"/>
          <p:cNvPicPr>
            <a:picLocks noChangeAspect="1" noChangeArrowheads="1" noCrop="1"/>
          </p:cNvPicPr>
          <p:nvPr/>
        </p:nvPicPr>
        <p:blipFill>
          <a:blip r:embed="rId2"/>
          <a:srcRect/>
          <a:stretch>
            <a:fillRect/>
          </a:stretch>
        </p:blipFill>
        <p:spPr bwMode="auto">
          <a:xfrm>
            <a:off x="6919913" y="4868863"/>
            <a:ext cx="1181100" cy="1712912"/>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5" presetClass="entr" presetSubtype="0" fill="hold" grpId="0" nodeType="clickEffect">
                                  <p:stCondLst>
                                    <p:cond delay="0"/>
                                  </p:stCondLst>
                                  <p:childTnLst>
                                    <p:set>
                                      <p:cBhvr>
                                        <p:cTn id="6" dur="1" fill="hold">
                                          <p:stCondLst>
                                            <p:cond delay="0"/>
                                          </p:stCondLst>
                                        </p:cTn>
                                        <p:tgtEl>
                                          <p:spTgt spid="15362"/>
                                        </p:tgtEl>
                                        <p:attrNameLst>
                                          <p:attrName>style.visibility</p:attrName>
                                        </p:attrNameLst>
                                      </p:cBhvr>
                                      <p:to>
                                        <p:strVal val="visible"/>
                                      </p:to>
                                    </p:set>
                                    <p:animEffect transition="in" filter="fade">
                                      <p:cBhvr>
                                        <p:cTn id="7" dur="2000"/>
                                        <p:tgtEl>
                                          <p:spTgt spid="15362"/>
                                        </p:tgtEl>
                                      </p:cBhvr>
                                    </p:animEffect>
                                    <p:anim calcmode="lin" valueType="num">
                                      <p:cBhvr>
                                        <p:cTn id="8" dur="2000" fill="hold"/>
                                        <p:tgtEl>
                                          <p:spTgt spid="15362"/>
                                        </p:tgtEl>
                                        <p:attrNameLst>
                                          <p:attrName>style.rotation</p:attrName>
                                        </p:attrNameLst>
                                      </p:cBhvr>
                                      <p:tavLst>
                                        <p:tav tm="0">
                                          <p:val>
                                            <p:fltVal val="720"/>
                                          </p:val>
                                        </p:tav>
                                        <p:tav tm="100000">
                                          <p:val>
                                            <p:fltVal val="0"/>
                                          </p:val>
                                        </p:tav>
                                      </p:tavLst>
                                    </p:anim>
                                    <p:anim calcmode="lin" valueType="num">
                                      <p:cBhvr>
                                        <p:cTn id="9" dur="2000" fill="hold"/>
                                        <p:tgtEl>
                                          <p:spTgt spid="15362"/>
                                        </p:tgtEl>
                                        <p:attrNameLst>
                                          <p:attrName>ppt_h</p:attrName>
                                        </p:attrNameLst>
                                      </p:cBhvr>
                                      <p:tavLst>
                                        <p:tav tm="0">
                                          <p:val>
                                            <p:fltVal val="0"/>
                                          </p:val>
                                        </p:tav>
                                        <p:tav tm="100000">
                                          <p:val>
                                            <p:strVal val="#ppt_h"/>
                                          </p:val>
                                        </p:tav>
                                      </p:tavLst>
                                    </p:anim>
                                    <p:anim calcmode="lin" valueType="num">
                                      <p:cBhvr>
                                        <p:cTn id="10" dur="2000" fill="hold"/>
                                        <p:tgtEl>
                                          <p:spTgt spid="15362"/>
                                        </p:tgtEl>
                                        <p:attrNameLst>
                                          <p:attrName>ppt_w</p:attrName>
                                        </p:attrNameLst>
                                      </p:cBhvr>
                                      <p:tavLst>
                                        <p:tav tm="0">
                                          <p:val>
                                            <p:fltVal val="0"/>
                                          </p:val>
                                        </p:tav>
                                        <p:tav tm="100000">
                                          <p:val>
                                            <p:strVal val="#ppt_w"/>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362"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idx="4294967295"/>
          </p:nvPr>
        </p:nvSpPr>
        <p:spPr>
          <a:xfrm>
            <a:off x="571472" y="214290"/>
            <a:ext cx="7572428" cy="1000132"/>
          </a:xfrm>
          <a:solidFill>
            <a:schemeClr val="tx2">
              <a:lumMod val="40000"/>
              <a:lumOff val="60000"/>
            </a:schemeClr>
          </a:solidFill>
          <a:ln/>
        </p:spPr>
        <p:txBody>
          <a:bodyPr lIns="45720" tIns="0" rIns="45720" bIns="0" anchor="b">
            <a:noAutofit/>
          </a:bodyPr>
          <a:lstStyle/>
          <a:p>
            <a:pPr eaLnBrk="1" fontAlgn="auto" hangingPunct="1">
              <a:spcAft>
                <a:spcPts val="0"/>
              </a:spcAft>
              <a:defRPr/>
            </a:pPr>
            <a:r>
              <a:rPr lang="ru-RU" sz="2400" b="1" cap="all" dirty="0" err="1" smtClean="0">
                <a:ln w="500">
                  <a:solidFill>
                    <a:schemeClr val="tx2">
                      <a:shade val="20000"/>
                      <a:satMod val="120000"/>
                    </a:schemeClr>
                  </a:solidFill>
                </a:ln>
                <a:gradFill>
                  <a:gsLst>
                    <a:gs pos="0">
                      <a:schemeClr val="accent4">
                        <a:tint val="13000"/>
                      </a:schemeClr>
                    </a:gs>
                    <a:gs pos="10000">
                      <a:schemeClr val="accent4">
                        <a:tint val="20000"/>
                      </a:schemeClr>
                    </a:gs>
                    <a:gs pos="49000">
                      <a:schemeClr val="accent4">
                        <a:tint val="70000"/>
                      </a:schemeClr>
                    </a:gs>
                    <a:gs pos="50000">
                      <a:schemeClr val="accent4">
                        <a:tint val="97000"/>
                      </a:schemeClr>
                    </a:gs>
                    <a:gs pos="100000">
                      <a:schemeClr val="accent4">
                        <a:tint val="20000"/>
                      </a:schemeClr>
                    </a:gs>
                  </a:gsLst>
                  <a:lin ang="5400000" scaled="1"/>
                </a:gradFill>
              </a:rPr>
              <a:t>Мнемотаблица</a:t>
            </a:r>
            <a:r>
              <a:rPr lang="ru-RU" sz="2400" b="1" cap="all" dirty="0" smtClean="0">
                <a:ln w="500">
                  <a:solidFill>
                    <a:schemeClr val="tx2">
                      <a:shade val="20000"/>
                      <a:satMod val="120000"/>
                    </a:schemeClr>
                  </a:solidFill>
                </a:ln>
                <a:gradFill>
                  <a:gsLst>
                    <a:gs pos="0">
                      <a:schemeClr val="accent4">
                        <a:tint val="13000"/>
                      </a:schemeClr>
                    </a:gs>
                    <a:gs pos="10000">
                      <a:schemeClr val="accent4">
                        <a:tint val="20000"/>
                      </a:schemeClr>
                    </a:gs>
                    <a:gs pos="49000">
                      <a:schemeClr val="accent4">
                        <a:tint val="70000"/>
                      </a:schemeClr>
                    </a:gs>
                    <a:gs pos="50000">
                      <a:schemeClr val="accent4">
                        <a:tint val="97000"/>
                      </a:schemeClr>
                    </a:gs>
                    <a:gs pos="100000">
                      <a:schemeClr val="accent4">
                        <a:tint val="20000"/>
                      </a:schemeClr>
                    </a:gs>
                  </a:gsLst>
                  <a:lin ang="5400000" scaled="1"/>
                </a:gradFill>
              </a:rPr>
              <a:t> для составления описательного рассказа «Золотая осень»</a:t>
            </a:r>
          </a:p>
        </p:txBody>
      </p:sp>
      <p:sp>
        <p:nvSpPr>
          <p:cNvPr id="7171" name="Rectangle 3"/>
          <p:cNvSpPr>
            <a:spLocks noGrp="1" noChangeArrowheads="1"/>
          </p:cNvSpPr>
          <p:nvPr>
            <p:ph idx="4294967295"/>
          </p:nvPr>
        </p:nvSpPr>
        <p:spPr>
          <a:xfrm>
            <a:off x="457200" y="1214438"/>
            <a:ext cx="7615238" cy="5454650"/>
          </a:xfrm>
          <a:solidFill>
            <a:srgbClr val="FFFF99"/>
          </a:solidFill>
          <a:ln>
            <a:solidFill>
              <a:srgbClr val="F2D7E0"/>
            </a:solidFill>
          </a:ln>
        </p:spPr>
        <p:txBody>
          <a:bodyPr/>
          <a:lstStyle/>
          <a:p>
            <a:pPr marL="273050" indent="-273050" eaLnBrk="1" hangingPunct="1">
              <a:lnSpc>
                <a:spcPct val="90000"/>
              </a:lnSpc>
              <a:buFont typeface="Arial" charset="0"/>
              <a:buNone/>
            </a:pPr>
            <a:endParaRPr lang="tt-RU" smtClean="0"/>
          </a:p>
        </p:txBody>
      </p:sp>
      <p:pic>
        <p:nvPicPr>
          <p:cNvPr id="41988" name="Рисунок 5" descr="C:\Documents and Settings\Admin\Рабочий стол\фото мнеммо осень\PICT6581.JPG"/>
          <p:cNvPicPr>
            <a:picLocks noChangeAspect="1" noChangeArrowheads="1"/>
          </p:cNvPicPr>
          <p:nvPr/>
        </p:nvPicPr>
        <p:blipFill>
          <a:blip r:embed="rId2">
            <a:lum contrast="30000"/>
          </a:blip>
          <a:srcRect/>
          <a:stretch>
            <a:fillRect/>
          </a:stretch>
        </p:blipFill>
        <p:spPr bwMode="auto">
          <a:xfrm>
            <a:off x="506413" y="1262063"/>
            <a:ext cx="7351712" cy="4929187"/>
          </a:xfrm>
          <a:prstGeom prst="rect">
            <a:avLst/>
          </a:prstGeom>
          <a:solidFill>
            <a:srgbClr val="FFFF99"/>
          </a:solidFill>
          <a:ln w="9525">
            <a:noFill/>
            <a:miter lim="800000"/>
            <a:headEnd/>
            <a:tailEnd/>
          </a:ln>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nodeType="clickEffect">
                                  <p:stCondLst>
                                    <p:cond delay="0"/>
                                  </p:stCondLst>
                                  <p:childTnLst>
                                    <p:set>
                                      <p:cBhvr>
                                        <p:cTn id="6" dur="1" fill="hold">
                                          <p:stCondLst>
                                            <p:cond delay="0"/>
                                          </p:stCondLst>
                                        </p:cTn>
                                        <p:tgtEl>
                                          <p:spTgt spid="19458"/>
                                        </p:tgtEl>
                                        <p:attrNameLst>
                                          <p:attrName>style.visibility</p:attrName>
                                        </p:attrNameLst>
                                      </p:cBhvr>
                                      <p:to>
                                        <p:strVal val="visible"/>
                                      </p:to>
                                    </p:set>
                                    <p:animEffect transition="in" filter="diamond(in)">
                                      <p:cBhvr>
                                        <p:cTn id="7" dur="2000"/>
                                        <p:tgtEl>
                                          <p:spTgt spid="19458"/>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4" fill="hold" nodeType="clickEffect">
                                  <p:stCondLst>
                                    <p:cond delay="0"/>
                                  </p:stCondLst>
                                  <p:childTnLst>
                                    <p:set>
                                      <p:cBhvr>
                                        <p:cTn id="11" dur="1" fill="hold">
                                          <p:stCondLst>
                                            <p:cond delay="0"/>
                                          </p:stCondLst>
                                        </p:cTn>
                                        <p:tgtEl>
                                          <p:spTgt spid="41988"/>
                                        </p:tgtEl>
                                        <p:attrNameLst>
                                          <p:attrName>style.visibility</p:attrName>
                                        </p:attrNameLst>
                                      </p:cBhvr>
                                      <p:to>
                                        <p:strVal val="visible"/>
                                      </p:to>
                                    </p:set>
                                    <p:animEffect transition="in" filter="wheel(4)">
                                      <p:cBhvr>
                                        <p:cTn id="12" dur="2000"/>
                                        <p:tgtEl>
                                          <p:spTgt spid="4198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idx="4294967295"/>
          </p:nvPr>
        </p:nvSpPr>
        <p:spPr>
          <a:xfrm>
            <a:off x="1122363" y="262662"/>
            <a:ext cx="7686700" cy="1074428"/>
          </a:xfrm>
          <a:solidFill>
            <a:schemeClr val="tx2">
              <a:lumMod val="60000"/>
              <a:lumOff val="40000"/>
            </a:schemeClr>
          </a:solidFill>
          <a:ln/>
        </p:spPr>
        <p:txBody>
          <a:bodyPr lIns="45720" tIns="0" rIns="45720" bIns="0" anchor="b">
            <a:normAutofit/>
          </a:bodyPr>
          <a:lstStyle/>
          <a:p>
            <a:pPr eaLnBrk="1" fontAlgn="auto" hangingPunct="1">
              <a:spcAft>
                <a:spcPts val="0"/>
              </a:spcAft>
              <a:defRPr/>
            </a:pPr>
            <a:r>
              <a:rPr lang="ru-RU" sz="4000" b="1" cap="all" dirty="0" smtClean="0">
                <a:ln w="500">
                  <a:solidFill>
                    <a:schemeClr val="tx2">
                      <a:shade val="20000"/>
                      <a:satMod val="120000"/>
                    </a:schemeClr>
                  </a:solidFill>
                </a:ln>
                <a:gradFill>
                  <a:gsLst>
                    <a:gs pos="0">
                      <a:schemeClr val="accent4">
                        <a:tint val="13000"/>
                      </a:schemeClr>
                    </a:gs>
                    <a:gs pos="10000">
                      <a:schemeClr val="accent4">
                        <a:tint val="20000"/>
                      </a:schemeClr>
                    </a:gs>
                    <a:gs pos="49000">
                      <a:schemeClr val="accent4">
                        <a:tint val="70000"/>
                      </a:schemeClr>
                    </a:gs>
                    <a:gs pos="50000">
                      <a:schemeClr val="accent4">
                        <a:tint val="97000"/>
                      </a:schemeClr>
                    </a:gs>
                    <a:gs pos="100000">
                      <a:schemeClr val="accent4">
                        <a:tint val="20000"/>
                      </a:schemeClr>
                    </a:gs>
                  </a:gsLst>
                  <a:lin ang="5400000" scaled="1"/>
                </a:gradFill>
              </a:rPr>
              <a:t>Рассказ «Золотая осень»</a:t>
            </a:r>
          </a:p>
        </p:txBody>
      </p:sp>
      <p:sp>
        <p:nvSpPr>
          <p:cNvPr id="7171" name="Rectangle 3"/>
          <p:cNvSpPr>
            <a:spLocks noGrp="1" noChangeArrowheads="1"/>
          </p:cNvSpPr>
          <p:nvPr>
            <p:ph idx="4294967295"/>
          </p:nvPr>
        </p:nvSpPr>
        <p:spPr>
          <a:xfrm>
            <a:off x="357188" y="1571625"/>
            <a:ext cx="8535987" cy="5097463"/>
          </a:xfrm>
          <a:solidFill>
            <a:srgbClr val="FFFF99"/>
          </a:solidFill>
        </p:spPr>
        <p:txBody>
          <a:bodyPr/>
          <a:lstStyle/>
          <a:p>
            <a:pPr marL="273050" indent="-273050" algn="just" eaLnBrk="1" hangingPunct="1">
              <a:lnSpc>
                <a:spcPct val="90000"/>
              </a:lnSpc>
              <a:buFont typeface="Arial" charset="0"/>
              <a:buNone/>
            </a:pPr>
            <a:r>
              <a:rPr lang="ru-RU" sz="2800" smtClean="0"/>
              <a:t>      </a:t>
            </a:r>
            <a:r>
              <a:rPr lang="ru-RU" sz="2000" smtClean="0">
                <a:latin typeface="Arial" charset="0"/>
              </a:rPr>
              <a:t>Наступила осень. У осени три месяца: сентябрь, октябрь, ноябрь. Осенью солнце уже ярко светит не так ярко как летом и мало пригревает. Стало холодно. На небе появилось много туч. Часто идёт дождь. На улице стало грязно, сыро, кругом лужи. Трава пожелтела. Листья на деревьях  становятся жёлтыми, красными, оранжевыми, коричневыми. Они опадают с деревьев и покрывают землю разноцветным ковром. Осенью в лесу вырастает много грибов. Перелётные птицы улетают на юг. Ёжик забирается в норку, а медведь в берлогу на зимовку. Люди одеваются теплее, надевают тёплые куртки, шапки, шарфы и сапоги. Они берут с собой зонт, чтобы укрыться от дождя. Осенью в саду поспевают фрукты, а в огороде – овощи. Люди из овощей и фруктов делают себе заготовки на зиму.</a:t>
            </a:r>
          </a:p>
          <a:p>
            <a:pPr marL="273050" indent="-273050" eaLnBrk="1" hangingPunct="1">
              <a:lnSpc>
                <a:spcPct val="90000"/>
              </a:lnSpc>
              <a:buFont typeface="Arial" charset="0"/>
              <a:buNone/>
            </a:pPr>
            <a:endParaRPr lang="ru-RU" sz="2000" smtClean="0">
              <a:latin typeface="Arial"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nodeType="clickEffect">
                                  <p:stCondLst>
                                    <p:cond delay="0"/>
                                  </p:stCondLst>
                                  <p:childTnLst>
                                    <p:set>
                                      <p:cBhvr>
                                        <p:cTn id="6" dur="1" fill="hold">
                                          <p:stCondLst>
                                            <p:cond delay="0"/>
                                          </p:stCondLst>
                                        </p:cTn>
                                        <p:tgtEl>
                                          <p:spTgt spid="19458"/>
                                        </p:tgtEl>
                                        <p:attrNameLst>
                                          <p:attrName>style.visibility</p:attrName>
                                        </p:attrNameLst>
                                      </p:cBhvr>
                                      <p:to>
                                        <p:strVal val="visible"/>
                                      </p:to>
                                    </p:set>
                                    <p:animEffect transition="in" filter="diamond(in)">
                                      <p:cBhvr>
                                        <p:cTn id="7" dur="2000"/>
                                        <p:tgtEl>
                                          <p:spTgt spid="19458"/>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37" fill="hold" grpId="0" nodeType="clickEffect">
                                  <p:stCondLst>
                                    <p:cond delay="0"/>
                                  </p:stCondLst>
                                  <p:childTnLst>
                                    <p:set>
                                      <p:cBhvr>
                                        <p:cTn id="11" dur="1" fill="hold">
                                          <p:stCondLst>
                                            <p:cond delay="0"/>
                                          </p:stCondLst>
                                        </p:cTn>
                                        <p:tgtEl>
                                          <p:spTgt spid="7171"/>
                                        </p:tgtEl>
                                        <p:attrNameLst>
                                          <p:attrName>style.visibility</p:attrName>
                                        </p:attrNameLst>
                                      </p:cBhvr>
                                      <p:to>
                                        <p:strVal val="visible"/>
                                      </p:to>
                                    </p:set>
                                    <p:animEffect transition="in" filter="barn(outVertical)">
                                      <p:cBhvr>
                                        <p:cTn id="12" dur="2000"/>
                                        <p:tgtEl>
                                          <p:spTgt spid="717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71"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Rectangle 3"/>
          <p:cNvSpPr>
            <a:spLocks noChangeArrowheads="1"/>
          </p:cNvSpPr>
          <p:nvPr/>
        </p:nvSpPr>
        <p:spPr bwMode="auto">
          <a:xfrm>
            <a:off x="0" y="841375"/>
            <a:ext cx="2124075" cy="307975"/>
          </a:xfrm>
          <a:prstGeom prst="rect">
            <a:avLst/>
          </a:prstGeom>
          <a:noFill/>
          <a:ln w="9525">
            <a:noFill/>
            <a:miter lim="800000"/>
            <a:headEnd/>
            <a:tailEnd/>
          </a:ln>
        </p:spPr>
        <p:txBody>
          <a:bodyPr anchor="ctr">
            <a:spAutoFit/>
          </a:bodyPr>
          <a:lstStyle/>
          <a:p>
            <a:r>
              <a:rPr lang="ru-RU" sz="1400">
                <a:latin typeface="Times New Roman" pitchFamily="18" charset="0"/>
                <a:ea typeface="Calibri" pitchFamily="34" charset="0"/>
                <a:cs typeface="Times New Roman" pitchFamily="18" charset="0"/>
              </a:rPr>
              <a:t>       </a:t>
            </a:r>
            <a:endParaRPr lang="ru-RU">
              <a:ea typeface="Calibri" pitchFamily="34" charset="0"/>
              <a:cs typeface="Arial" charset="0"/>
            </a:endParaRPr>
          </a:p>
        </p:txBody>
      </p:sp>
      <p:sp>
        <p:nvSpPr>
          <p:cNvPr id="24578" name="TextBox 6"/>
          <p:cNvSpPr txBox="1">
            <a:spLocks noChangeArrowheads="1"/>
          </p:cNvSpPr>
          <p:nvPr/>
        </p:nvSpPr>
        <p:spPr bwMode="auto">
          <a:xfrm>
            <a:off x="395288" y="549275"/>
            <a:ext cx="8353425" cy="5938838"/>
          </a:xfrm>
          <a:prstGeom prst="rect">
            <a:avLst/>
          </a:prstGeom>
          <a:noFill/>
          <a:ln w="9525">
            <a:noFill/>
            <a:miter lim="800000"/>
            <a:headEnd/>
            <a:tailEnd/>
          </a:ln>
        </p:spPr>
        <p:txBody>
          <a:bodyPr>
            <a:spAutoFit/>
          </a:bodyPr>
          <a:lstStyle/>
          <a:p>
            <a:pPr algn="ctr"/>
            <a:r>
              <a:rPr lang="ru-RU" sz="3600" b="1" i="1">
                <a:solidFill>
                  <a:srgbClr val="002060"/>
                </a:solidFill>
                <a:latin typeface="Times New Roman" pitchFamily="18" charset="0"/>
                <a:cs typeface="Times New Roman" pitchFamily="18" charset="0"/>
              </a:rPr>
              <a:t>Литература:</a:t>
            </a:r>
          </a:p>
          <a:p>
            <a:pPr algn="ctr"/>
            <a:endParaRPr lang="ru-RU" sz="3600" b="1" i="1">
              <a:solidFill>
                <a:srgbClr val="002060"/>
              </a:solidFill>
              <a:latin typeface="Times New Roman" pitchFamily="18" charset="0"/>
              <a:cs typeface="Times New Roman" pitchFamily="18" charset="0"/>
            </a:endParaRPr>
          </a:p>
          <a:p>
            <a:pPr algn="just">
              <a:buFont typeface="Wingdings" pitchFamily="2" charset="2"/>
              <a:buChar char="Ø"/>
            </a:pPr>
            <a:r>
              <a:rPr lang="ru-RU" sz="2800" b="1" i="1">
                <a:solidFill>
                  <a:srgbClr val="002060"/>
                </a:solidFill>
                <a:latin typeface="Times New Roman" pitchFamily="18" charset="0"/>
                <a:cs typeface="Times New Roman" pitchFamily="18" charset="0"/>
              </a:rPr>
              <a:t>Большева Т.М. Учимся по сказке. Развитие мышления дошкольников с помощью мнемотехники </a:t>
            </a:r>
          </a:p>
          <a:p>
            <a:pPr algn="just">
              <a:buFont typeface="Wingdings" pitchFamily="2" charset="2"/>
              <a:buChar char="Ø"/>
            </a:pPr>
            <a:r>
              <a:rPr lang="ru-RU" sz="2800" b="1" i="1">
                <a:solidFill>
                  <a:srgbClr val="002060"/>
                </a:solidFill>
                <a:latin typeface="Times New Roman" pitchFamily="18" charset="0"/>
                <a:cs typeface="Times New Roman" pitchFamily="18" charset="0"/>
              </a:rPr>
              <a:t>Воробьёва В.К. Методика развития связной речи у детей с недоразвитием речи</a:t>
            </a:r>
          </a:p>
          <a:p>
            <a:pPr algn="just">
              <a:buFont typeface="Wingdings" pitchFamily="2" charset="2"/>
              <a:buChar char="Ø"/>
            </a:pPr>
            <a:r>
              <a:rPr lang="ru-RU" sz="2800" b="1" i="1">
                <a:solidFill>
                  <a:srgbClr val="002060"/>
                </a:solidFill>
                <a:latin typeface="Times New Roman" pitchFamily="18" charset="0"/>
                <a:cs typeface="Times New Roman" pitchFamily="18" charset="0"/>
              </a:rPr>
              <a:t>Ефименкова Л.Н. Формирование речи у дошкольников.</a:t>
            </a:r>
          </a:p>
          <a:p>
            <a:pPr algn="just">
              <a:buFont typeface="Wingdings" pitchFamily="2" charset="2"/>
              <a:buChar char="Ø"/>
            </a:pPr>
            <a:r>
              <a:rPr lang="ru-RU" sz="2800" b="1" i="1">
                <a:solidFill>
                  <a:srgbClr val="002060"/>
                </a:solidFill>
                <a:latin typeface="Times New Roman" pitchFamily="18" charset="0"/>
                <a:cs typeface="Times New Roman" pitchFamily="18" charset="0"/>
              </a:rPr>
              <a:t>Глухов В.П. Формирование связной речи детей дошкольного возраста.</a:t>
            </a:r>
          </a:p>
          <a:p>
            <a:pPr algn="just">
              <a:buFont typeface="Wingdings" pitchFamily="2" charset="2"/>
              <a:buChar char="Ø"/>
            </a:pPr>
            <a:r>
              <a:rPr lang="ru-RU" sz="2800" b="1" i="1">
                <a:solidFill>
                  <a:srgbClr val="002060"/>
                </a:solidFill>
                <a:latin typeface="Times New Roman" pitchFamily="18" charset="0"/>
                <a:cs typeface="Times New Roman" pitchFamily="18" charset="0"/>
              </a:rPr>
              <a:t>Ткаченко Т.А. использование схем в составлении описательных рассказов. </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TextBox 1"/>
          <p:cNvSpPr txBox="1">
            <a:spLocks noChangeArrowheads="1"/>
          </p:cNvSpPr>
          <p:nvPr/>
        </p:nvSpPr>
        <p:spPr bwMode="auto">
          <a:xfrm>
            <a:off x="1547813" y="908050"/>
            <a:ext cx="6192837" cy="647700"/>
          </a:xfrm>
          <a:prstGeom prst="rect">
            <a:avLst/>
          </a:prstGeom>
          <a:noFill/>
          <a:ln w="9525">
            <a:noFill/>
            <a:miter lim="800000"/>
            <a:headEnd/>
            <a:tailEnd/>
          </a:ln>
        </p:spPr>
        <p:txBody>
          <a:bodyPr>
            <a:spAutoFit/>
          </a:bodyPr>
          <a:lstStyle/>
          <a:p>
            <a:pPr algn="ctr"/>
            <a:r>
              <a:rPr lang="ru-RU" sz="3600" b="1" i="1">
                <a:solidFill>
                  <a:srgbClr val="002060"/>
                </a:solidFill>
                <a:latin typeface="Times New Roman" pitchFamily="18" charset="0"/>
                <a:cs typeface="Times New Roman" pitchFamily="18" charset="0"/>
              </a:rPr>
              <a:t>Интернет-сайты</a:t>
            </a:r>
          </a:p>
        </p:txBody>
      </p:sp>
      <p:sp>
        <p:nvSpPr>
          <p:cNvPr id="25602" name="TextBox 2"/>
          <p:cNvSpPr txBox="1">
            <a:spLocks noChangeArrowheads="1"/>
          </p:cNvSpPr>
          <p:nvPr/>
        </p:nvSpPr>
        <p:spPr bwMode="auto">
          <a:xfrm>
            <a:off x="250825" y="1773238"/>
            <a:ext cx="8642350" cy="400050"/>
          </a:xfrm>
          <a:prstGeom prst="rect">
            <a:avLst/>
          </a:prstGeom>
          <a:noFill/>
          <a:ln w="9525">
            <a:noFill/>
            <a:miter lim="800000"/>
            <a:headEnd/>
            <a:tailEnd/>
          </a:ln>
        </p:spPr>
        <p:txBody>
          <a:bodyPr>
            <a:spAutoFit/>
          </a:bodyPr>
          <a:lstStyle/>
          <a:p>
            <a:r>
              <a:rPr lang="en-US" sz="2000">
                <a:latin typeface="Calibri" pitchFamily="34" charset="0"/>
              </a:rPr>
              <a:t>http://www.maaam.ru/detskijsad/mnemotablicy-skazki-a-s-pushkina.html</a:t>
            </a:r>
            <a:endParaRPr lang="ru-RU" sz="2000">
              <a:latin typeface="Calibri" pitchFamily="34" charset="0"/>
            </a:endParaRPr>
          </a:p>
        </p:txBody>
      </p:sp>
      <p:sp>
        <p:nvSpPr>
          <p:cNvPr id="25603" name="TextBox 3"/>
          <p:cNvSpPr txBox="1">
            <a:spLocks noChangeArrowheads="1"/>
          </p:cNvSpPr>
          <p:nvPr/>
        </p:nvSpPr>
        <p:spPr bwMode="auto">
          <a:xfrm>
            <a:off x="323850" y="2420938"/>
            <a:ext cx="7127875" cy="400050"/>
          </a:xfrm>
          <a:prstGeom prst="rect">
            <a:avLst/>
          </a:prstGeom>
          <a:noFill/>
          <a:ln w="9525">
            <a:noFill/>
            <a:miter lim="800000"/>
            <a:headEnd/>
            <a:tailEnd/>
          </a:ln>
        </p:spPr>
        <p:txBody>
          <a:bodyPr>
            <a:spAutoFit/>
          </a:bodyPr>
          <a:lstStyle/>
          <a:p>
            <a:r>
              <a:rPr lang="en-US" sz="2000">
                <a:latin typeface="Calibri" pitchFamily="34" charset="0"/>
              </a:rPr>
              <a:t>http://www.boltun-spb.ru/exe_simbl.html</a:t>
            </a:r>
            <a:endParaRPr lang="ru-RU" sz="2000">
              <a:latin typeface="Calibri" pitchFamily="34" charset="0"/>
            </a:endParaRPr>
          </a:p>
        </p:txBody>
      </p:sp>
      <p:sp>
        <p:nvSpPr>
          <p:cNvPr id="25604" name="TextBox 4"/>
          <p:cNvSpPr txBox="1">
            <a:spLocks noChangeArrowheads="1"/>
          </p:cNvSpPr>
          <p:nvPr/>
        </p:nvSpPr>
        <p:spPr bwMode="auto">
          <a:xfrm>
            <a:off x="250825" y="3068638"/>
            <a:ext cx="8569325" cy="708025"/>
          </a:xfrm>
          <a:prstGeom prst="rect">
            <a:avLst/>
          </a:prstGeom>
          <a:noFill/>
          <a:ln w="9525">
            <a:noFill/>
            <a:miter lim="800000"/>
            <a:headEnd/>
            <a:tailEnd/>
          </a:ln>
        </p:spPr>
        <p:txBody>
          <a:bodyPr>
            <a:spAutoFit/>
          </a:bodyPr>
          <a:lstStyle/>
          <a:p>
            <a:r>
              <a:rPr lang="en-US" sz="2000">
                <a:latin typeface="Calibri" pitchFamily="34" charset="0"/>
              </a:rPr>
              <a:t>http://logoped18.ru/logopedist/metodicheskie-rekomendatsii-mnemotekhnika.php</a:t>
            </a:r>
            <a:endParaRPr lang="ru-RU" sz="2000">
              <a:latin typeface="Calibri" pitchFamily="34" charset="0"/>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TextBox 1"/>
          <p:cNvSpPr txBox="1">
            <a:spLocks noChangeArrowheads="1"/>
          </p:cNvSpPr>
          <p:nvPr/>
        </p:nvSpPr>
        <p:spPr bwMode="auto">
          <a:xfrm>
            <a:off x="395288" y="333375"/>
            <a:ext cx="8424862" cy="1920875"/>
          </a:xfrm>
          <a:prstGeom prst="rect">
            <a:avLst/>
          </a:prstGeom>
          <a:noFill/>
          <a:ln w="9525">
            <a:noFill/>
            <a:miter lim="800000"/>
            <a:headEnd/>
            <a:tailEnd/>
          </a:ln>
        </p:spPr>
        <p:txBody>
          <a:bodyPr>
            <a:spAutoFit/>
          </a:bodyPr>
          <a:lstStyle/>
          <a:p>
            <a:pPr algn="ctr"/>
            <a:r>
              <a:rPr lang="ru-RU" sz="6000" b="1" i="1">
                <a:solidFill>
                  <a:srgbClr val="002060"/>
                </a:solidFill>
                <a:latin typeface="Times New Roman" pitchFamily="18" charset="0"/>
                <a:cs typeface="Times New Roman" pitchFamily="18" charset="0"/>
              </a:rPr>
              <a:t>Благодарю за внимание!</a:t>
            </a:r>
          </a:p>
        </p:txBody>
      </p:sp>
      <p:pic>
        <p:nvPicPr>
          <p:cNvPr id="26626" name="Picture 2" descr="J:\иришка раб стол\дс 51\картинки\речь 1.jpg"/>
          <p:cNvPicPr>
            <a:picLocks noChangeAspect="1" noChangeArrowheads="1"/>
          </p:cNvPicPr>
          <p:nvPr/>
        </p:nvPicPr>
        <p:blipFill>
          <a:blip r:embed="rId2"/>
          <a:srcRect/>
          <a:stretch>
            <a:fillRect/>
          </a:stretch>
        </p:blipFill>
        <p:spPr bwMode="auto">
          <a:xfrm>
            <a:off x="2987675" y="2205038"/>
            <a:ext cx="3009900" cy="2160587"/>
          </a:xfrm>
          <a:prstGeom prst="rect">
            <a:avLst/>
          </a:prstGeom>
          <a:noFill/>
          <a:ln w="9525">
            <a:noFill/>
            <a:miter lim="800000"/>
            <a:headEnd/>
            <a:tailEnd/>
          </a:ln>
        </p:spPr>
      </p:pic>
      <p:sp>
        <p:nvSpPr>
          <p:cNvPr id="26627" name="TextBox 3"/>
          <p:cNvSpPr txBox="1">
            <a:spLocks noChangeArrowheads="1"/>
          </p:cNvSpPr>
          <p:nvPr/>
        </p:nvSpPr>
        <p:spPr bwMode="auto">
          <a:xfrm>
            <a:off x="539750" y="4365625"/>
            <a:ext cx="8135938" cy="1920875"/>
          </a:xfrm>
          <a:prstGeom prst="rect">
            <a:avLst/>
          </a:prstGeom>
          <a:noFill/>
          <a:ln w="9525">
            <a:noFill/>
            <a:miter lim="800000"/>
            <a:headEnd/>
            <a:tailEnd/>
          </a:ln>
        </p:spPr>
        <p:txBody>
          <a:bodyPr>
            <a:spAutoFit/>
          </a:bodyPr>
          <a:lstStyle/>
          <a:p>
            <a:pPr algn="ctr"/>
            <a:r>
              <a:rPr lang="ru-RU" sz="6000" b="1" i="1">
                <a:solidFill>
                  <a:srgbClr val="002060"/>
                </a:solidFill>
                <a:latin typeface="Times New Roman" pitchFamily="18" charset="0"/>
                <a:cs typeface="Times New Roman" pitchFamily="18" charset="0"/>
              </a:rPr>
              <a:t>Желаю Вам </a:t>
            </a:r>
          </a:p>
          <a:p>
            <a:pPr algn="ctr"/>
            <a:r>
              <a:rPr lang="ru-RU" sz="6000" b="1" i="1">
                <a:solidFill>
                  <a:srgbClr val="002060"/>
                </a:solidFill>
                <a:latin typeface="Times New Roman" pitchFamily="18" charset="0"/>
                <a:cs typeface="Times New Roman" pitchFamily="18" charset="0"/>
              </a:rPr>
              <a:t>творческих успехов!</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6625"/>
                                        </p:tgtEl>
                                        <p:attrNameLst>
                                          <p:attrName>style.visibility</p:attrName>
                                        </p:attrNameLst>
                                      </p:cBhvr>
                                      <p:to>
                                        <p:strVal val="visible"/>
                                      </p:to>
                                    </p:set>
                                    <p:animEffect transition="in" filter="circle(in)">
                                      <p:cBhvr>
                                        <p:cTn id="7" dur="2000"/>
                                        <p:tgtEl>
                                          <p:spTgt spid="26625"/>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26627"/>
                                        </p:tgtEl>
                                        <p:attrNameLst>
                                          <p:attrName>style.visibility</p:attrName>
                                        </p:attrNameLst>
                                      </p:cBhvr>
                                      <p:to>
                                        <p:strVal val="visible"/>
                                      </p:to>
                                    </p:set>
                                    <p:animEffect transition="in" filter="circle(in)">
                                      <p:cBhvr>
                                        <p:cTn id="12" dur="2000"/>
                                        <p:tgtEl>
                                          <p:spTgt spid="266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625" grpId="0"/>
      <p:bldP spid="26627"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TextBox 1"/>
          <p:cNvSpPr txBox="1">
            <a:spLocks noChangeArrowheads="1"/>
          </p:cNvSpPr>
          <p:nvPr/>
        </p:nvSpPr>
        <p:spPr bwMode="auto">
          <a:xfrm>
            <a:off x="539750" y="981075"/>
            <a:ext cx="8208963" cy="4000500"/>
          </a:xfrm>
          <a:prstGeom prst="rect">
            <a:avLst/>
          </a:prstGeom>
          <a:solidFill>
            <a:srgbClr val="FFFF99"/>
          </a:solidFill>
          <a:ln w="9525">
            <a:solidFill>
              <a:schemeClr val="tx1"/>
            </a:solidFill>
            <a:miter lim="800000"/>
            <a:headEnd/>
            <a:tailEnd/>
          </a:ln>
        </p:spPr>
        <p:txBody>
          <a:bodyPr>
            <a:spAutoFit/>
          </a:bodyPr>
          <a:lstStyle/>
          <a:p>
            <a:r>
              <a:rPr lang="ru-RU" sz="3200" b="1" i="1">
                <a:solidFill>
                  <a:srgbClr val="002060"/>
                </a:solidFill>
                <a:latin typeface="Times New Roman" pitchFamily="18" charset="0"/>
                <a:cs typeface="Times New Roman" pitchFamily="18" charset="0"/>
              </a:rPr>
              <a:t>	</a:t>
            </a:r>
            <a:r>
              <a:rPr lang="ru-RU" sz="3200" b="1" i="1">
                <a:solidFill>
                  <a:srgbClr val="FF3300"/>
                </a:solidFill>
                <a:latin typeface="Times New Roman" pitchFamily="18" charset="0"/>
                <a:cs typeface="Times New Roman" pitchFamily="18" charset="0"/>
              </a:rPr>
              <a:t>Мнемотехника</a:t>
            </a:r>
            <a:r>
              <a:rPr lang="ru-RU" sz="3200" b="1" i="1">
                <a:solidFill>
                  <a:srgbClr val="002060"/>
                </a:solidFill>
                <a:latin typeface="Times New Roman" pitchFamily="18" charset="0"/>
                <a:cs typeface="Times New Roman" pitchFamily="18" charset="0"/>
              </a:rPr>
              <a:t> – это система </a:t>
            </a:r>
          </a:p>
          <a:p>
            <a:r>
              <a:rPr lang="ru-RU" sz="3200" b="1" i="1">
                <a:solidFill>
                  <a:srgbClr val="002060"/>
                </a:solidFill>
                <a:latin typeface="Times New Roman" pitchFamily="18" charset="0"/>
                <a:cs typeface="Times New Roman" pitchFamily="18" charset="0"/>
              </a:rPr>
              <a:t>методов и приемов, обеспечивающих успешное освоение детьми знаний об особенностях объектов природы, об окружающем мире, эффективное запоминание структуры рассказа, сохранение и воспроизведение информации, и конечно развитие речи.</a:t>
            </a:r>
          </a:p>
        </p:txBody>
      </p:sp>
      <p:pic>
        <p:nvPicPr>
          <p:cNvPr id="16386" name="Рисунок 50" descr="BS00554A"/>
          <p:cNvPicPr>
            <a:picLocks noChangeAspect="1" noChangeArrowheads="1"/>
          </p:cNvPicPr>
          <p:nvPr/>
        </p:nvPicPr>
        <p:blipFill>
          <a:blip r:embed="rId2"/>
          <a:srcRect/>
          <a:stretch>
            <a:fillRect/>
          </a:stretch>
        </p:blipFill>
        <p:spPr bwMode="auto">
          <a:xfrm>
            <a:off x="7092950" y="4868863"/>
            <a:ext cx="1876425" cy="1624012"/>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16385"/>
                                        </p:tgtEl>
                                        <p:attrNameLst>
                                          <p:attrName>style.visibility</p:attrName>
                                        </p:attrNameLst>
                                      </p:cBhvr>
                                      <p:to>
                                        <p:strVal val="visible"/>
                                      </p:to>
                                    </p:set>
                                    <p:animEffect transition="in" filter="box(in)">
                                      <p:cBhvr>
                                        <p:cTn id="7" dur="2000"/>
                                        <p:tgtEl>
                                          <p:spTgt spid="1638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385"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TextBox 1"/>
          <p:cNvSpPr txBox="1">
            <a:spLocks noChangeArrowheads="1"/>
          </p:cNvSpPr>
          <p:nvPr/>
        </p:nvSpPr>
        <p:spPr bwMode="auto">
          <a:xfrm>
            <a:off x="1258888" y="404813"/>
            <a:ext cx="5545137" cy="579437"/>
          </a:xfrm>
          <a:prstGeom prst="rect">
            <a:avLst/>
          </a:prstGeom>
          <a:solidFill>
            <a:srgbClr val="FFFF99"/>
          </a:solidFill>
          <a:ln w="9525">
            <a:noFill/>
            <a:miter lim="800000"/>
            <a:headEnd/>
            <a:tailEnd/>
          </a:ln>
        </p:spPr>
        <p:txBody>
          <a:bodyPr>
            <a:spAutoFit/>
          </a:bodyPr>
          <a:lstStyle/>
          <a:p>
            <a:pPr algn="ctr"/>
            <a:r>
              <a:rPr lang="ru-RU" sz="3200" b="1" i="1">
                <a:solidFill>
                  <a:srgbClr val="FF3300"/>
                </a:solidFill>
                <a:latin typeface="Times New Roman" pitchFamily="18" charset="0"/>
                <a:cs typeface="Times New Roman" pitchFamily="18" charset="0"/>
              </a:rPr>
              <a:t>Из истории мнемотехники:</a:t>
            </a:r>
          </a:p>
        </p:txBody>
      </p:sp>
      <p:sp>
        <p:nvSpPr>
          <p:cNvPr id="17410" name="TextBox 2"/>
          <p:cNvSpPr txBox="1">
            <a:spLocks noChangeArrowheads="1"/>
          </p:cNvSpPr>
          <p:nvPr/>
        </p:nvSpPr>
        <p:spPr bwMode="auto">
          <a:xfrm>
            <a:off x="323850" y="1125538"/>
            <a:ext cx="8640763" cy="3743325"/>
          </a:xfrm>
          <a:prstGeom prst="rect">
            <a:avLst/>
          </a:prstGeom>
          <a:solidFill>
            <a:srgbClr val="FFCCFF"/>
          </a:solidFill>
          <a:ln w="9525">
            <a:noFill/>
            <a:miter lim="800000"/>
            <a:headEnd/>
            <a:tailEnd/>
          </a:ln>
        </p:spPr>
        <p:txBody>
          <a:bodyPr>
            <a:spAutoFit/>
          </a:bodyPr>
          <a:lstStyle/>
          <a:p>
            <a:r>
              <a:rPr lang="ru-RU" sz="2400" b="1" i="1">
                <a:solidFill>
                  <a:srgbClr val="002060"/>
                </a:solidFill>
                <a:latin typeface="Times New Roman" pitchFamily="18" charset="0"/>
                <a:cs typeface="Times New Roman" pitchFamily="18" charset="0"/>
              </a:rPr>
              <a:t>	</a:t>
            </a:r>
            <a:r>
              <a:rPr lang="ru-RU" sz="2400" b="1" i="1">
                <a:solidFill>
                  <a:schemeClr val="folHlink"/>
                </a:solidFill>
                <a:latin typeface="Times New Roman" pitchFamily="18" charset="0"/>
                <a:cs typeface="Times New Roman" pitchFamily="18" charset="0"/>
              </a:rPr>
              <a:t>Мнемотехника  насчитывает как минимум две тысячи лет. </a:t>
            </a:r>
          </a:p>
          <a:p>
            <a:r>
              <a:rPr lang="ru-RU" sz="2400" b="1" i="1">
                <a:solidFill>
                  <a:schemeClr val="folHlink"/>
                </a:solidFill>
                <a:latin typeface="Times New Roman" pitchFamily="18" charset="0"/>
                <a:cs typeface="Times New Roman" pitchFamily="18" charset="0"/>
              </a:rPr>
              <a:t>Считается, что термин «мнемоника» введен Пифагором Самосским в 6 веке до н. э. </a:t>
            </a:r>
          </a:p>
          <a:p>
            <a:r>
              <a:rPr lang="ru-RU" sz="2400" b="1" i="1">
                <a:solidFill>
                  <a:schemeClr val="folHlink"/>
                </a:solidFill>
                <a:latin typeface="Times New Roman" pitchFamily="18" charset="0"/>
                <a:cs typeface="Times New Roman" pitchFamily="18" charset="0"/>
              </a:rPr>
              <a:t>Первый сохранившийся труд по мнемонике приписывают Цицерону.  </a:t>
            </a:r>
          </a:p>
          <a:p>
            <a:r>
              <a:rPr lang="ru-RU" sz="2400" b="1" i="1">
                <a:solidFill>
                  <a:schemeClr val="folHlink"/>
                </a:solidFill>
                <a:latin typeface="Times New Roman" pitchFamily="18" charset="0"/>
                <a:cs typeface="Times New Roman" pitchFamily="18" charset="0"/>
              </a:rPr>
              <a:t>Мнемотехникой интересовался Аристотель и обучал этому искусству своего ученика Александра Македонского. </a:t>
            </a:r>
          </a:p>
          <a:p>
            <a:r>
              <a:rPr lang="ru-RU" sz="2400" b="1" i="1">
                <a:solidFill>
                  <a:schemeClr val="folHlink"/>
                </a:solidFill>
                <a:latin typeface="Times New Roman" pitchFamily="18" charset="0"/>
                <a:cs typeface="Times New Roman" pitchFamily="18" charset="0"/>
              </a:rPr>
              <a:t>Феноменальной памятью, основанной на мнемотехнике, обладали Юлий Цезарь и Наполеон Бонапарт.</a:t>
            </a:r>
          </a:p>
        </p:txBody>
      </p:sp>
      <p:pic>
        <p:nvPicPr>
          <p:cNvPr id="17411" name="Рисунок 39" descr="istoria_etiqet_resize.jpg"/>
          <p:cNvPicPr>
            <a:picLocks noChangeAspect="1" noChangeArrowheads="1"/>
          </p:cNvPicPr>
          <p:nvPr/>
        </p:nvPicPr>
        <p:blipFill>
          <a:blip r:embed="rId2"/>
          <a:srcRect l="62820" t="28596" r="9937" b="43579"/>
          <a:stretch>
            <a:fillRect/>
          </a:stretch>
        </p:blipFill>
        <p:spPr bwMode="auto">
          <a:xfrm>
            <a:off x="6659563" y="4868863"/>
            <a:ext cx="2233612" cy="1792287"/>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4" fill="hold" grpId="0" nodeType="clickEffect">
                                  <p:stCondLst>
                                    <p:cond delay="0"/>
                                  </p:stCondLst>
                                  <p:childTnLst>
                                    <p:set>
                                      <p:cBhvr>
                                        <p:cTn id="6" dur="1" fill="hold">
                                          <p:stCondLst>
                                            <p:cond delay="0"/>
                                          </p:stCondLst>
                                        </p:cTn>
                                        <p:tgtEl>
                                          <p:spTgt spid="17410"/>
                                        </p:tgtEl>
                                        <p:attrNameLst>
                                          <p:attrName>style.visibility</p:attrName>
                                        </p:attrNameLst>
                                      </p:cBhvr>
                                      <p:to>
                                        <p:strVal val="visible"/>
                                      </p:to>
                                    </p:set>
                                    <p:animEffect transition="in" filter="wheel(4)">
                                      <p:cBhvr>
                                        <p:cTn id="7" dur="2000"/>
                                        <p:tgtEl>
                                          <p:spTgt spid="174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410"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TextBox 1"/>
          <p:cNvSpPr txBox="1">
            <a:spLocks noChangeArrowheads="1"/>
          </p:cNvSpPr>
          <p:nvPr/>
        </p:nvSpPr>
        <p:spPr bwMode="auto">
          <a:xfrm>
            <a:off x="468313" y="404813"/>
            <a:ext cx="8135937" cy="579437"/>
          </a:xfrm>
          <a:prstGeom prst="rect">
            <a:avLst/>
          </a:prstGeom>
          <a:solidFill>
            <a:srgbClr val="FFFF99"/>
          </a:solidFill>
          <a:ln w="9525">
            <a:noFill/>
            <a:miter lim="800000"/>
            <a:headEnd/>
            <a:tailEnd/>
          </a:ln>
        </p:spPr>
        <p:txBody>
          <a:bodyPr>
            <a:spAutoFit/>
          </a:bodyPr>
          <a:lstStyle/>
          <a:p>
            <a:pPr algn="ctr"/>
            <a:r>
              <a:rPr lang="ru-RU" sz="3200" b="1" i="1">
                <a:solidFill>
                  <a:srgbClr val="FF3300"/>
                </a:solidFill>
                <a:latin typeface="Times New Roman" pitchFamily="18" charset="0"/>
                <a:cs typeface="Times New Roman" pitchFamily="18" charset="0"/>
              </a:rPr>
              <a:t>Известная нам мнемотехника:</a:t>
            </a:r>
          </a:p>
        </p:txBody>
      </p:sp>
      <p:sp>
        <p:nvSpPr>
          <p:cNvPr id="18434" name="TextBox 2"/>
          <p:cNvSpPr txBox="1">
            <a:spLocks noChangeArrowheads="1"/>
          </p:cNvSpPr>
          <p:nvPr/>
        </p:nvSpPr>
        <p:spPr bwMode="auto">
          <a:xfrm>
            <a:off x="468313" y="1125538"/>
            <a:ext cx="8424862" cy="5113337"/>
          </a:xfrm>
          <a:prstGeom prst="rect">
            <a:avLst/>
          </a:prstGeom>
          <a:solidFill>
            <a:srgbClr val="FFCCFF"/>
          </a:solidFill>
          <a:ln w="9525">
            <a:noFill/>
            <a:miter lim="800000"/>
            <a:headEnd/>
            <a:tailEnd/>
          </a:ln>
        </p:spPr>
        <p:txBody>
          <a:bodyPr>
            <a:spAutoFit/>
          </a:bodyPr>
          <a:lstStyle/>
          <a:p>
            <a:r>
              <a:rPr lang="ru-RU" sz="2400" b="1" u="sng">
                <a:solidFill>
                  <a:schemeClr val="hlink"/>
                </a:solidFill>
                <a:latin typeface="Calibri" pitchFamily="34" charset="0"/>
              </a:rPr>
              <a:t>Цвета радуги</a:t>
            </a:r>
            <a:endParaRPr lang="ru-RU" sz="2400" u="sng">
              <a:solidFill>
                <a:schemeClr val="hlink"/>
              </a:solidFill>
              <a:latin typeface="Calibri" pitchFamily="34" charset="0"/>
            </a:endParaRPr>
          </a:p>
          <a:p>
            <a:r>
              <a:rPr lang="ru-RU" sz="2400" i="1">
                <a:latin typeface="Calibri" pitchFamily="34" charset="0"/>
              </a:rPr>
              <a:t>Каждый охотник желает знать, где сидит фазан  - </a:t>
            </a:r>
            <a:r>
              <a:rPr lang="ru-RU" sz="2400">
                <a:latin typeface="Calibri" pitchFamily="34" charset="0"/>
              </a:rPr>
              <a:t>для запоминания  цветов радуги: красный, оранжевый, жёлтый, зелёный, голубой, синий, фиолетовый.</a:t>
            </a:r>
          </a:p>
          <a:p>
            <a:r>
              <a:rPr lang="ru-RU" sz="2400" i="1">
                <a:latin typeface="Calibri" pitchFamily="34" charset="0"/>
              </a:rPr>
              <a:t> </a:t>
            </a:r>
            <a:endParaRPr lang="ru-RU" sz="2400">
              <a:latin typeface="Calibri" pitchFamily="34" charset="0"/>
            </a:endParaRPr>
          </a:p>
          <a:p>
            <a:r>
              <a:rPr lang="ru-RU" sz="2400" b="1" u="sng">
                <a:solidFill>
                  <a:schemeClr val="hlink"/>
                </a:solidFill>
                <a:latin typeface="Calibri" pitchFamily="34" charset="0"/>
              </a:rPr>
              <a:t>Падежи русского языка</a:t>
            </a:r>
            <a:endParaRPr lang="ru-RU" sz="2400" u="sng">
              <a:solidFill>
                <a:schemeClr val="hlink"/>
              </a:solidFill>
              <a:latin typeface="Calibri" pitchFamily="34" charset="0"/>
            </a:endParaRPr>
          </a:p>
          <a:p>
            <a:r>
              <a:rPr lang="ru-RU" sz="2400" i="1">
                <a:latin typeface="Calibri" pitchFamily="34" charset="0"/>
              </a:rPr>
              <a:t>«</a:t>
            </a:r>
            <a:r>
              <a:rPr lang="ru-RU" sz="2400" b="1" i="1">
                <a:latin typeface="Calibri" pitchFamily="34" charset="0"/>
              </a:rPr>
              <a:t>И</a:t>
            </a:r>
            <a:r>
              <a:rPr lang="ru-RU" sz="2400" i="1">
                <a:latin typeface="Calibri" pitchFamily="34" charset="0"/>
              </a:rPr>
              <a:t>ван </a:t>
            </a:r>
            <a:r>
              <a:rPr lang="ru-RU" sz="2400" b="1" i="1">
                <a:latin typeface="Calibri" pitchFamily="34" charset="0"/>
              </a:rPr>
              <a:t>Р</a:t>
            </a:r>
            <a:r>
              <a:rPr lang="ru-RU" sz="2400" i="1">
                <a:latin typeface="Calibri" pitchFamily="34" charset="0"/>
              </a:rPr>
              <a:t>одил </a:t>
            </a:r>
            <a:r>
              <a:rPr lang="ru-RU" sz="2400" b="1" i="1">
                <a:latin typeface="Calibri" pitchFamily="34" charset="0"/>
              </a:rPr>
              <a:t>Д</a:t>
            </a:r>
            <a:r>
              <a:rPr lang="ru-RU" sz="2400" i="1">
                <a:latin typeface="Calibri" pitchFamily="34" charset="0"/>
              </a:rPr>
              <a:t>евчонку, </a:t>
            </a:r>
            <a:r>
              <a:rPr lang="ru-RU" sz="2400" b="1" i="1">
                <a:latin typeface="Calibri" pitchFamily="34" charset="0"/>
              </a:rPr>
              <a:t>В</a:t>
            </a:r>
            <a:r>
              <a:rPr lang="ru-RU" sz="2400" i="1">
                <a:latin typeface="Calibri" pitchFamily="34" charset="0"/>
              </a:rPr>
              <a:t>елел </a:t>
            </a:r>
            <a:r>
              <a:rPr lang="ru-RU" sz="2400" b="1" i="1">
                <a:latin typeface="Calibri" pitchFamily="34" charset="0"/>
              </a:rPr>
              <a:t>Т</a:t>
            </a:r>
            <a:r>
              <a:rPr lang="ru-RU" sz="2400" i="1">
                <a:latin typeface="Calibri" pitchFamily="34" charset="0"/>
              </a:rPr>
              <a:t>ащить </a:t>
            </a:r>
            <a:r>
              <a:rPr lang="ru-RU" sz="2400" b="1" i="1">
                <a:latin typeface="Calibri" pitchFamily="34" charset="0"/>
              </a:rPr>
              <a:t>П</a:t>
            </a:r>
            <a:r>
              <a:rPr lang="ru-RU" sz="2400" i="1">
                <a:latin typeface="Calibri" pitchFamily="34" charset="0"/>
              </a:rPr>
              <a:t>елёнку» </a:t>
            </a:r>
            <a:r>
              <a:rPr lang="ru-RU" sz="2400">
                <a:latin typeface="Calibri" pitchFamily="34" charset="0"/>
              </a:rPr>
              <a:t>- для  запоминания падежей  (именительный, родительный, дательный, винительный, творительный, предложный).</a:t>
            </a:r>
          </a:p>
          <a:p>
            <a:endParaRPr lang="ru-RU" sz="2400">
              <a:latin typeface="Calibri" pitchFamily="34" charset="0"/>
            </a:endParaRPr>
          </a:p>
          <a:p>
            <a:r>
              <a:rPr lang="ru-RU" sz="2400" b="1" u="sng">
                <a:solidFill>
                  <a:schemeClr val="hlink"/>
                </a:solidFill>
                <a:latin typeface="Calibri" pitchFamily="34" charset="0"/>
              </a:rPr>
              <a:t>Геометрия</a:t>
            </a:r>
            <a:endParaRPr lang="ru-RU" sz="2400" u="sng">
              <a:solidFill>
                <a:schemeClr val="hlink"/>
              </a:solidFill>
              <a:latin typeface="Calibri" pitchFamily="34" charset="0"/>
            </a:endParaRPr>
          </a:p>
          <a:p>
            <a:r>
              <a:rPr lang="ru-RU" sz="2400" i="1">
                <a:latin typeface="Calibri" pitchFamily="34" charset="0"/>
              </a:rPr>
              <a:t>Биссектриса — это крыса (бегает по углам и делит их пополам). </a:t>
            </a:r>
          </a:p>
          <a:p>
            <a:endParaRPr lang="ru-RU">
              <a:latin typeface="Calibri"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18434"/>
                                        </p:tgtEl>
                                        <p:attrNameLst>
                                          <p:attrName>style.visibility</p:attrName>
                                        </p:attrNameLst>
                                      </p:cBhvr>
                                      <p:to>
                                        <p:strVal val="visible"/>
                                      </p:to>
                                    </p:set>
                                    <p:animEffect transition="in" filter="circle(in)">
                                      <p:cBhvr>
                                        <p:cTn id="7" dur="2000"/>
                                        <p:tgtEl>
                                          <p:spTgt spid="184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434"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TextBox 1"/>
          <p:cNvSpPr txBox="1">
            <a:spLocks noChangeArrowheads="1"/>
          </p:cNvSpPr>
          <p:nvPr/>
        </p:nvSpPr>
        <p:spPr bwMode="auto">
          <a:xfrm>
            <a:off x="468313" y="620713"/>
            <a:ext cx="8351837" cy="1190625"/>
          </a:xfrm>
          <a:prstGeom prst="rect">
            <a:avLst/>
          </a:prstGeom>
          <a:solidFill>
            <a:srgbClr val="FFFF99"/>
          </a:solidFill>
          <a:ln w="9525">
            <a:noFill/>
            <a:miter lim="800000"/>
            <a:headEnd/>
            <a:tailEnd/>
          </a:ln>
        </p:spPr>
        <p:txBody>
          <a:bodyPr>
            <a:spAutoFit/>
          </a:bodyPr>
          <a:lstStyle/>
          <a:p>
            <a:pPr algn="ctr"/>
            <a:r>
              <a:rPr lang="ru-RU" sz="3600" b="1" i="1">
                <a:solidFill>
                  <a:srgbClr val="FF3300"/>
                </a:solidFill>
                <a:latin typeface="Times New Roman" pitchFamily="18" charset="0"/>
                <a:cs typeface="Times New Roman" pitchFamily="18" charset="0"/>
              </a:rPr>
              <a:t>К. Д.Ушинский - основоположник   научной   педагогики:</a:t>
            </a:r>
          </a:p>
        </p:txBody>
      </p:sp>
      <p:sp>
        <p:nvSpPr>
          <p:cNvPr id="19458" name="Прямоугольник 3"/>
          <p:cNvSpPr>
            <a:spLocks noChangeArrowheads="1"/>
          </p:cNvSpPr>
          <p:nvPr/>
        </p:nvSpPr>
        <p:spPr bwMode="auto">
          <a:xfrm>
            <a:off x="3348038" y="2413000"/>
            <a:ext cx="5472112" cy="3081338"/>
          </a:xfrm>
          <a:prstGeom prst="rect">
            <a:avLst/>
          </a:prstGeom>
          <a:solidFill>
            <a:srgbClr val="FFCCFF"/>
          </a:solidFill>
          <a:ln w="9525">
            <a:noFill/>
            <a:miter lim="800000"/>
            <a:headEnd/>
            <a:tailEnd/>
          </a:ln>
        </p:spPr>
        <p:txBody>
          <a:bodyPr>
            <a:spAutoFit/>
          </a:bodyPr>
          <a:lstStyle/>
          <a:p>
            <a:r>
              <a:rPr lang="ru-RU" sz="2800">
                <a:solidFill>
                  <a:srgbClr val="002060"/>
                </a:solidFill>
                <a:latin typeface="Calibri" pitchFamily="34" charset="0"/>
              </a:rPr>
              <a:t>«</a:t>
            </a:r>
            <a:r>
              <a:rPr lang="ru-RU" sz="2800" b="1" i="1">
                <a:solidFill>
                  <a:srgbClr val="002060"/>
                </a:solidFill>
                <a:latin typeface="Times New Roman" pitchFamily="18" charset="0"/>
                <a:cs typeface="Times New Roman" pitchFamily="18" charset="0"/>
              </a:rPr>
              <a:t>Учите ребёнка каким-нибудь</a:t>
            </a:r>
          </a:p>
          <a:p>
            <a:r>
              <a:rPr lang="ru-RU" sz="2800" b="1" i="1">
                <a:solidFill>
                  <a:srgbClr val="002060"/>
                </a:solidFill>
                <a:latin typeface="Times New Roman" pitchFamily="18" charset="0"/>
                <a:cs typeface="Times New Roman" pitchFamily="18" charset="0"/>
              </a:rPr>
              <a:t> неизвестным ему пяти </a:t>
            </a:r>
            <a:endParaRPr lang="en-US" sz="2800" b="1" i="1">
              <a:solidFill>
                <a:srgbClr val="002060"/>
              </a:solidFill>
              <a:latin typeface="Times New Roman" pitchFamily="18" charset="0"/>
              <a:cs typeface="Times New Roman" pitchFamily="18" charset="0"/>
            </a:endParaRPr>
          </a:p>
          <a:p>
            <a:r>
              <a:rPr lang="ru-RU" sz="2800" b="1" i="1">
                <a:solidFill>
                  <a:srgbClr val="002060"/>
                </a:solidFill>
                <a:latin typeface="Times New Roman" pitchFamily="18" charset="0"/>
                <a:cs typeface="Times New Roman" pitchFamily="18" charset="0"/>
              </a:rPr>
              <a:t>словам – он будет долго </a:t>
            </a:r>
            <a:endParaRPr lang="en-US" sz="2800" b="1" i="1">
              <a:solidFill>
                <a:srgbClr val="002060"/>
              </a:solidFill>
              <a:latin typeface="Times New Roman" pitchFamily="18" charset="0"/>
              <a:cs typeface="Times New Roman" pitchFamily="18" charset="0"/>
            </a:endParaRPr>
          </a:p>
          <a:p>
            <a:r>
              <a:rPr lang="ru-RU" sz="2800" b="1" i="1">
                <a:solidFill>
                  <a:srgbClr val="002060"/>
                </a:solidFill>
                <a:latin typeface="Times New Roman" pitchFamily="18" charset="0"/>
                <a:cs typeface="Times New Roman" pitchFamily="18" charset="0"/>
              </a:rPr>
              <a:t>и напрасно мучиться, </a:t>
            </a:r>
          </a:p>
          <a:p>
            <a:r>
              <a:rPr lang="ru-RU" sz="2800" b="1" i="1">
                <a:solidFill>
                  <a:srgbClr val="002060"/>
                </a:solidFill>
                <a:latin typeface="Times New Roman" pitchFamily="18" charset="0"/>
                <a:cs typeface="Times New Roman" pitchFamily="18" charset="0"/>
              </a:rPr>
              <a:t>но свяжите двадцать </a:t>
            </a:r>
            <a:endParaRPr lang="en-US" sz="2800" b="1" i="1">
              <a:solidFill>
                <a:srgbClr val="002060"/>
              </a:solidFill>
              <a:latin typeface="Times New Roman" pitchFamily="18" charset="0"/>
              <a:cs typeface="Times New Roman" pitchFamily="18" charset="0"/>
            </a:endParaRPr>
          </a:p>
          <a:p>
            <a:r>
              <a:rPr lang="ru-RU" sz="2800" b="1" i="1">
                <a:solidFill>
                  <a:srgbClr val="002060"/>
                </a:solidFill>
                <a:latin typeface="Times New Roman" pitchFamily="18" charset="0"/>
                <a:cs typeface="Times New Roman" pitchFamily="18" charset="0"/>
              </a:rPr>
              <a:t>таких слов с картинками, </a:t>
            </a:r>
            <a:endParaRPr lang="en-US" sz="2800" b="1" i="1">
              <a:solidFill>
                <a:srgbClr val="002060"/>
              </a:solidFill>
              <a:latin typeface="Times New Roman" pitchFamily="18" charset="0"/>
              <a:cs typeface="Times New Roman" pitchFamily="18" charset="0"/>
            </a:endParaRPr>
          </a:p>
          <a:p>
            <a:r>
              <a:rPr lang="ru-RU" sz="2800" b="1" i="1">
                <a:solidFill>
                  <a:srgbClr val="002060"/>
                </a:solidFill>
                <a:latin typeface="Times New Roman" pitchFamily="18" charset="0"/>
                <a:cs typeface="Times New Roman" pitchFamily="18" charset="0"/>
              </a:rPr>
              <a:t>и он их усвоит на лету». </a:t>
            </a:r>
            <a:endParaRPr lang="en-US" sz="2800" b="1" i="1">
              <a:solidFill>
                <a:srgbClr val="002060"/>
              </a:solidFill>
              <a:latin typeface="Times New Roman" pitchFamily="18" charset="0"/>
              <a:cs typeface="Times New Roman" pitchFamily="18" charset="0"/>
            </a:endParaRPr>
          </a:p>
        </p:txBody>
      </p:sp>
      <p:pic>
        <p:nvPicPr>
          <p:cNvPr id="6" name="Picture 2" descr="http://didaktor.ru/wp-content/uploads/2011/02/ushin1.jpg"/>
          <p:cNvPicPr>
            <a:picLocks noChangeAspect="1" noChangeArrowheads="1"/>
          </p:cNvPicPr>
          <p:nvPr/>
        </p:nvPicPr>
        <p:blipFill>
          <a:blip r:embed="rId2"/>
          <a:srcRect/>
          <a:stretch>
            <a:fillRect/>
          </a:stretch>
        </p:blipFill>
        <p:spPr bwMode="auto">
          <a:xfrm>
            <a:off x="684213" y="2492375"/>
            <a:ext cx="2292350" cy="2955925"/>
          </a:xfrm>
          <a:prstGeom prst="rect">
            <a:avLst/>
          </a:prstGeom>
          <a:ln>
            <a:noFill/>
          </a:ln>
          <a:effectLst>
            <a:outerShdw blurRad="292100" dist="139700" dir="2700000" algn="tl" rotWithShape="0">
              <a:srgbClr val="333333">
                <a:alpha val="65000"/>
              </a:srgbClr>
            </a:outerShdw>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19458"/>
                                        </p:tgtEl>
                                        <p:attrNameLst>
                                          <p:attrName>style.visibility</p:attrName>
                                        </p:attrNameLst>
                                      </p:cBhvr>
                                      <p:to>
                                        <p:strVal val="visible"/>
                                      </p:to>
                                    </p:set>
                                    <p:animEffect transition="in" filter="diamond(in)">
                                      <p:cBhvr>
                                        <p:cTn id="7" dur="2000"/>
                                        <p:tgtEl>
                                          <p:spTgt spid="194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458"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5" descr="img1"/>
          <p:cNvPicPr>
            <a:picLocks noChangeAspect="1" noChangeArrowheads="1"/>
          </p:cNvPicPr>
          <p:nvPr/>
        </p:nvPicPr>
        <p:blipFill>
          <a:blip r:embed="rId2"/>
          <a:srcRect/>
          <a:stretch>
            <a:fillRect/>
          </a:stretch>
        </p:blipFill>
        <p:spPr bwMode="auto">
          <a:xfrm>
            <a:off x="323850" y="404813"/>
            <a:ext cx="1958975" cy="1800225"/>
          </a:xfrm>
          <a:prstGeom prst="rect">
            <a:avLst/>
          </a:prstGeom>
          <a:noFill/>
          <a:ln w="9525">
            <a:noFill/>
            <a:miter lim="800000"/>
            <a:headEnd/>
            <a:tailEnd/>
          </a:ln>
        </p:spPr>
      </p:pic>
      <p:sp>
        <p:nvSpPr>
          <p:cNvPr id="20482" name="TextBox 3"/>
          <p:cNvSpPr txBox="1">
            <a:spLocks noChangeArrowheads="1"/>
          </p:cNvSpPr>
          <p:nvPr/>
        </p:nvSpPr>
        <p:spPr bwMode="auto">
          <a:xfrm>
            <a:off x="3708400" y="981075"/>
            <a:ext cx="2519363" cy="368300"/>
          </a:xfrm>
          <a:prstGeom prst="rect">
            <a:avLst/>
          </a:prstGeom>
          <a:solidFill>
            <a:srgbClr val="FFCCFF"/>
          </a:solidFill>
          <a:ln w="9525">
            <a:noFill/>
            <a:miter lim="800000"/>
            <a:headEnd/>
            <a:tailEnd/>
          </a:ln>
        </p:spPr>
        <p:txBody>
          <a:bodyPr>
            <a:spAutoFit/>
          </a:bodyPr>
          <a:lstStyle/>
          <a:p>
            <a:r>
              <a:rPr lang="ru-RU" b="1" i="1">
                <a:latin typeface="Times New Roman" pitchFamily="18" charset="0"/>
                <a:cs typeface="Times New Roman" pitchFamily="18" charset="0"/>
              </a:rPr>
              <a:t>Мнемоквадрат</a:t>
            </a:r>
          </a:p>
        </p:txBody>
      </p:sp>
      <p:sp>
        <p:nvSpPr>
          <p:cNvPr id="5" name="Стрелка влево 4"/>
          <p:cNvSpPr/>
          <p:nvPr/>
        </p:nvSpPr>
        <p:spPr>
          <a:xfrm>
            <a:off x="2484438" y="1196975"/>
            <a:ext cx="977900" cy="215900"/>
          </a:xfrm>
          <a:prstGeom prst="leftArrow">
            <a:avLst/>
          </a:prstGeom>
          <a:gradFill>
            <a:gsLst>
              <a:gs pos="0">
                <a:srgbClr val="03D4A8"/>
              </a:gs>
              <a:gs pos="25000">
                <a:srgbClr val="21D6E0"/>
              </a:gs>
              <a:gs pos="75000">
                <a:srgbClr val="0087E6"/>
              </a:gs>
              <a:gs pos="100000">
                <a:srgbClr val="005CBF"/>
              </a:gs>
            </a:gsLst>
            <a:lin ang="5400000" scaled="0"/>
          </a:gra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ru-RU" dirty="0">
              <a:solidFill>
                <a:schemeClr val="accent2">
                  <a:lumMod val="50000"/>
                </a:schemeClr>
              </a:solidFill>
            </a:endParaRPr>
          </a:p>
        </p:txBody>
      </p:sp>
      <p:pic>
        <p:nvPicPr>
          <p:cNvPr id="6" name="Picture 6" descr="img2"/>
          <p:cNvPicPr>
            <a:picLocks noChangeAspect="1" noChangeArrowheads="1"/>
          </p:cNvPicPr>
          <p:nvPr/>
        </p:nvPicPr>
        <p:blipFill>
          <a:blip r:embed="rId3"/>
          <a:srcRect/>
          <a:stretch>
            <a:fillRect/>
          </a:stretch>
        </p:blipFill>
        <p:spPr bwMode="auto">
          <a:xfrm>
            <a:off x="3851275" y="1773238"/>
            <a:ext cx="4721225" cy="1584325"/>
          </a:xfrm>
          <a:prstGeom prst="rect">
            <a:avLst/>
          </a:prstGeom>
          <a:noFill/>
          <a:ln w="9525">
            <a:noFill/>
            <a:miter lim="800000"/>
            <a:headEnd/>
            <a:tailEnd/>
          </a:ln>
        </p:spPr>
      </p:pic>
      <p:sp>
        <p:nvSpPr>
          <p:cNvPr id="7" name="Стрелка влево 6"/>
          <p:cNvSpPr/>
          <p:nvPr/>
        </p:nvSpPr>
        <p:spPr>
          <a:xfrm rot="10800000">
            <a:off x="2771775" y="2636838"/>
            <a:ext cx="977900" cy="215900"/>
          </a:xfrm>
          <a:prstGeom prst="leftArrow">
            <a:avLst/>
          </a:prstGeom>
          <a:gradFill>
            <a:gsLst>
              <a:gs pos="0">
                <a:srgbClr val="03D4A8"/>
              </a:gs>
              <a:gs pos="25000">
                <a:srgbClr val="21D6E0"/>
              </a:gs>
              <a:gs pos="75000">
                <a:srgbClr val="0087E6"/>
              </a:gs>
              <a:gs pos="100000">
                <a:srgbClr val="005CBF"/>
              </a:gs>
            </a:gsLst>
            <a:lin ang="5400000" scaled="0"/>
          </a:gra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ru-RU" dirty="0">
              <a:solidFill>
                <a:schemeClr val="accent2">
                  <a:lumMod val="50000"/>
                </a:schemeClr>
              </a:solidFill>
            </a:endParaRPr>
          </a:p>
        </p:txBody>
      </p:sp>
      <p:sp>
        <p:nvSpPr>
          <p:cNvPr id="20486" name="TextBox 7"/>
          <p:cNvSpPr txBox="1">
            <a:spLocks noChangeArrowheads="1"/>
          </p:cNvSpPr>
          <p:nvPr/>
        </p:nvSpPr>
        <p:spPr bwMode="auto">
          <a:xfrm>
            <a:off x="755650" y="2636838"/>
            <a:ext cx="1871663" cy="366712"/>
          </a:xfrm>
          <a:prstGeom prst="rect">
            <a:avLst/>
          </a:prstGeom>
          <a:solidFill>
            <a:srgbClr val="FFCCFF"/>
          </a:solidFill>
          <a:ln w="9525">
            <a:noFill/>
            <a:miter lim="800000"/>
            <a:headEnd/>
            <a:tailEnd/>
          </a:ln>
        </p:spPr>
        <p:txBody>
          <a:bodyPr>
            <a:spAutoFit/>
          </a:bodyPr>
          <a:lstStyle/>
          <a:p>
            <a:r>
              <a:rPr lang="ru-RU" b="1" i="1">
                <a:latin typeface="Times New Roman" pitchFamily="18" charset="0"/>
                <a:cs typeface="Times New Roman" pitchFamily="18" charset="0"/>
              </a:rPr>
              <a:t>Мнемодорожка</a:t>
            </a:r>
          </a:p>
        </p:txBody>
      </p:sp>
      <p:pic>
        <p:nvPicPr>
          <p:cNvPr id="9" name="Picture 7" descr="img3"/>
          <p:cNvPicPr>
            <a:picLocks noChangeAspect="1" noChangeArrowheads="1"/>
          </p:cNvPicPr>
          <p:nvPr/>
        </p:nvPicPr>
        <p:blipFill>
          <a:blip r:embed="rId4"/>
          <a:srcRect/>
          <a:stretch>
            <a:fillRect/>
          </a:stretch>
        </p:blipFill>
        <p:spPr bwMode="auto">
          <a:xfrm>
            <a:off x="468313" y="3716338"/>
            <a:ext cx="4170362" cy="2736850"/>
          </a:xfrm>
          <a:prstGeom prst="rect">
            <a:avLst/>
          </a:prstGeom>
          <a:noFill/>
          <a:ln w="9525">
            <a:noFill/>
            <a:miter lim="800000"/>
            <a:headEnd/>
            <a:tailEnd/>
          </a:ln>
        </p:spPr>
      </p:pic>
      <p:sp>
        <p:nvSpPr>
          <p:cNvPr id="10" name="Стрелка влево 9"/>
          <p:cNvSpPr/>
          <p:nvPr/>
        </p:nvSpPr>
        <p:spPr>
          <a:xfrm>
            <a:off x="4932363" y="5084763"/>
            <a:ext cx="977900" cy="215900"/>
          </a:xfrm>
          <a:prstGeom prst="leftArrow">
            <a:avLst/>
          </a:prstGeom>
          <a:gradFill>
            <a:gsLst>
              <a:gs pos="0">
                <a:srgbClr val="03D4A8"/>
              </a:gs>
              <a:gs pos="25000">
                <a:srgbClr val="21D6E0"/>
              </a:gs>
              <a:gs pos="75000">
                <a:srgbClr val="0087E6"/>
              </a:gs>
              <a:gs pos="100000">
                <a:srgbClr val="005CBF"/>
              </a:gs>
            </a:gsLst>
            <a:lin ang="5400000" scaled="0"/>
          </a:gra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ru-RU" dirty="0">
              <a:solidFill>
                <a:schemeClr val="accent2">
                  <a:lumMod val="50000"/>
                </a:schemeClr>
              </a:solidFill>
            </a:endParaRPr>
          </a:p>
        </p:txBody>
      </p:sp>
      <p:sp>
        <p:nvSpPr>
          <p:cNvPr id="20489" name="TextBox 10"/>
          <p:cNvSpPr txBox="1">
            <a:spLocks noChangeArrowheads="1"/>
          </p:cNvSpPr>
          <p:nvPr/>
        </p:nvSpPr>
        <p:spPr bwMode="auto">
          <a:xfrm>
            <a:off x="6011863" y="5013325"/>
            <a:ext cx="2736850" cy="366713"/>
          </a:xfrm>
          <a:prstGeom prst="rect">
            <a:avLst/>
          </a:prstGeom>
          <a:solidFill>
            <a:srgbClr val="FFCCFF"/>
          </a:solidFill>
          <a:ln w="9525">
            <a:noFill/>
            <a:miter lim="800000"/>
            <a:headEnd/>
            <a:tailEnd/>
          </a:ln>
        </p:spPr>
        <p:txBody>
          <a:bodyPr>
            <a:spAutoFit/>
          </a:bodyPr>
          <a:lstStyle/>
          <a:p>
            <a:r>
              <a:rPr lang="ru-RU" b="1" i="1">
                <a:latin typeface="Times New Roman" pitchFamily="18" charset="0"/>
                <a:cs typeface="Times New Roman" pitchFamily="18" charset="0"/>
              </a:rPr>
              <a:t>Мнемотаблица</a:t>
            </a:r>
            <a:endParaRPr lang="ru-RU">
              <a:latin typeface="Calibri"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4"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wheel(4)">
                                      <p:cBhvr>
                                        <p:cTn id="12" dur="20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21" presetClass="entr" presetSubtype="4" fill="hold"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wheel(4)">
                                      <p:cBhvr>
                                        <p:cTn id="17" dur="2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p:cNvSpPr>
          <p:nvPr>
            <p:ph type="title"/>
          </p:nvPr>
        </p:nvSpPr>
        <p:spPr>
          <a:solidFill>
            <a:srgbClr val="CC99FF"/>
          </a:solidFill>
        </p:spPr>
        <p:txBody>
          <a:bodyPr/>
          <a:lstStyle/>
          <a:p>
            <a:r>
              <a:rPr lang="ru-RU" smtClean="0">
                <a:solidFill>
                  <a:schemeClr val="folHlink"/>
                </a:solidFill>
                <a:latin typeface="Arial" charset="0"/>
              </a:rPr>
              <a:t>Мнемотехника</a:t>
            </a:r>
          </a:p>
        </p:txBody>
      </p:sp>
      <p:sp>
        <p:nvSpPr>
          <p:cNvPr id="28675" name="Rectangle 3"/>
          <p:cNvSpPr>
            <a:spLocks noGrp="1"/>
          </p:cNvSpPr>
          <p:nvPr>
            <p:ph type="body" idx="1"/>
          </p:nvPr>
        </p:nvSpPr>
        <p:spPr>
          <a:solidFill>
            <a:srgbClr val="FFCCFF"/>
          </a:solidFill>
        </p:spPr>
        <p:txBody>
          <a:bodyPr/>
          <a:lstStyle/>
          <a:p>
            <a:pPr algn="just" eaLnBrk="1" hangingPunct="1">
              <a:lnSpc>
                <a:spcPct val="90000"/>
              </a:lnSpc>
            </a:pPr>
            <a:r>
              <a:rPr lang="ru-RU" sz="1800" smtClean="0">
                <a:solidFill>
                  <a:schemeClr val="hlink"/>
                </a:solidFill>
              </a:rPr>
              <a:t>Как любая работа, мнемотехника строится от простого к сложному. Необходимо начинать работу с простейших мнемоквадратов, последовательно переходить к мнемодорожкам, и позже - к мнемотаблицам.</a:t>
            </a:r>
            <a:endParaRPr lang="ru-RU" sz="1800" smtClean="0">
              <a:solidFill>
                <a:schemeClr val="hlink"/>
              </a:solidFill>
              <a:latin typeface="Arial" charset="0"/>
            </a:endParaRPr>
          </a:p>
          <a:p>
            <a:pPr algn="just" eaLnBrk="1" hangingPunct="1">
              <a:lnSpc>
                <a:spcPct val="90000"/>
              </a:lnSpc>
              <a:buFont typeface="Arial" charset="0"/>
              <a:buNone/>
            </a:pPr>
            <a:endParaRPr lang="ru-RU" sz="1800" smtClean="0">
              <a:solidFill>
                <a:schemeClr val="hlink"/>
              </a:solidFill>
              <a:latin typeface="Arial" charset="0"/>
            </a:endParaRPr>
          </a:p>
          <a:p>
            <a:pPr algn="just" eaLnBrk="1" hangingPunct="1">
              <a:lnSpc>
                <a:spcPct val="90000"/>
              </a:lnSpc>
            </a:pPr>
            <a:r>
              <a:rPr lang="ru-RU" sz="1800" smtClean="0">
                <a:solidFill>
                  <a:schemeClr val="folHlink"/>
                </a:solidFill>
              </a:rPr>
              <a:t>Содержание мнемотаблицы - это графическое или частично графическое изображение персонажей сказки, явлений природы, некоторых действий и др. путем выделения главных смысловых звеньев сюжета рассказа. </a:t>
            </a:r>
            <a:r>
              <a:rPr lang="ru-RU" sz="1800" u="sng" smtClean="0">
                <a:solidFill>
                  <a:schemeClr val="folHlink"/>
                </a:solidFill>
              </a:rPr>
              <a:t>Главное</a:t>
            </a:r>
            <a:r>
              <a:rPr lang="ru-RU" sz="1800" smtClean="0">
                <a:solidFill>
                  <a:schemeClr val="folHlink"/>
                </a:solidFill>
              </a:rPr>
              <a:t> – нужно передать условно-наглядную схему, изобразить так, чтобы нарисованное было понятно детям.</a:t>
            </a:r>
            <a:endParaRPr lang="ru-RU" sz="1800" smtClean="0">
              <a:solidFill>
                <a:schemeClr val="folHlink"/>
              </a:solidFill>
              <a:latin typeface="Arial" charset="0"/>
            </a:endParaRPr>
          </a:p>
          <a:p>
            <a:pPr algn="just" eaLnBrk="1" hangingPunct="1">
              <a:lnSpc>
                <a:spcPct val="90000"/>
              </a:lnSpc>
              <a:buFont typeface="Arial" charset="0"/>
              <a:buNone/>
            </a:pPr>
            <a:endParaRPr lang="ru-RU" sz="1800" smtClean="0">
              <a:solidFill>
                <a:schemeClr val="folHlink"/>
              </a:solidFill>
              <a:latin typeface="Arial" charset="0"/>
            </a:endParaRPr>
          </a:p>
          <a:p>
            <a:pPr algn="just" eaLnBrk="1" hangingPunct="1">
              <a:lnSpc>
                <a:spcPct val="90000"/>
              </a:lnSpc>
            </a:pPr>
            <a:r>
              <a:rPr lang="ru-RU" sz="2000" b="1" u="sng" smtClean="0">
                <a:solidFill>
                  <a:schemeClr val="hlink"/>
                </a:solidFill>
              </a:rPr>
              <a:t>Суть мнемосхем</a:t>
            </a:r>
            <a:r>
              <a:rPr lang="ru-RU" sz="2000" smtClean="0">
                <a:solidFill>
                  <a:schemeClr val="hlink"/>
                </a:solidFill>
              </a:rPr>
              <a:t> заключается в следующем: на каждое слово или маленькое словосочетание придумывается картинка (изображение); таким образом, весь текст зарисовывается схематично. Глядя на эти схемы – рисунки ребёнок легко воспроизводит текстовую информацию.</a:t>
            </a:r>
            <a:endParaRPr lang="ru-RU" sz="1800" smtClean="0">
              <a:solidFill>
                <a:schemeClr val="hlink"/>
              </a:solidFill>
              <a:latin typeface="Arial" charset="0"/>
            </a:endParaRPr>
          </a:p>
          <a:p>
            <a:pPr algn="just" eaLnBrk="1" hangingPunct="1">
              <a:lnSpc>
                <a:spcPct val="90000"/>
              </a:lnSpc>
            </a:pPr>
            <a:endParaRPr lang="ru-RU" sz="1800" smtClean="0">
              <a:solidFill>
                <a:schemeClr val="hlink"/>
              </a:solidFill>
              <a:latin typeface="Arial" charset="0"/>
            </a:endParaRPr>
          </a:p>
          <a:p>
            <a:pPr algn="just" eaLnBrk="1" hangingPunct="1">
              <a:lnSpc>
                <a:spcPct val="80000"/>
              </a:lnSpc>
              <a:buClr>
                <a:srgbClr val="000000"/>
              </a:buClr>
              <a:buFont typeface="Wingdings" pitchFamily="2" charset="2"/>
              <a:buNone/>
            </a:pPr>
            <a:endParaRPr lang="ru-RU" sz="2000" smtClean="0">
              <a:solidFill>
                <a:schemeClr val="hlink"/>
              </a:solidFill>
            </a:endParaRPr>
          </a:p>
          <a:p>
            <a:pPr>
              <a:lnSpc>
                <a:spcPct val="90000"/>
              </a:lnSpc>
            </a:pPr>
            <a:endParaRPr lang="ru-RU" sz="2400" smtClean="0">
              <a:solidFill>
                <a:schemeClr val="folHlink"/>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8675">
                                            <p:txEl>
                                              <p:pRg st="0" end="0"/>
                                            </p:txEl>
                                          </p:spTgt>
                                        </p:tgtEl>
                                        <p:attrNameLst>
                                          <p:attrName>style.visibility</p:attrName>
                                        </p:attrNameLst>
                                      </p:cBhvr>
                                      <p:to>
                                        <p:strVal val="visible"/>
                                      </p:to>
                                    </p:set>
                                    <p:animEffect transition="in" filter="circle(in)">
                                      <p:cBhvr>
                                        <p:cTn id="7" dur="2000"/>
                                        <p:tgtEl>
                                          <p:spTgt spid="2867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28675">
                                            <p:txEl>
                                              <p:pRg st="2" end="2"/>
                                            </p:txEl>
                                          </p:spTgt>
                                        </p:tgtEl>
                                        <p:attrNameLst>
                                          <p:attrName>style.visibility</p:attrName>
                                        </p:attrNameLst>
                                      </p:cBhvr>
                                      <p:to>
                                        <p:strVal val="visible"/>
                                      </p:to>
                                    </p:set>
                                    <p:animEffect transition="in" filter="circle(in)">
                                      <p:cBhvr>
                                        <p:cTn id="12" dur="2000"/>
                                        <p:tgtEl>
                                          <p:spTgt spid="28675">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grpId="0" nodeType="clickEffect">
                                  <p:stCondLst>
                                    <p:cond delay="0"/>
                                  </p:stCondLst>
                                  <p:childTnLst>
                                    <p:set>
                                      <p:cBhvr>
                                        <p:cTn id="16" dur="1" fill="hold">
                                          <p:stCondLst>
                                            <p:cond delay="0"/>
                                          </p:stCondLst>
                                        </p:cTn>
                                        <p:tgtEl>
                                          <p:spTgt spid="28675">
                                            <p:txEl>
                                              <p:pRg st="4" end="4"/>
                                            </p:txEl>
                                          </p:spTgt>
                                        </p:tgtEl>
                                        <p:attrNameLst>
                                          <p:attrName>style.visibility</p:attrName>
                                        </p:attrNameLst>
                                      </p:cBhvr>
                                      <p:to>
                                        <p:strVal val="visible"/>
                                      </p:to>
                                    </p:set>
                                    <p:animEffect transition="in" filter="circle(in)">
                                      <p:cBhvr>
                                        <p:cTn id="17" dur="2000"/>
                                        <p:tgtEl>
                                          <p:spTgt spid="28675">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675" grpId="0" uiExpand="1"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9" name="Rectangle 3"/>
          <p:cNvSpPr>
            <a:spLocks noGrp="1"/>
          </p:cNvSpPr>
          <p:nvPr>
            <p:ph type="body" idx="1"/>
          </p:nvPr>
        </p:nvSpPr>
        <p:spPr>
          <a:xfrm>
            <a:off x="468313" y="692150"/>
            <a:ext cx="8229600" cy="4525963"/>
          </a:xfrm>
          <a:solidFill>
            <a:srgbClr val="FFFFFF"/>
          </a:solidFill>
        </p:spPr>
        <p:txBody>
          <a:bodyPr/>
          <a:lstStyle/>
          <a:p>
            <a:pPr>
              <a:lnSpc>
                <a:spcPct val="80000"/>
              </a:lnSpc>
              <a:buFont typeface="Arial" charset="0"/>
              <a:buNone/>
            </a:pPr>
            <a:r>
              <a:rPr lang="ru-RU" sz="2000" smtClean="0">
                <a:latin typeface="Arial" charset="0"/>
              </a:rPr>
              <a:t>       Мнемотаблицы</a:t>
            </a:r>
            <a:r>
              <a:rPr lang="ru-RU" sz="2000" smtClean="0">
                <a:solidFill>
                  <a:srgbClr val="FF3300"/>
                </a:solidFill>
                <a:latin typeface="Arial" charset="0"/>
              </a:rPr>
              <a:t> </a:t>
            </a:r>
            <a:r>
              <a:rPr lang="ru-RU" sz="2000" smtClean="0">
                <a:latin typeface="Arial" charset="0"/>
              </a:rPr>
              <a:t>– схемы служат дидактическим материалом в моей работе по развитию связной речи детей. Я их использую для:</a:t>
            </a:r>
          </a:p>
          <a:p>
            <a:pPr>
              <a:lnSpc>
                <a:spcPct val="80000"/>
              </a:lnSpc>
            </a:pPr>
            <a:r>
              <a:rPr lang="ru-RU" sz="2000" smtClean="0">
                <a:solidFill>
                  <a:schemeClr val="hlink"/>
                </a:solidFill>
                <a:latin typeface="Arial" charset="0"/>
              </a:rPr>
              <a:t> обогащения словарного запаса, </a:t>
            </a:r>
          </a:p>
          <a:p>
            <a:pPr>
              <a:lnSpc>
                <a:spcPct val="80000"/>
              </a:lnSpc>
            </a:pPr>
            <a:r>
              <a:rPr lang="ru-RU" sz="2000" smtClean="0">
                <a:solidFill>
                  <a:schemeClr val="hlink"/>
                </a:solidFill>
                <a:latin typeface="Arial" charset="0"/>
              </a:rPr>
              <a:t> при обучении составлению рассказов, </a:t>
            </a:r>
          </a:p>
          <a:p>
            <a:pPr>
              <a:lnSpc>
                <a:spcPct val="80000"/>
              </a:lnSpc>
            </a:pPr>
            <a:r>
              <a:rPr lang="ru-RU" sz="2000" smtClean="0">
                <a:solidFill>
                  <a:schemeClr val="hlink"/>
                </a:solidFill>
                <a:latin typeface="Arial" charset="0"/>
              </a:rPr>
              <a:t>при пересказах художественной литературы, </a:t>
            </a:r>
          </a:p>
          <a:p>
            <a:pPr>
              <a:lnSpc>
                <a:spcPct val="80000"/>
              </a:lnSpc>
            </a:pPr>
            <a:r>
              <a:rPr lang="ru-RU" sz="2000" smtClean="0">
                <a:solidFill>
                  <a:schemeClr val="hlink"/>
                </a:solidFill>
                <a:latin typeface="Arial" charset="0"/>
              </a:rPr>
              <a:t>при отгадывании и загадывании загадок, </a:t>
            </a:r>
          </a:p>
          <a:p>
            <a:pPr>
              <a:lnSpc>
                <a:spcPct val="80000"/>
              </a:lnSpc>
            </a:pPr>
            <a:r>
              <a:rPr lang="ru-RU" sz="2000" smtClean="0">
                <a:solidFill>
                  <a:schemeClr val="hlink"/>
                </a:solidFill>
                <a:latin typeface="Arial" charset="0"/>
              </a:rPr>
              <a:t>при заучивании стихов. </a:t>
            </a:r>
          </a:p>
          <a:p>
            <a:pPr>
              <a:lnSpc>
                <a:spcPct val="80000"/>
              </a:lnSpc>
              <a:buFont typeface="Arial" charset="0"/>
              <a:buNone/>
            </a:pPr>
            <a:endParaRPr lang="ru-RU" sz="2000" smtClean="0">
              <a:solidFill>
                <a:schemeClr val="hlink"/>
              </a:solidFill>
              <a:latin typeface="Arial" charset="0"/>
            </a:endParaRPr>
          </a:p>
          <a:p>
            <a:pPr>
              <a:lnSpc>
                <a:spcPct val="80000"/>
              </a:lnSpc>
            </a:pPr>
            <a:r>
              <a:rPr lang="ru-RU" sz="2000" smtClean="0">
                <a:solidFill>
                  <a:srgbClr val="5A2C64"/>
                </a:solidFill>
                <a:latin typeface="Arial" charset="0"/>
              </a:rPr>
              <a:t>Схемы служат своеобразным </a:t>
            </a:r>
            <a:r>
              <a:rPr lang="ru-RU" sz="2000" b="1" smtClean="0">
                <a:solidFill>
                  <a:srgbClr val="5A2C64"/>
                </a:solidFill>
                <a:latin typeface="Arial" charset="0"/>
              </a:rPr>
              <a:t>зрительным планом</a:t>
            </a:r>
            <a:r>
              <a:rPr lang="ru-RU" sz="2000" smtClean="0">
                <a:solidFill>
                  <a:srgbClr val="5A2C64"/>
                </a:solidFill>
                <a:latin typeface="Arial" charset="0"/>
              </a:rPr>
              <a:t> для создания монологов, помогают детям выстраивать:</a:t>
            </a:r>
          </a:p>
          <a:p>
            <a:pPr>
              <a:lnSpc>
                <a:spcPct val="80000"/>
              </a:lnSpc>
            </a:pPr>
            <a:endParaRPr lang="ru-RU" sz="2000" smtClean="0">
              <a:solidFill>
                <a:srgbClr val="5A2C64"/>
              </a:solidFill>
              <a:latin typeface="Arial" charset="0"/>
            </a:endParaRPr>
          </a:p>
          <a:p>
            <a:pPr>
              <a:lnSpc>
                <a:spcPct val="80000"/>
              </a:lnSpc>
            </a:pPr>
            <a:r>
              <a:rPr lang="ru-RU" sz="2000" smtClean="0">
                <a:solidFill>
                  <a:srgbClr val="5A2C64"/>
                </a:solidFill>
                <a:latin typeface="Arial" charset="0"/>
              </a:rPr>
              <a:t>- строение рассказа,</a:t>
            </a:r>
          </a:p>
          <a:p>
            <a:pPr>
              <a:lnSpc>
                <a:spcPct val="80000"/>
              </a:lnSpc>
            </a:pPr>
            <a:r>
              <a:rPr lang="ru-RU" sz="2000" smtClean="0">
                <a:solidFill>
                  <a:srgbClr val="5A2C64"/>
                </a:solidFill>
                <a:latin typeface="Arial" charset="0"/>
              </a:rPr>
              <a:t>- последовательность рассказа,</a:t>
            </a:r>
          </a:p>
          <a:p>
            <a:pPr>
              <a:lnSpc>
                <a:spcPct val="80000"/>
              </a:lnSpc>
            </a:pPr>
            <a:r>
              <a:rPr lang="ru-RU" sz="2000" smtClean="0">
                <a:solidFill>
                  <a:srgbClr val="5A2C64"/>
                </a:solidFill>
                <a:latin typeface="Arial" charset="0"/>
              </a:rPr>
              <a:t>- лексико-грамматическую наполняемость рассказа.</a:t>
            </a:r>
          </a:p>
          <a:p>
            <a:pPr>
              <a:lnSpc>
                <a:spcPct val="80000"/>
              </a:lnSpc>
              <a:buFont typeface="Arial" charset="0"/>
              <a:buNone/>
            </a:pPr>
            <a:endParaRPr lang="ru-RU" sz="2000" smtClean="0">
              <a:solidFill>
                <a:schemeClr val="hlink"/>
              </a:solidFill>
              <a:latin typeface="Arial" charset="0"/>
            </a:endParaRPr>
          </a:p>
          <a:p>
            <a:pPr>
              <a:lnSpc>
                <a:spcPct val="80000"/>
              </a:lnSpc>
            </a:pPr>
            <a:endParaRPr lang="ru-RU" sz="2000" smtClean="0">
              <a:solidFill>
                <a:schemeClr val="hlink"/>
              </a:solidFill>
            </a:endParaRPr>
          </a:p>
        </p:txBody>
      </p:sp>
      <p:pic>
        <p:nvPicPr>
          <p:cNvPr id="29700" name="Picture 1" descr="baby18"/>
          <p:cNvPicPr>
            <a:picLocks noChangeAspect="1" noChangeArrowheads="1" noCrop="1"/>
          </p:cNvPicPr>
          <p:nvPr/>
        </p:nvPicPr>
        <p:blipFill>
          <a:blip r:embed="rId2"/>
          <a:srcRect/>
          <a:stretch>
            <a:fillRect/>
          </a:stretch>
        </p:blipFill>
        <p:spPr bwMode="auto">
          <a:xfrm>
            <a:off x="7235825" y="1557338"/>
            <a:ext cx="1181100" cy="1712912"/>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6" fill="hold" grpId="0" nodeType="clickEffect">
                                  <p:stCondLst>
                                    <p:cond delay="0"/>
                                  </p:stCondLst>
                                  <p:childTnLst>
                                    <p:set>
                                      <p:cBhvr>
                                        <p:cTn id="6" dur="1" fill="hold">
                                          <p:stCondLst>
                                            <p:cond delay="0"/>
                                          </p:stCondLst>
                                        </p:cTn>
                                        <p:tgtEl>
                                          <p:spTgt spid="29699">
                                            <p:txEl>
                                              <p:pRg st="0" end="0"/>
                                            </p:txEl>
                                          </p:spTgt>
                                        </p:tgtEl>
                                        <p:attrNameLst>
                                          <p:attrName>style.visibility</p:attrName>
                                        </p:attrNameLst>
                                      </p:cBhvr>
                                      <p:to>
                                        <p:strVal val="visible"/>
                                      </p:to>
                                    </p:set>
                                    <p:animEffect transition="in" filter="barn(inHorizontal)">
                                      <p:cBhvr>
                                        <p:cTn id="7" dur="2000"/>
                                        <p:tgtEl>
                                          <p:spTgt spid="2969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6" fill="hold" grpId="0" nodeType="clickEffect">
                                  <p:stCondLst>
                                    <p:cond delay="0"/>
                                  </p:stCondLst>
                                  <p:childTnLst>
                                    <p:set>
                                      <p:cBhvr>
                                        <p:cTn id="11" dur="1" fill="hold">
                                          <p:stCondLst>
                                            <p:cond delay="0"/>
                                          </p:stCondLst>
                                        </p:cTn>
                                        <p:tgtEl>
                                          <p:spTgt spid="29699">
                                            <p:txEl>
                                              <p:pRg st="1" end="1"/>
                                            </p:txEl>
                                          </p:spTgt>
                                        </p:tgtEl>
                                        <p:attrNameLst>
                                          <p:attrName>style.visibility</p:attrName>
                                        </p:attrNameLst>
                                      </p:cBhvr>
                                      <p:to>
                                        <p:strVal val="visible"/>
                                      </p:to>
                                    </p:set>
                                    <p:animEffect transition="in" filter="barn(inHorizontal)">
                                      <p:cBhvr>
                                        <p:cTn id="12" dur="2000"/>
                                        <p:tgtEl>
                                          <p:spTgt spid="29699">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6" fill="hold" grpId="0" nodeType="clickEffect">
                                  <p:stCondLst>
                                    <p:cond delay="0"/>
                                  </p:stCondLst>
                                  <p:childTnLst>
                                    <p:set>
                                      <p:cBhvr>
                                        <p:cTn id="16" dur="1" fill="hold">
                                          <p:stCondLst>
                                            <p:cond delay="0"/>
                                          </p:stCondLst>
                                        </p:cTn>
                                        <p:tgtEl>
                                          <p:spTgt spid="29699">
                                            <p:txEl>
                                              <p:pRg st="2" end="2"/>
                                            </p:txEl>
                                          </p:spTgt>
                                        </p:tgtEl>
                                        <p:attrNameLst>
                                          <p:attrName>style.visibility</p:attrName>
                                        </p:attrNameLst>
                                      </p:cBhvr>
                                      <p:to>
                                        <p:strVal val="visible"/>
                                      </p:to>
                                    </p:set>
                                    <p:animEffect transition="in" filter="barn(inHorizontal)">
                                      <p:cBhvr>
                                        <p:cTn id="17" dur="2000"/>
                                        <p:tgtEl>
                                          <p:spTgt spid="29699">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6" fill="hold" grpId="0" nodeType="clickEffect">
                                  <p:stCondLst>
                                    <p:cond delay="0"/>
                                  </p:stCondLst>
                                  <p:childTnLst>
                                    <p:set>
                                      <p:cBhvr>
                                        <p:cTn id="21" dur="1" fill="hold">
                                          <p:stCondLst>
                                            <p:cond delay="0"/>
                                          </p:stCondLst>
                                        </p:cTn>
                                        <p:tgtEl>
                                          <p:spTgt spid="29699">
                                            <p:txEl>
                                              <p:pRg st="3" end="3"/>
                                            </p:txEl>
                                          </p:spTgt>
                                        </p:tgtEl>
                                        <p:attrNameLst>
                                          <p:attrName>style.visibility</p:attrName>
                                        </p:attrNameLst>
                                      </p:cBhvr>
                                      <p:to>
                                        <p:strVal val="visible"/>
                                      </p:to>
                                    </p:set>
                                    <p:animEffect transition="in" filter="barn(inHorizontal)">
                                      <p:cBhvr>
                                        <p:cTn id="22" dur="2000"/>
                                        <p:tgtEl>
                                          <p:spTgt spid="29699">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6" fill="hold" grpId="0" nodeType="clickEffect">
                                  <p:stCondLst>
                                    <p:cond delay="0"/>
                                  </p:stCondLst>
                                  <p:childTnLst>
                                    <p:set>
                                      <p:cBhvr>
                                        <p:cTn id="26" dur="1" fill="hold">
                                          <p:stCondLst>
                                            <p:cond delay="0"/>
                                          </p:stCondLst>
                                        </p:cTn>
                                        <p:tgtEl>
                                          <p:spTgt spid="29699">
                                            <p:txEl>
                                              <p:pRg st="4" end="4"/>
                                            </p:txEl>
                                          </p:spTgt>
                                        </p:tgtEl>
                                        <p:attrNameLst>
                                          <p:attrName>style.visibility</p:attrName>
                                        </p:attrNameLst>
                                      </p:cBhvr>
                                      <p:to>
                                        <p:strVal val="visible"/>
                                      </p:to>
                                    </p:set>
                                    <p:animEffect transition="in" filter="barn(inHorizontal)">
                                      <p:cBhvr>
                                        <p:cTn id="27" dur="2000"/>
                                        <p:tgtEl>
                                          <p:spTgt spid="29699">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6" fill="hold" grpId="0" nodeType="clickEffect">
                                  <p:stCondLst>
                                    <p:cond delay="0"/>
                                  </p:stCondLst>
                                  <p:childTnLst>
                                    <p:set>
                                      <p:cBhvr>
                                        <p:cTn id="31" dur="1" fill="hold">
                                          <p:stCondLst>
                                            <p:cond delay="0"/>
                                          </p:stCondLst>
                                        </p:cTn>
                                        <p:tgtEl>
                                          <p:spTgt spid="29699">
                                            <p:txEl>
                                              <p:pRg st="5" end="5"/>
                                            </p:txEl>
                                          </p:spTgt>
                                        </p:tgtEl>
                                        <p:attrNameLst>
                                          <p:attrName>style.visibility</p:attrName>
                                        </p:attrNameLst>
                                      </p:cBhvr>
                                      <p:to>
                                        <p:strVal val="visible"/>
                                      </p:to>
                                    </p:set>
                                    <p:animEffect transition="in" filter="barn(inHorizontal)">
                                      <p:cBhvr>
                                        <p:cTn id="32" dur="2000"/>
                                        <p:tgtEl>
                                          <p:spTgt spid="29699">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26" fill="hold" grpId="0" nodeType="clickEffect">
                                  <p:stCondLst>
                                    <p:cond delay="0"/>
                                  </p:stCondLst>
                                  <p:childTnLst>
                                    <p:set>
                                      <p:cBhvr>
                                        <p:cTn id="36" dur="1" fill="hold">
                                          <p:stCondLst>
                                            <p:cond delay="0"/>
                                          </p:stCondLst>
                                        </p:cTn>
                                        <p:tgtEl>
                                          <p:spTgt spid="29699">
                                            <p:txEl>
                                              <p:pRg st="7" end="7"/>
                                            </p:txEl>
                                          </p:spTgt>
                                        </p:tgtEl>
                                        <p:attrNameLst>
                                          <p:attrName>style.visibility</p:attrName>
                                        </p:attrNameLst>
                                      </p:cBhvr>
                                      <p:to>
                                        <p:strVal val="visible"/>
                                      </p:to>
                                    </p:set>
                                    <p:animEffect transition="in" filter="barn(inHorizontal)">
                                      <p:cBhvr>
                                        <p:cTn id="37" dur="2000"/>
                                        <p:tgtEl>
                                          <p:spTgt spid="29699">
                                            <p:txEl>
                                              <p:pRg st="7" end="7"/>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6" presetClass="entr" presetSubtype="26" fill="hold" grpId="0" nodeType="clickEffect">
                                  <p:stCondLst>
                                    <p:cond delay="0"/>
                                  </p:stCondLst>
                                  <p:childTnLst>
                                    <p:set>
                                      <p:cBhvr>
                                        <p:cTn id="41" dur="1" fill="hold">
                                          <p:stCondLst>
                                            <p:cond delay="0"/>
                                          </p:stCondLst>
                                        </p:cTn>
                                        <p:tgtEl>
                                          <p:spTgt spid="29699">
                                            <p:txEl>
                                              <p:pRg st="9" end="9"/>
                                            </p:txEl>
                                          </p:spTgt>
                                        </p:tgtEl>
                                        <p:attrNameLst>
                                          <p:attrName>style.visibility</p:attrName>
                                        </p:attrNameLst>
                                      </p:cBhvr>
                                      <p:to>
                                        <p:strVal val="visible"/>
                                      </p:to>
                                    </p:set>
                                    <p:animEffect transition="in" filter="barn(inHorizontal)">
                                      <p:cBhvr>
                                        <p:cTn id="42" dur="2000"/>
                                        <p:tgtEl>
                                          <p:spTgt spid="29699">
                                            <p:txEl>
                                              <p:pRg st="9" end="9"/>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6" presetClass="entr" presetSubtype="26" fill="hold" grpId="0" nodeType="clickEffect">
                                  <p:stCondLst>
                                    <p:cond delay="0"/>
                                  </p:stCondLst>
                                  <p:childTnLst>
                                    <p:set>
                                      <p:cBhvr>
                                        <p:cTn id="46" dur="1" fill="hold">
                                          <p:stCondLst>
                                            <p:cond delay="0"/>
                                          </p:stCondLst>
                                        </p:cTn>
                                        <p:tgtEl>
                                          <p:spTgt spid="29699">
                                            <p:txEl>
                                              <p:pRg st="10" end="10"/>
                                            </p:txEl>
                                          </p:spTgt>
                                        </p:tgtEl>
                                        <p:attrNameLst>
                                          <p:attrName>style.visibility</p:attrName>
                                        </p:attrNameLst>
                                      </p:cBhvr>
                                      <p:to>
                                        <p:strVal val="visible"/>
                                      </p:to>
                                    </p:set>
                                    <p:animEffect transition="in" filter="barn(inHorizontal)">
                                      <p:cBhvr>
                                        <p:cTn id="47" dur="2000"/>
                                        <p:tgtEl>
                                          <p:spTgt spid="29699">
                                            <p:txEl>
                                              <p:pRg st="10" end="10"/>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6" presetClass="entr" presetSubtype="26" fill="hold" grpId="0" nodeType="clickEffect">
                                  <p:stCondLst>
                                    <p:cond delay="0"/>
                                  </p:stCondLst>
                                  <p:childTnLst>
                                    <p:set>
                                      <p:cBhvr>
                                        <p:cTn id="51" dur="1" fill="hold">
                                          <p:stCondLst>
                                            <p:cond delay="0"/>
                                          </p:stCondLst>
                                        </p:cTn>
                                        <p:tgtEl>
                                          <p:spTgt spid="29699">
                                            <p:txEl>
                                              <p:pRg st="11" end="11"/>
                                            </p:txEl>
                                          </p:spTgt>
                                        </p:tgtEl>
                                        <p:attrNameLst>
                                          <p:attrName>style.visibility</p:attrName>
                                        </p:attrNameLst>
                                      </p:cBhvr>
                                      <p:to>
                                        <p:strVal val="visible"/>
                                      </p:to>
                                    </p:set>
                                    <p:animEffect transition="in" filter="barn(inHorizontal)">
                                      <p:cBhvr>
                                        <p:cTn id="52" dur="2000"/>
                                        <p:tgtEl>
                                          <p:spTgt spid="29699">
                                            <p:txEl>
                                              <p:pRg st="11" end="1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699" grpId="0" uiExpand="1" build="p"/>
    </p:bldLst>
  </p:timing>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555</TotalTime>
  <Words>918</Words>
  <Application>Microsoft Office PowerPoint</Application>
  <PresentationFormat>Экран (4:3)</PresentationFormat>
  <Paragraphs>134</Paragraphs>
  <Slides>24</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24</vt:i4>
      </vt:variant>
    </vt:vector>
  </HeadingPairs>
  <TitlesOfParts>
    <vt:vector size="25" baseType="lpstr">
      <vt:lpstr>Тема Office</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Мнемотехника</vt:lpstr>
      <vt:lpstr>Презентация PowerPoint</vt:lpstr>
      <vt:lpstr>В работе с мнемотаблицами можно выделить ряд этапов:</vt:lpstr>
      <vt:lpstr> Последовательность работы с мнемотаблицами: </vt:lpstr>
      <vt:lpstr>Презентация PowerPoint</vt:lpstr>
      <vt:lpstr>Презентация PowerPoint</vt:lpstr>
      <vt:lpstr>Презентация PowerPoint</vt:lpstr>
      <vt:lpstr>Этап автоматизации звуков – мнемодорожки Е.Л. Барсуковой</vt:lpstr>
      <vt:lpstr>«Весёлые истории» – сказки на автоматизацию звуков</vt:lpstr>
      <vt:lpstr>Мнемотаблицы к русским народным сказкам</vt:lpstr>
      <vt:lpstr>Составление предложений по мнемодорожкам</vt:lpstr>
      <vt:lpstr>Составление предложений по мнемодорожкам</vt:lpstr>
      <vt:lpstr>Мнемотаблица для составления описательного рассказа «Золотая осень»</vt:lpstr>
      <vt:lpstr>Рассказ «Золотая осень»</vt:lpstr>
      <vt:lpstr>Презентация PowerPoint</vt:lpstr>
      <vt:lpstr>Презентация PowerPoint</vt:lpstr>
      <vt:lpstr>Презентация PowerPoint</vt:lpstr>
    </vt:vector>
  </TitlesOfParts>
  <Company>Microsoft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Слайд 1</dc:title>
  <dc:creator>Ирина</dc:creator>
  <cp:lastModifiedBy>Home</cp:lastModifiedBy>
  <cp:revision>57</cp:revision>
  <dcterms:created xsi:type="dcterms:W3CDTF">2013-04-08T08:04:04Z</dcterms:created>
  <dcterms:modified xsi:type="dcterms:W3CDTF">2013-04-22T08:48:37Z</dcterms:modified>
</cp:coreProperties>
</file>