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3" r:id="rId8"/>
    <p:sldId id="267" r:id="rId9"/>
    <p:sldId id="261" r:id="rId10"/>
    <p:sldId id="268" r:id="rId11"/>
    <p:sldId id="269" r:id="rId12"/>
    <p:sldId id="270" r:id="rId13"/>
    <p:sldId id="271" r:id="rId14"/>
    <p:sldId id="272" r:id="rId15"/>
    <p:sldId id="262" r:id="rId16"/>
    <p:sldId id="273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7167"/>
            <a:ext cx="10386368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475" y="2112941"/>
            <a:ext cx="7239051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BFA8-0D67-48F3-83CD-C82CA28FD207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B326-7AC7-4531-B14E-431058D1B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84BC-1608-4D95-BF73-78A3F022D713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61EF4-55C5-4973-B030-32011CA53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D6DA-C293-4EFE-8926-DB1B5BF2F241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6FC3-280C-4B60-9039-407807EEA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4507-EEFC-42AD-88BA-8A10B72270B1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AAE4-B8B3-432C-9292-9E26200D7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8604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8586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E14E-44E9-42FE-9065-11C828B22238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617A-556E-4E53-943A-8C225B84A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DEFF-ADCC-41EE-BEAF-F6F72AE71A64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7FC3-2EF0-44B5-9285-4F506775D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A8766-704E-4200-B375-1C9B6643201F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D7A0-DECD-4FFC-9B87-93FDB419E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2665-77BF-4A2A-A453-2AADFAB2DEAB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A4DE3-B2E9-4C18-A8EE-E1A04FAD6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0DC6-F5B6-4581-90AA-B9C7E9BF6ABF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669D-FC46-46AE-8357-C0F842DB3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8D15-649F-443D-939D-1E9B742C013C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DA25-32A5-45F9-AD21-60097187C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323B-3AE2-49BD-B5CB-1536B0EF94C8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0609-A468-4AF3-AECF-24E948357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BB0F1A-782F-4A11-A823-F1B32271BB7E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02E394A-BE5B-4288-BC2E-E09C76260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</p:sldLayoutIdLst>
  <p:transition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09600" y="1387475"/>
            <a:ext cx="10387013" cy="1470025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Bookman Old Style" pitchFamily="18" charset="0"/>
              </a:rPr>
              <a:t>Инновационные формы работы в коррекционных классах: дифференцированное обучение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925" y="4503738"/>
            <a:ext cx="4030663" cy="1006475"/>
          </a:xfrm>
        </p:spPr>
        <p:txBody>
          <a:bodyPr/>
          <a:lstStyle/>
          <a:p>
            <a:pPr algn="r" eaLnBrk="1" hangingPunct="1"/>
            <a:r>
              <a:rPr lang="ru-RU" sz="1800" dirty="0" smtClean="0">
                <a:latin typeface="Bookman Old Style" pitchFamily="18" charset="0"/>
              </a:rPr>
              <a:t>МБОУ «</a:t>
            </a:r>
            <a:r>
              <a:rPr lang="ru-RU" sz="1800" dirty="0" err="1" smtClean="0">
                <a:latin typeface="Bookman Old Style" pitchFamily="18" charset="0"/>
              </a:rPr>
              <a:t>Гимназя</a:t>
            </a:r>
            <a:r>
              <a:rPr lang="ru-RU" sz="1800" dirty="0" smtClean="0">
                <a:latin typeface="Bookman Old Style" pitchFamily="18" charset="0"/>
              </a:rPr>
              <a:t> №7» </a:t>
            </a:r>
            <a:endParaRPr lang="ru-RU" sz="1800" dirty="0" smtClean="0">
              <a:latin typeface="Bookman Old Style" pitchFamily="18" charset="0"/>
            </a:endParaRPr>
          </a:p>
          <a:p>
            <a:pPr algn="r" eaLnBrk="1" hangingPunct="1"/>
            <a:r>
              <a:rPr lang="ru-RU" sz="1800" dirty="0" smtClean="0">
                <a:latin typeface="Bookman Old Style" pitchFamily="18" charset="0"/>
              </a:rPr>
              <a:t>у</a:t>
            </a:r>
            <a:r>
              <a:rPr lang="ru-RU" sz="1800" dirty="0" smtClean="0">
                <a:latin typeface="Bookman Old Style" pitchFamily="18" charset="0"/>
              </a:rPr>
              <a:t>читель </a:t>
            </a:r>
            <a:r>
              <a:rPr lang="ru-RU" sz="1800" dirty="0" smtClean="0">
                <a:latin typeface="Bookman Old Style" pitchFamily="18" charset="0"/>
              </a:rPr>
              <a:t>начальных классов</a:t>
            </a:r>
          </a:p>
          <a:p>
            <a:pPr algn="r" eaLnBrk="1" hangingPunct="1"/>
            <a:r>
              <a:rPr lang="ru-RU" sz="1800" dirty="0" smtClean="0">
                <a:latin typeface="Bookman Old Style" pitchFamily="18" charset="0"/>
              </a:rPr>
              <a:t>Краснова  Л.Н.</a:t>
            </a:r>
            <a:endParaRPr lang="ru-RU" sz="1800" dirty="0" smtClean="0">
              <a:latin typeface="Bookman Old Style" pitchFamily="18" charset="0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5386388" y="6311900"/>
            <a:ext cx="833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2015 г.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Письмо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849688" y="1011238"/>
            <a:ext cx="7732712" cy="483552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Bookman Old Style" pitchFamily="18" charset="0"/>
              </a:rPr>
              <a:t>написать буквы справа и слева от вертикальной линии;</a:t>
            </a:r>
          </a:p>
          <a:p>
            <a:pPr eaLnBrk="1" hangingPunct="1"/>
            <a:r>
              <a:rPr lang="ru-RU" sz="2800" smtClean="0">
                <a:latin typeface="Bookman Old Style" pitchFamily="18" charset="0"/>
              </a:rPr>
              <a:t>по речевой инструкции положить или нарисовать кружок справа от него квадрат, слева от квадрата поставить точку;</a:t>
            </a:r>
          </a:p>
          <a:p>
            <a:pPr eaLnBrk="1" hangingPunct="1"/>
            <a:r>
              <a:rPr lang="ru-RU" sz="2800" smtClean="0">
                <a:latin typeface="Bookman Old Style" pitchFamily="18" charset="0"/>
              </a:rPr>
              <a:t>срисовать, сложить ил палочек фигуру или букву (по образцу или по памяти);</a:t>
            </a:r>
          </a:p>
          <a:p>
            <a:pPr eaLnBrk="1" hangingPunct="1"/>
            <a:r>
              <a:rPr lang="ru-RU" sz="2800" smtClean="0">
                <a:latin typeface="Bookman Old Style" pitchFamily="18" charset="0"/>
              </a:rPr>
              <a:t>показать правильно изображенную букву;</a:t>
            </a:r>
          </a:p>
          <a:p>
            <a:pPr eaLnBrk="1" hangingPunct="1"/>
            <a:r>
              <a:rPr lang="ru-RU" sz="2800" smtClean="0">
                <a:latin typeface="Bookman Old Style" pitchFamily="18" charset="0"/>
              </a:rPr>
              <a:t>графические диктанты;</a:t>
            </a:r>
          </a:p>
          <a:p>
            <a:pPr eaLnBrk="1" hangingPunct="1"/>
            <a:r>
              <a:rPr lang="ru-RU" sz="2800" smtClean="0">
                <a:latin typeface="Bookman Old Style" pitchFamily="18" charset="0"/>
              </a:rPr>
              <a:t>корректурная проба.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253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900" y="2205038"/>
            <a:ext cx="2319338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73088" y="0"/>
            <a:ext cx="10972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Математика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3933825" y="944563"/>
            <a:ext cx="7612063" cy="4699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i="1" u="sng" smtClean="0">
                <a:latin typeface="Bookman Old Style" pitchFamily="18" charset="0"/>
              </a:rPr>
              <a:t>1 группа. </a:t>
            </a:r>
            <a:r>
              <a:rPr lang="ru-RU" smtClean="0">
                <a:latin typeface="Bookman Old Style" pitchFamily="18" charset="0"/>
              </a:rPr>
              <a:t>Дополнить задачу вопросом, чтобы она решалась в два действия.(найти значение выражения)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i="1" u="sng" smtClean="0">
                <a:latin typeface="Bookman Old Style" pitchFamily="18" charset="0"/>
              </a:rPr>
              <a:t>2 группа. </a:t>
            </a:r>
            <a:r>
              <a:rPr lang="ru-RU" smtClean="0">
                <a:latin typeface="Bookman Old Style" pitchFamily="18" charset="0"/>
              </a:rPr>
              <a:t>Дополнить задачу данными, чтобы она решалась действием сложения.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i="1" u="sng" smtClean="0">
                <a:latin typeface="Bookman Old Style" pitchFamily="18" charset="0"/>
              </a:rPr>
              <a:t>3 группа. </a:t>
            </a:r>
            <a:r>
              <a:rPr lang="ru-RU" smtClean="0">
                <a:latin typeface="Bookman Old Style" pitchFamily="18" charset="0"/>
              </a:rPr>
              <a:t>Решить задачу.(помощь учителя)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3" y="409575"/>
            <a:ext cx="279717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ubPieSlice"/>
          <p:cNvSpPr>
            <a:spLocks noEditPoints="1" noChangeArrowheads="1"/>
          </p:cNvSpPr>
          <p:nvPr/>
        </p:nvSpPr>
        <p:spPr bwMode="auto">
          <a:xfrm>
            <a:off x="2430463" y="404813"/>
            <a:ext cx="8542337" cy="6164262"/>
          </a:xfrm>
          <a:custGeom>
            <a:avLst/>
            <a:gdLst>
              <a:gd name="T0" fmla="*/ 2147483647 w 21600"/>
              <a:gd name="T1" fmla="*/ 881677039 h 21600"/>
              <a:gd name="T2" fmla="*/ 1105912080 w 21600"/>
              <a:gd name="T3" fmla="*/ 887759778 h 21600"/>
              <a:gd name="T4" fmla="*/ 2147483647 w 21600"/>
              <a:gd name="T5" fmla="*/ 88775977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725"/>
                </a:moveTo>
                <a:cubicBezTo>
                  <a:pt x="21559" y="4790"/>
                  <a:pt x="1673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6156325" y="3248025"/>
            <a:ext cx="720725" cy="6477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79" name="Picture 5" descr="li10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925" y="3429000"/>
            <a:ext cx="67341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Заголовок 1"/>
          <p:cNvSpPr>
            <a:spLocks noGrp="1"/>
          </p:cNvSpPr>
          <p:nvPr>
            <p:ph type="title"/>
          </p:nvPr>
        </p:nvSpPr>
        <p:spPr>
          <a:xfrm>
            <a:off x="20638" y="4763"/>
            <a:ext cx="3757612" cy="23288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Физминутка для глаз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05 -0.05254 C 0.35703 -0.31064 0.18606 -0.51203 -0.01329 -0.49722 C -0.20443 -0.48495 -0.36589 -0.28796 -0.35339 -0.03588 C -0.34415 0.19769 -0.2 0.39283 -0.02136 0.38148 C 0.14231 0.37014 0.28346 0.20301 0.27526 -0.01504 C 0.26692 -0.21296 0.14492 -0.38125 -0.00743 -0.37361 C -0.14714 -0.36365 -0.26524 -0.22477 -0.25704 -0.0412 C -0.25131 0.12338 -0.15261 0.26551 -0.02878 0.25394 C 0.08554 0.24792 0.18385 0.14167 0.17942 -0.00787 C 0.17252 -0.13935 0.09648 -0.25578 -0.00196 -0.24745 C -0.0875 -0.24375 -0.16706 -0.16157 -0.1625 -0.04722 C -0.15873 0.04838 -0.10521 0.13334 -0.03321 0.13079 C 0.02604 0.12801 0.08463 0.07639 0.08007 -0.00023 C 0.07955 -0.06273 0.04687 -0.12523 0.00416 -0.12639 C -0.03112 -0.12083 -0.06446 -0.1 -0.06719 -0.05578 C -0.06693 -0.02662 -0.05704 -0.00162 -0.03946 0.00556 C -0.02904 0.00949 -0.02487 0.00672 -0.01576 0.00348 " pathEditMode="relative" rAng="21180000" ptsTypes="AAAAAAAAAAAAAAAAA">
                                      <p:cBhvr>
                                        <p:cTn id="11" dur="4750" spd="-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28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Физминутка</a:t>
            </a:r>
          </a:p>
        </p:txBody>
      </p:sp>
      <p:pic>
        <p:nvPicPr>
          <p:cNvPr id="25602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32225" y="1600200"/>
            <a:ext cx="4525963" cy="4525963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06400" y="0"/>
            <a:ext cx="10972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Задания</a:t>
            </a: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106447">
            <a:off x="187325" y="571500"/>
            <a:ext cx="1498600" cy="2063750"/>
          </a:xfrm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8425" y="785813"/>
            <a:ext cx="1903413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29906">
            <a:off x="1579563" y="2817813"/>
            <a:ext cx="18002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1431">
            <a:off x="9858375" y="3454400"/>
            <a:ext cx="1900238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04791">
            <a:off x="231775" y="2774950"/>
            <a:ext cx="151288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33146">
            <a:off x="1900238" y="474663"/>
            <a:ext cx="1500187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72638" y="719138"/>
            <a:ext cx="170656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3650" y="1816100"/>
            <a:ext cx="386238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Рисунок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936079">
            <a:off x="7824788" y="3357563"/>
            <a:ext cx="17049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646113" y="0"/>
            <a:ext cx="10972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Результаты диагностического обследования. </a:t>
            </a:r>
          </a:p>
        </p:txBody>
      </p:sp>
      <p:graphicFrame>
        <p:nvGraphicFramePr>
          <p:cNvPr id="27650" name="Объект 5"/>
          <p:cNvGraphicFramePr>
            <a:graphicFrameLocks noGrp="1"/>
          </p:cNvGraphicFramePr>
          <p:nvPr>
            <p:ph idx="1"/>
          </p:nvPr>
        </p:nvGraphicFramePr>
        <p:xfrm>
          <a:off x="595313" y="1092200"/>
          <a:ext cx="11074400" cy="4627563"/>
        </p:xfrm>
        <a:graphic>
          <a:graphicData uri="http://schemas.openxmlformats.org/presentationml/2006/ole">
            <p:oleObj spid="_x0000_s27650" r:id="rId3" imgW="11071296" imgH="4627265" progId="Excel.Chart.8">
              <p:embed/>
            </p:oleObj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Портфолио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19500" y="1708484"/>
            <a:ext cx="49530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19729">
            <a:off x="665163" y="379413"/>
            <a:ext cx="12176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11"/>
          <p:cNvPicPr>
            <a:picLocks noChangeAspect="1"/>
          </p:cNvPicPr>
          <p:nvPr/>
        </p:nvPicPr>
        <p:blipFill>
          <a:blip r:embed="rId4"/>
          <a:srcRect b="6667"/>
          <a:stretch>
            <a:fillRect/>
          </a:stretch>
        </p:blipFill>
        <p:spPr bwMode="auto">
          <a:xfrm rot="-718180">
            <a:off x="8734425" y="515938"/>
            <a:ext cx="25003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05845">
            <a:off x="969963" y="2370138"/>
            <a:ext cx="24796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13188">
            <a:off x="9912350" y="2690813"/>
            <a:ext cx="191293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50928">
            <a:off x="509588" y="4376738"/>
            <a:ext cx="22225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15"/>
          <p:cNvPicPr>
            <a:picLocks noChangeAspect="1"/>
          </p:cNvPicPr>
          <p:nvPr/>
        </p:nvPicPr>
        <p:blipFill>
          <a:blip r:embed="rId8"/>
          <a:srcRect l="5894" r="3435"/>
          <a:stretch>
            <a:fillRect/>
          </a:stretch>
        </p:blipFill>
        <p:spPr bwMode="auto">
          <a:xfrm rot="-1066495">
            <a:off x="8929688" y="4424363"/>
            <a:ext cx="21113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89337" y="1708484"/>
            <a:ext cx="49530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Состав класса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179513" y="914400"/>
            <a:ext cx="10402887" cy="42957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Количество учащихся: 18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Из них: </a:t>
            </a:r>
          </a:p>
          <a:p>
            <a:pPr marL="0" indent="0" eaLnBrk="1" hangingPunct="1"/>
            <a:r>
              <a:rPr lang="ru-RU" sz="2800" smtClean="0">
                <a:latin typeface="Bookman Old Style" pitchFamily="18" charset="0"/>
              </a:rPr>
              <a:t>1 ребенок – </a:t>
            </a:r>
            <a:r>
              <a:rPr lang="ru-RU" sz="2800" smtClean="0">
                <a:latin typeface="Arial" charset="0"/>
              </a:rPr>
              <a:t>РДА</a:t>
            </a:r>
            <a:r>
              <a:rPr lang="ru-RU" sz="2800" smtClean="0">
                <a:latin typeface="Bookman Old Style" pitchFamily="18" charset="0"/>
              </a:rPr>
              <a:t>; </a:t>
            </a:r>
          </a:p>
          <a:p>
            <a:pPr marL="0" indent="0" eaLnBrk="1" hangingPunct="1"/>
            <a:r>
              <a:rPr lang="ru-RU" sz="2800" smtClean="0">
                <a:latin typeface="Bookman Old Style" pitchFamily="18" charset="0"/>
              </a:rPr>
              <a:t>4 человека – повторное обучение</a:t>
            </a:r>
            <a:r>
              <a:rPr lang="ru-RU" sz="2800" smtClean="0">
                <a:latin typeface="Arial" charset="0"/>
              </a:rPr>
              <a:t> в 1 классе</a:t>
            </a:r>
            <a:r>
              <a:rPr lang="ru-RU" sz="2800" smtClean="0">
                <a:latin typeface="Bookman Old Style" pitchFamily="18" charset="0"/>
              </a:rPr>
              <a:t>; </a:t>
            </a:r>
          </a:p>
          <a:p>
            <a:pPr marL="0" indent="0" eaLnBrk="1" hangingPunct="1"/>
            <a:r>
              <a:rPr lang="ru-RU" sz="2800" smtClean="0">
                <a:latin typeface="Arial" charset="0"/>
              </a:rPr>
              <a:t>6</a:t>
            </a:r>
            <a:r>
              <a:rPr lang="ru-RU" sz="2800" smtClean="0">
                <a:latin typeface="Bookman Old Style" pitchFamily="18" charset="0"/>
              </a:rPr>
              <a:t> человека – </a:t>
            </a:r>
            <a:r>
              <a:rPr lang="ru-RU" sz="2400" smtClean="0">
                <a:latin typeface="Arial" charset="0"/>
              </a:rPr>
              <a:t>дети</a:t>
            </a:r>
            <a:r>
              <a:rPr lang="ru-RU" sz="2400" b="1" smtClean="0">
                <a:latin typeface="Arial" charset="0"/>
              </a:rPr>
              <a:t> </a:t>
            </a:r>
            <a:r>
              <a:rPr lang="ru-RU" sz="2400" smtClean="0">
                <a:latin typeface="Arial" charset="0"/>
              </a:rPr>
              <a:t>с</a:t>
            </a:r>
            <a:r>
              <a:rPr lang="ru-RU" sz="2800" smtClean="0">
                <a:latin typeface="Arial" charset="0"/>
              </a:rPr>
              <a:t> </a:t>
            </a:r>
            <a:r>
              <a:rPr lang="ru-RU" sz="2800" smtClean="0">
                <a:latin typeface="Bookman Old Style" pitchFamily="18" charset="0"/>
              </a:rPr>
              <a:t>ЗПР ; </a:t>
            </a:r>
          </a:p>
          <a:p>
            <a:pPr marL="0" indent="0" eaLnBrk="1" hangingPunct="1"/>
            <a:r>
              <a:rPr lang="ru-RU" sz="2800" smtClean="0">
                <a:latin typeface="Bookman Old Style" pitchFamily="18" charset="0"/>
              </a:rPr>
              <a:t>7 человек –  </a:t>
            </a:r>
            <a:r>
              <a:rPr lang="ru-RU" sz="2400" smtClean="0">
                <a:latin typeface="Arial" charset="0"/>
              </a:rPr>
              <a:t>с</a:t>
            </a:r>
            <a:r>
              <a:rPr lang="ru-RU" sz="2800" smtClean="0">
                <a:latin typeface="Arial" charset="0"/>
              </a:rPr>
              <a:t> </a:t>
            </a:r>
            <a:r>
              <a:rPr lang="ru-RU" sz="2800" smtClean="0">
                <a:latin typeface="Bookman Old Style" pitchFamily="18" charset="0"/>
              </a:rPr>
              <a:t>норм</a:t>
            </a:r>
            <a:r>
              <a:rPr lang="ru-RU" sz="2400" smtClean="0">
                <a:latin typeface="Arial" charset="0"/>
              </a:rPr>
              <a:t>альным</a:t>
            </a:r>
            <a:r>
              <a:rPr lang="ru-RU" sz="2800" smtClean="0">
                <a:latin typeface="Arial" charset="0"/>
              </a:rPr>
              <a:t> </a:t>
            </a:r>
            <a:r>
              <a:rPr lang="ru-RU" sz="2800" smtClean="0">
                <a:latin typeface="Bookman Old Style" pitchFamily="18" charset="0"/>
              </a:rPr>
              <a:t> </a:t>
            </a:r>
            <a:r>
              <a:rPr lang="ru-RU" sz="2400" smtClean="0">
                <a:latin typeface="Bookman Old Style" pitchFamily="18" charset="0"/>
              </a:rPr>
              <a:t>развити</a:t>
            </a:r>
            <a:r>
              <a:rPr lang="ru-RU" sz="2400" smtClean="0">
                <a:latin typeface="Arial" charset="0"/>
              </a:rPr>
              <a:t>ем интелекта</a:t>
            </a:r>
            <a:r>
              <a:rPr lang="ru-RU" sz="2400" smtClean="0">
                <a:latin typeface="Bookman Old Style" pitchFamily="18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</a:pPr>
            <a:endParaRPr lang="ru-RU" sz="240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573088" y="0"/>
            <a:ext cx="10972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Результаты диагностического обследования. </a:t>
            </a:r>
          </a:p>
        </p:txBody>
      </p:sp>
      <p:graphicFrame>
        <p:nvGraphicFramePr>
          <p:cNvPr id="15362" name="Объект 21"/>
          <p:cNvGraphicFramePr>
            <a:graphicFrameLocks noGrp="1"/>
          </p:cNvGraphicFramePr>
          <p:nvPr>
            <p:ph idx="1"/>
          </p:nvPr>
        </p:nvGraphicFramePr>
        <p:xfrm>
          <a:off x="630238" y="1092200"/>
          <a:ext cx="11074400" cy="4627563"/>
        </p:xfrm>
        <a:graphic>
          <a:graphicData uri="http://schemas.openxmlformats.org/presentationml/2006/ole">
            <p:oleObj spid="_x0000_s15362" r:id="rId3" imgW="11071296" imgH="4627265" progId="Excel.Chart.8">
              <p:embed/>
            </p:oleObj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Цель: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609600" y="927100"/>
            <a:ext cx="109728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sz="2200" smtClean="0">
                <a:latin typeface="Bookman Old Style" pitchFamily="18" charset="0"/>
              </a:rPr>
              <a:t>дать детям</a:t>
            </a:r>
            <a:r>
              <a:rPr lang="ru-RU" sz="2200" smtClean="0">
                <a:latin typeface="Arial" charset="0"/>
              </a:rPr>
              <a:t> </a:t>
            </a:r>
            <a:r>
              <a:rPr lang="ru-RU" sz="2200" smtClean="0">
                <a:latin typeface="Bookman Old Style" pitchFamily="18" charset="0"/>
              </a:rPr>
              <a:t>не только основной материал, предусмотренный программой, но и адаптировать его для каждой группы учеников;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200" smtClean="0">
                <a:latin typeface="Bookman Old Style" pitchFamily="18" charset="0"/>
              </a:rPr>
              <a:t> развивать у них память, внимание, мышление, обогащать словарь, корректировать эмоционально-волевую сферу ребят</a:t>
            </a:r>
            <a:r>
              <a:rPr lang="ru-RU" sz="2200" smtClean="0">
                <a:latin typeface="Arial" charset="0"/>
              </a:rPr>
              <a:t>, в соответствии с уровнем развития каждого ребёнка</a:t>
            </a:r>
            <a:r>
              <a:rPr lang="ru-RU" sz="2200" smtClean="0">
                <a:latin typeface="Bookman Old Style" pitchFamily="18" charset="0"/>
              </a:rPr>
              <a:t>.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700" smtClean="0">
                <a:solidFill>
                  <a:srgbClr val="FF0000"/>
                </a:solidFill>
                <a:latin typeface="Bookman Old Style" pitchFamily="18" charset="0"/>
              </a:rPr>
              <a:t>Положительные стороны: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700" smtClean="0">
                <a:latin typeface="Bookman Old Style" pitchFamily="18" charset="0"/>
              </a:rPr>
              <a:t>сильным учащимся можно уделять время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700" smtClean="0">
                <a:latin typeface="Bookman Old Style" pitchFamily="18" charset="0"/>
              </a:rPr>
              <a:t>слабым учащимся можно уделить время и контроль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700" smtClean="0">
                <a:latin typeface="Bookman Old Style" pitchFamily="18" charset="0"/>
              </a:rPr>
              <a:t>повышается уровень Я-концепции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700" smtClean="0">
                <a:latin typeface="Bookman Old Style" pitchFamily="18" charset="0"/>
              </a:rPr>
              <a:t>повышается уровень мотивации у сильных учеников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700" smtClean="0">
                <a:solidFill>
                  <a:srgbClr val="254061"/>
                </a:solidFill>
                <a:latin typeface="Bookman Old Style" pitchFamily="18" charset="0"/>
              </a:rPr>
              <a:t>Отрицательные стороны: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700" smtClean="0">
                <a:latin typeface="Bookman Old Style" pitchFamily="18" charset="0"/>
              </a:rPr>
              <a:t>слабые не имеют возможности тянутся за сильными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700" smtClean="0">
                <a:latin typeface="Bookman Old Style" pitchFamily="18" charset="0"/>
              </a:rPr>
              <a:t>понижается уровень мотивации у слабых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Технология дифференцированного обучения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609600" y="1143000"/>
            <a:ext cx="11120438" cy="4114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i="1" u="sng" smtClean="0">
                <a:latin typeface="Bookman Old Style" pitchFamily="18" charset="0"/>
              </a:rPr>
              <a:t>1-ая группа</a:t>
            </a:r>
            <a:r>
              <a:rPr lang="ru-RU" sz="1800" i="1" smtClean="0">
                <a:latin typeface="Bookman Old Style" pitchFamily="18" charset="0"/>
              </a:rPr>
              <a:t>,</a:t>
            </a:r>
            <a:r>
              <a:rPr lang="ru-RU" sz="1800" smtClean="0">
                <a:latin typeface="Bookman Old Style" pitchFamily="18" charset="0"/>
              </a:rPr>
              <a:t> ученики с высокими учебными способностями (ведут работу с материалом большей сложности, требующим умения применять знания в незнакомой ситуации и самостоятельно, творчески подходить к решению задач), возможностями, показателями успеваемости по определенным предметам, умеющие хорошо работать. </a:t>
            </a:r>
          </a:p>
          <a:p>
            <a:pPr marL="0" indent="0" eaLnBrk="1" hangingPunct="1">
              <a:buFont typeface="Arial" charset="0"/>
              <a:buNone/>
            </a:pPr>
            <a:endParaRPr lang="ru-RU" sz="1800" smtClean="0">
              <a:latin typeface="Bookman Old Style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800" b="1" i="1" u="sng" smtClean="0">
                <a:latin typeface="Bookman Old Style" pitchFamily="18" charset="0"/>
              </a:rPr>
              <a:t>2-ая группа</a:t>
            </a:r>
            <a:r>
              <a:rPr lang="ru-RU" sz="1800" i="1" smtClean="0">
                <a:latin typeface="Bookman Old Style" pitchFamily="18" charset="0"/>
              </a:rPr>
              <a:t>,</a:t>
            </a:r>
            <a:r>
              <a:rPr lang="ru-RU" sz="1800" smtClean="0">
                <a:latin typeface="Bookman Old Style" pitchFamily="18" charset="0"/>
              </a:rPr>
              <a:t> учащиеся со средними способностями (выполняет задание первой группы, но с помощью учителя по опорным схемам), показателями обучаемости, интеллектуальной работоспособностью, учебной мотивацией, интересом.</a:t>
            </a:r>
          </a:p>
          <a:p>
            <a:pPr marL="0" indent="0" eaLnBrk="1" hangingPunct="1">
              <a:buFont typeface="Arial" charset="0"/>
              <a:buNone/>
            </a:pPr>
            <a:endParaRPr lang="ru-RU" sz="1800" smtClean="0">
              <a:latin typeface="Bookman Old Style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800" b="1" i="1" u="sng" smtClean="0">
                <a:latin typeface="Bookman Old Style" pitchFamily="18" charset="0"/>
              </a:rPr>
              <a:t>3-я группа</a:t>
            </a:r>
            <a:r>
              <a:rPr lang="ru-RU" sz="1800" i="1" smtClean="0">
                <a:latin typeface="Bookman Old Style" pitchFamily="18" charset="0"/>
              </a:rPr>
              <a:t>,</a:t>
            </a:r>
            <a:r>
              <a:rPr lang="ru-RU" sz="1800" smtClean="0">
                <a:latin typeface="Bookman Old Style" pitchFamily="18" charset="0"/>
              </a:rPr>
              <a:t> учащиеся с низкими учебными способностями (требуют точности в организации учебных заданий, большего количества тренировочных работ и дополнительных разъяснений нового на уроке), сформированности познавательного интереса, мотивации учения, показателями успеваемости, быстрой утомляемостью, с большими пробелами   в знаниях, в игнорировании заданий.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10972800" cy="114300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Форма дифференцированной работы на уроке: задания по уровням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194050" y="1276350"/>
            <a:ext cx="8229600" cy="32289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tabLst>
                <a:tab pos="0" algn="l"/>
                <a:tab pos="180975" algn="l"/>
              </a:tabLst>
            </a:pPr>
            <a:r>
              <a:rPr lang="ru-RU" b="1" i="1" smtClean="0">
                <a:latin typeface="Bookman Old Style" pitchFamily="18" charset="0"/>
              </a:rPr>
              <a:t>1 уровень</a:t>
            </a:r>
            <a:r>
              <a:rPr lang="ru-RU" i="1" smtClean="0">
                <a:latin typeface="Bookman Old Style" pitchFamily="18" charset="0"/>
              </a:rPr>
              <a:t>:</a:t>
            </a:r>
            <a:r>
              <a:rPr lang="ru-RU" smtClean="0">
                <a:latin typeface="Bookman Old Style" pitchFamily="18" charset="0"/>
              </a:rPr>
              <a:t> тестовые задания повышенного уровня.</a:t>
            </a:r>
          </a:p>
          <a:p>
            <a:pPr marL="0" indent="0" eaLnBrk="1" hangingPunct="1">
              <a:buFont typeface="Arial" charset="0"/>
              <a:buNone/>
              <a:tabLst>
                <a:tab pos="0" algn="l"/>
                <a:tab pos="180975" algn="l"/>
              </a:tabLst>
            </a:pPr>
            <a:endParaRPr lang="ru-RU" smtClean="0">
              <a:latin typeface="Bookman Old Style" pitchFamily="18" charset="0"/>
            </a:endParaRPr>
          </a:p>
          <a:p>
            <a:pPr marL="0" indent="0" eaLnBrk="1" hangingPunct="1">
              <a:buFont typeface="Arial" charset="0"/>
              <a:buNone/>
              <a:tabLst>
                <a:tab pos="0" algn="l"/>
                <a:tab pos="180975" algn="l"/>
              </a:tabLst>
            </a:pPr>
            <a:r>
              <a:rPr lang="ru-RU" b="1" i="1" smtClean="0">
                <a:latin typeface="Bookman Old Style" pitchFamily="18" charset="0"/>
              </a:rPr>
              <a:t>2 уровень</a:t>
            </a:r>
            <a:r>
              <a:rPr lang="ru-RU" i="1" smtClean="0">
                <a:latin typeface="Bookman Old Style" pitchFamily="18" charset="0"/>
              </a:rPr>
              <a:t>:</a:t>
            </a:r>
            <a:r>
              <a:rPr lang="ru-RU" smtClean="0">
                <a:latin typeface="Bookman Old Style" pitchFamily="18" charset="0"/>
              </a:rPr>
              <a:t> дидактический материал, учебник, вспомогательные карточки.</a:t>
            </a:r>
          </a:p>
          <a:p>
            <a:pPr marL="0" indent="0" eaLnBrk="1" hangingPunct="1">
              <a:buFont typeface="Arial" charset="0"/>
              <a:buNone/>
              <a:tabLst>
                <a:tab pos="0" algn="l"/>
                <a:tab pos="180975" algn="l"/>
              </a:tabLst>
            </a:pPr>
            <a:endParaRPr lang="ru-RU" smtClean="0">
              <a:latin typeface="Bookman Old Style" pitchFamily="18" charset="0"/>
            </a:endParaRPr>
          </a:p>
          <a:p>
            <a:pPr marL="0" indent="0" eaLnBrk="1" hangingPunct="1">
              <a:buFont typeface="Arial" charset="0"/>
              <a:buNone/>
              <a:tabLst>
                <a:tab pos="0" algn="l"/>
                <a:tab pos="180975" algn="l"/>
              </a:tabLst>
            </a:pPr>
            <a:r>
              <a:rPr lang="ru-RU" b="1" i="1" smtClean="0">
                <a:latin typeface="Bookman Old Style" pitchFamily="18" charset="0"/>
              </a:rPr>
              <a:t>3 уровень</a:t>
            </a:r>
            <a:r>
              <a:rPr lang="ru-RU" i="1" smtClean="0">
                <a:latin typeface="Bookman Old Style" pitchFamily="18" charset="0"/>
              </a:rPr>
              <a:t>:</a:t>
            </a:r>
            <a:r>
              <a:rPr lang="ru-RU" smtClean="0">
                <a:latin typeface="Bookman Old Style" pitchFamily="18" charset="0"/>
              </a:rPr>
              <a:t> учебник, подготовительные упражнения, записи на доске.</a:t>
            </a:r>
          </a:p>
          <a:p>
            <a:pPr marL="0" indent="0" eaLnBrk="1" hangingPunct="1">
              <a:buFont typeface="Arial" charset="0"/>
              <a:buNone/>
              <a:tabLst>
                <a:tab pos="0" algn="l"/>
                <a:tab pos="180975" algn="l"/>
              </a:tabLst>
            </a:pPr>
            <a:endParaRPr lang="ru-RU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Типы уроков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943225" y="1468438"/>
            <a:ext cx="8229600" cy="3614737"/>
          </a:xfrm>
        </p:spPr>
        <p:txBody>
          <a:bodyPr/>
          <a:lstStyle/>
          <a:p>
            <a:pPr eaLnBrk="1" hangingPunct="1"/>
            <a:r>
              <a:rPr lang="ru-RU" smtClean="0">
                <a:latin typeface="Bookman Old Style" pitchFamily="18" charset="0"/>
              </a:rPr>
              <a:t>урок – сказка;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урок – игра;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урок – зачет;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урок – взаимообучения;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урок - КВН;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урок - соревнование.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Bookman Old Style" pitchFamily="18" charset="0"/>
            </a:endParaRP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1775" y="2097088"/>
            <a:ext cx="2659063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Развитие речевой деятельности учащихся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3344863" y="1143000"/>
            <a:ext cx="9128125" cy="41624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1. Дыхательная гимнастика;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2. Артикуляционная гимнастика:</a:t>
            </a:r>
          </a:p>
          <a:p>
            <a:pPr marL="0" indent="0" eaLnBrk="1" hangingPunct="1"/>
            <a:r>
              <a:rPr lang="ru-RU" smtClean="0">
                <a:latin typeface="Bookman Old Style" pitchFamily="18" charset="0"/>
              </a:rPr>
              <a:t>чтение чистоговорок, скороговорок;</a:t>
            </a:r>
          </a:p>
          <a:p>
            <a:pPr marL="0" indent="0" eaLnBrk="1" hangingPunct="1"/>
            <a:r>
              <a:rPr lang="ru-RU" smtClean="0">
                <a:latin typeface="Bookman Old Style" pitchFamily="18" charset="0"/>
              </a:rPr>
              <a:t>работа по таблице с цветными кружками;</a:t>
            </a:r>
          </a:p>
          <a:p>
            <a:pPr marL="0" indent="0" eaLnBrk="1" hangingPunct="1"/>
            <a:r>
              <a:rPr lang="ru-RU" smtClean="0">
                <a:latin typeface="Bookman Old Style" pitchFamily="18" charset="0"/>
              </a:rPr>
              <a:t>чтение слогов, наращивание 2-3 согласных;</a:t>
            </a:r>
          </a:p>
          <a:p>
            <a:pPr marL="0" indent="0" eaLnBrk="1" hangingPunct="1"/>
            <a:r>
              <a:rPr lang="ru-RU" smtClean="0">
                <a:latin typeface="Bookman Old Style" pitchFamily="18" charset="0"/>
              </a:rPr>
              <a:t>чтение ряда гласных с ударением на одно из них;</a:t>
            </a:r>
          </a:p>
          <a:p>
            <a:pPr marL="0" indent="0" eaLnBrk="1" hangingPunct="1"/>
            <a:r>
              <a:rPr lang="ru-RU" smtClean="0">
                <a:latin typeface="Bookman Old Style" pitchFamily="18" charset="0"/>
              </a:rPr>
              <a:t>игра «ЭХО».</a:t>
            </a: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 r="17429"/>
          <a:stretch>
            <a:fillRect/>
          </a:stretch>
        </p:blipFill>
        <p:spPr bwMode="auto">
          <a:xfrm>
            <a:off x="101600" y="2598738"/>
            <a:ext cx="3243263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Bookman Old Style" pitchFamily="18" charset="0"/>
              </a:rPr>
              <a:t>Чтение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3260725" y="854075"/>
            <a:ext cx="8321675" cy="4983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i="1" u="sng" smtClean="0">
                <a:latin typeface="Bookman Old Style" pitchFamily="18" charset="0"/>
              </a:rPr>
              <a:t>1 группа. </a:t>
            </a:r>
            <a:r>
              <a:rPr lang="ru-RU" smtClean="0">
                <a:latin typeface="Bookman Old Style" pitchFamily="18" charset="0"/>
              </a:rPr>
              <a:t>Подчеркнутые слова – читай наоборот: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solidFill>
                  <a:srgbClr val="C00000"/>
                </a:solidFill>
                <a:latin typeface="Bookman Old Style" pitchFamily="18" charset="0"/>
              </a:rPr>
              <a:t>Весна в </a:t>
            </a:r>
            <a:r>
              <a:rPr lang="ru-RU" u="sng" smtClean="0">
                <a:solidFill>
                  <a:srgbClr val="C00000"/>
                </a:solidFill>
                <a:latin typeface="Bookman Old Style" pitchFamily="18" charset="0"/>
              </a:rPr>
              <a:t>усел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i="1" u="sng" smtClean="0">
                <a:latin typeface="Bookman Old Style" pitchFamily="18" charset="0"/>
              </a:rPr>
              <a:t>2 группа. </a:t>
            </a:r>
            <a:r>
              <a:rPr lang="ru-RU" smtClean="0">
                <a:latin typeface="Bookman Old Style" pitchFamily="18" charset="0"/>
              </a:rPr>
              <a:t>Прочитай, читая слова наоборот: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solidFill>
                  <a:srgbClr val="C00000"/>
                </a:solidFill>
                <a:latin typeface="Bookman Old Style" pitchFamily="18" charset="0"/>
              </a:rPr>
              <a:t>ансеВ в усел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i="1" u="sng" smtClean="0">
                <a:latin typeface="Bookman Old Style" pitchFamily="18" charset="0"/>
              </a:rPr>
              <a:t>3 группа. </a:t>
            </a:r>
            <a:r>
              <a:rPr lang="ru-RU" smtClean="0">
                <a:latin typeface="Bookman Old Style" pitchFamily="18" charset="0"/>
              </a:rPr>
              <a:t>Прочитай, начиная читать с последнего слова каждого предложения.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solidFill>
                  <a:srgbClr val="C00000"/>
                </a:solidFill>
                <a:latin typeface="Bookman Old Style" pitchFamily="18" charset="0"/>
              </a:rPr>
              <a:t>Весна в лесу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71613"/>
            <a:ext cx="2319338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DCC871B0-0FDD-4363-9E2B-B5ED6D9AA79F}" vid="{DE586E42-E362-4A0C-96DB-7A899E3890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305</TotalTime>
  <Words>540</Words>
  <Application>Microsoft Office PowerPoint</Application>
  <PresentationFormat>Произвольный</PresentationFormat>
  <Paragraphs>74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Тема1</vt:lpstr>
      <vt:lpstr>Диаграмма Microsoft Office Excel</vt:lpstr>
      <vt:lpstr>Инновационные формы работы в коррекционных классах: дифференцированное обучение</vt:lpstr>
      <vt:lpstr>Состав класса</vt:lpstr>
      <vt:lpstr>Результаты диагностического обследования. </vt:lpstr>
      <vt:lpstr>Цель:</vt:lpstr>
      <vt:lpstr>Технология дифференцированного обучения</vt:lpstr>
      <vt:lpstr>Форма дифференцированной работы на уроке: задания по уровням</vt:lpstr>
      <vt:lpstr>Типы уроков</vt:lpstr>
      <vt:lpstr>Развитие речевой деятельности учащихся</vt:lpstr>
      <vt:lpstr>Чтение</vt:lpstr>
      <vt:lpstr>Письмо</vt:lpstr>
      <vt:lpstr>Математика</vt:lpstr>
      <vt:lpstr>Физминутка для глаз</vt:lpstr>
      <vt:lpstr>Физминутка</vt:lpstr>
      <vt:lpstr>Задания</vt:lpstr>
      <vt:lpstr>Результаты диагностического обследования. </vt:lpstr>
      <vt:lpstr>Портфолио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yurykikot</cp:lastModifiedBy>
  <cp:revision>23</cp:revision>
  <dcterms:created xsi:type="dcterms:W3CDTF">2015-02-26T12:44:23Z</dcterms:created>
  <dcterms:modified xsi:type="dcterms:W3CDTF">2019-04-14T15:09:17Z</dcterms:modified>
</cp:coreProperties>
</file>